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0"/>
  </p:notesMasterIdLst>
  <p:handoutMasterIdLst>
    <p:handoutMasterId r:id="rId71"/>
  </p:handoutMasterIdLst>
  <p:sldIdLst>
    <p:sldId id="257" r:id="rId2"/>
    <p:sldId id="258" r:id="rId3"/>
    <p:sldId id="259" r:id="rId4"/>
    <p:sldId id="260" r:id="rId5"/>
    <p:sldId id="306" r:id="rId6"/>
    <p:sldId id="307" r:id="rId7"/>
    <p:sldId id="308" r:id="rId8"/>
    <p:sldId id="261" r:id="rId9"/>
    <p:sldId id="309"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47" r:id="rId39"/>
    <p:sldId id="346" r:id="rId40"/>
    <p:sldId id="32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45" r:id="rId56"/>
    <p:sldId id="328" r:id="rId57"/>
    <p:sldId id="330" r:id="rId58"/>
    <p:sldId id="331" r:id="rId59"/>
    <p:sldId id="333" r:id="rId60"/>
    <p:sldId id="334" r:id="rId61"/>
    <p:sldId id="335" r:id="rId62"/>
    <p:sldId id="337" r:id="rId63"/>
    <p:sldId id="338" r:id="rId64"/>
    <p:sldId id="339" r:id="rId65"/>
    <p:sldId id="342" r:id="rId66"/>
    <p:sldId id="343" r:id="rId67"/>
    <p:sldId id="344" r:id="rId68"/>
    <p:sldId id="310" r:id="rId6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874824-CD9B-44C6-9964-AC830415020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BB42ABD1-758B-4949-869B-DAEEA47EDCF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D0A282C-6356-405A-92DA-0ACA51B82AB1}" type="datetimeFigureOut">
              <a:rPr lang="en-US" smtClean="0"/>
              <a:t>12/15/2017</a:t>
            </a:fld>
            <a:endParaRPr lang="en-US"/>
          </a:p>
        </p:txBody>
      </p:sp>
      <p:sp>
        <p:nvSpPr>
          <p:cNvPr id="4" name="Footer Placeholder 3">
            <a:extLst>
              <a:ext uri="{FF2B5EF4-FFF2-40B4-BE49-F238E27FC236}">
                <a16:creationId xmlns:a16="http://schemas.microsoft.com/office/drawing/2014/main" id="{7F1DB9E6-3717-43C6-A189-4B4D95AB22C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C0EF5C-9EA3-46C2-A701-C44970E56CF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98EDD0F-0E28-4D59-8C55-31E8879EA41B}" type="slidenum">
              <a:rPr lang="en-US" smtClean="0"/>
              <a:t>‹#›</a:t>
            </a:fld>
            <a:endParaRPr lang="en-US"/>
          </a:p>
        </p:txBody>
      </p:sp>
    </p:spTree>
    <p:extLst>
      <p:ext uri="{BB962C8B-B14F-4D97-AF65-F5344CB8AC3E}">
        <p14:creationId xmlns:p14="http://schemas.microsoft.com/office/powerpoint/2010/main" val="2967303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36AAA9-108C-4D78-BFB2-4FE759A69E66}" type="datetimeFigureOut">
              <a:rPr lang="en-US" smtClean="0"/>
              <a:t>12/15/2017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23E9B3-D7DF-4F4E-ACAB-587F018267C1}" type="slidenum">
              <a:rPr lang="en-US" smtClean="0"/>
              <a:t>‹#›</a:t>
            </a:fld>
            <a:endParaRPr lang="en-US"/>
          </a:p>
        </p:txBody>
      </p:sp>
    </p:spTree>
    <p:extLst>
      <p:ext uri="{BB962C8B-B14F-4D97-AF65-F5344CB8AC3E}">
        <p14:creationId xmlns:p14="http://schemas.microsoft.com/office/powerpoint/2010/main" val="3882998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p:spPr>
        <p:txBody>
          <a:bodyPr/>
          <a:lstStyle/>
          <a:p>
            <a:pPr eaLnBrk="1" hangingPunct="1"/>
            <a:endParaRPr lang="en-US"/>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1A0865-3CE0-4766-A5EE-F2C748EFC46D}" type="slidenum">
              <a:rPr lang="en-US" smtClean="0"/>
              <a:pPr/>
              <a:t>1</a:t>
            </a:fld>
            <a:endParaRPr lang="en-US"/>
          </a:p>
        </p:txBody>
      </p:sp>
    </p:spTree>
    <p:extLst>
      <p:ext uri="{BB962C8B-B14F-4D97-AF65-F5344CB8AC3E}">
        <p14:creationId xmlns:p14="http://schemas.microsoft.com/office/powerpoint/2010/main" val="1213726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we drill down inside the semantics</a:t>
            </a:r>
            <a:r>
              <a:rPr lang="en-US" baseline="0" dirty="0"/>
              <a:t> we can find out the two statements differ in paths.</a:t>
            </a:r>
          </a:p>
          <a:p>
            <a:r>
              <a:rPr lang="en-US" baseline="0" dirty="0"/>
              <a:t>To determine the difference, we classify the effect of the statement into normal or corner-case for a predefined set of properties.</a:t>
            </a:r>
          </a:p>
          <a:p>
            <a:endParaRPr lang="en-US" dirty="0"/>
          </a:p>
        </p:txBody>
      </p:sp>
      <p:sp>
        <p:nvSpPr>
          <p:cNvPr id="4" name="Slide Number Placeholder 3"/>
          <p:cNvSpPr>
            <a:spLocks noGrp="1"/>
          </p:cNvSpPr>
          <p:nvPr>
            <p:ph type="sldNum" sz="quarter" idx="10"/>
          </p:nvPr>
        </p:nvSpPr>
        <p:spPr/>
        <p:txBody>
          <a:bodyPr/>
          <a:lstStyle/>
          <a:p>
            <a:fld id="{73B326BC-4305-45E6-A2A5-C935E43607E3}"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36615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B326BC-4305-45E6-A2A5-C935E43607E3}"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178465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Speaker notes:</a:t>
            </a:r>
          </a:p>
          <a:p>
            <a:r>
              <a:rPr lang="en-US" b="1" dirty="0"/>
              <a:t>Database-centric applications form the core of many enterprise systems. Debugging such programs is tedious since the code has a mix of both  imperative and database centric logic and they typically deal with huge amount of data.</a:t>
            </a:r>
          </a:p>
          <a:p>
            <a:endParaRPr lang="en-US" b="1" dirty="0"/>
          </a:p>
          <a:p>
            <a:r>
              <a:rPr lang="en-US" b="1" dirty="0"/>
              <a:t>The approach that I am presenting today focuses on correcting a commonly found source of error in such programs – which are faults in the selection conditions of database statements. Specifically our problem domain is the ABAP language, which is a propriety language used in SAP applications.</a:t>
            </a:r>
          </a:p>
          <a:p>
            <a:endParaRPr lang="en-US" b="1" dirty="0"/>
          </a:p>
          <a:p>
            <a:r>
              <a:rPr lang="en-US" b="1" dirty="0"/>
              <a:t>Our key observation is that in typical failures of database programs on real world data, there is information latent in the distribution of data that could be leveraged to efficiently generate a repair suggestion which is very close to the </a:t>
            </a:r>
            <a:r>
              <a:rPr lang="en-US" b="1"/>
              <a:t>intended manual fix.</a:t>
            </a:r>
          </a:p>
          <a:p>
            <a:endParaRPr lang="en-US" b="1" dirty="0"/>
          </a:p>
          <a:p>
            <a:r>
              <a:rPr lang="en-US" b="1" dirty="0"/>
              <a:t>Our approach presents a first-time combination semi-supervised learning enabled by Support Vector Machines and SAT-based combinatorial search in the field of repair</a:t>
            </a:r>
          </a:p>
          <a:p>
            <a:r>
              <a:rPr lang="en-US" dirty="0"/>
              <a:t>(1.5 </a:t>
            </a:r>
            <a:r>
              <a:rPr lang="en-US" dirty="0" err="1"/>
              <a:t>mins</a:t>
            </a:r>
            <a:r>
              <a:rPr lang="en-US" dirty="0"/>
              <a:t>)</a:t>
            </a:r>
          </a:p>
          <a:p>
            <a:r>
              <a:rPr lang="en-US" dirty="0"/>
              <a:t>-------------------------------------------------------------------------------------------------------------------------------------------------------------------------------------</a:t>
            </a:r>
          </a:p>
          <a:p>
            <a:r>
              <a:rPr lang="en-US" dirty="0"/>
              <a:t>Database-centric programs form the backbone of many enterprise</a:t>
            </a:r>
          </a:p>
          <a:p>
            <a:r>
              <a:rPr lang="en-US" dirty="0"/>
              <a:t>systems. Fixing defects in such programs takes much human effort</a:t>
            </a:r>
          </a:p>
          <a:p>
            <a:r>
              <a:rPr lang="en-US" dirty="0"/>
              <a:t>due to the interplay between imperative code and database-centric</a:t>
            </a:r>
          </a:p>
          <a:p>
            <a:r>
              <a:rPr lang="en-US" dirty="0"/>
              <a:t>logic. This paper presents a novel data-driven approach for automated</a:t>
            </a:r>
          </a:p>
          <a:p>
            <a:r>
              <a:rPr lang="en-US" dirty="0"/>
              <a:t>fixing of bugs in the selection condition of database statements</a:t>
            </a:r>
          </a:p>
          <a:p>
            <a:r>
              <a:rPr lang="en-US" dirty="0"/>
              <a:t>(e.g., WHERE clause of SELECT statements) – a common</a:t>
            </a:r>
          </a:p>
          <a:p>
            <a:r>
              <a:rPr lang="en-US" dirty="0"/>
              <a:t>form of bugs in such programs.</a:t>
            </a:r>
          </a:p>
        </p:txBody>
      </p:sp>
      <p:sp>
        <p:nvSpPr>
          <p:cNvPr id="4" name="Slide Number Placeholder 3"/>
          <p:cNvSpPr>
            <a:spLocks noGrp="1"/>
          </p:cNvSpPr>
          <p:nvPr>
            <p:ph type="sldNum" sz="quarter" idx="10"/>
          </p:nvPr>
        </p:nvSpPr>
        <p:spPr/>
        <p:txBody>
          <a:bodyPr/>
          <a:lstStyle/>
          <a:p>
            <a:fld id="{2903BB61-7309-054A-BF7F-D0B92BC03EC6}" type="slidenum">
              <a:rPr lang="en-US" smtClean="0"/>
              <a:pPr/>
              <a:t>56</a:t>
            </a:fld>
            <a:endParaRPr lang="en-US"/>
          </a:p>
        </p:txBody>
      </p:sp>
    </p:spTree>
    <p:extLst>
      <p:ext uri="{BB962C8B-B14F-4D97-AF65-F5344CB8AC3E}">
        <p14:creationId xmlns:p14="http://schemas.microsoft.com/office/powerpoint/2010/main" val="3233001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defTabSz="465887">
              <a:defRPr/>
            </a:pPr>
            <a:r>
              <a:rPr lang="en-US" b="1" dirty="0"/>
              <a:t>Here is an example of a typical program written in the ABAP language. As you can see it comprises of SQL-type statements such as SELECT which manipulate database tables and also imperative code that implements the business logic on the data to produce the output, which are  typically reports for business users.</a:t>
            </a:r>
          </a:p>
          <a:p>
            <a:pPr defTabSz="465887">
              <a:defRPr/>
            </a:pPr>
            <a:endParaRPr lang="en-US" b="1" dirty="0"/>
          </a:p>
          <a:p>
            <a:pPr defTabSz="465887">
              <a:defRPr/>
            </a:pPr>
            <a:r>
              <a:rPr lang="en-US" b="1" dirty="0"/>
              <a:t>This specific program reads the customer ID, price and year of orders from an Order Table, subsequently deletes some records based on the Year and Price values. The loop that follows aggregates the price of orders corresponding to each customer and writes it out into a report. The output report displays the total amount corresponding to each customer ID. This is typical of the reports generated by database programs which display statistics grouped by certain key fields such as the customer-ID in this case.</a:t>
            </a:r>
          </a:p>
          <a:p>
            <a:endParaRPr lang="en-US" b="1" dirty="0"/>
          </a:p>
          <a:p>
            <a:pPr marL="349415" indent="-349415">
              <a:spcBef>
                <a:spcPct val="20000"/>
              </a:spcBef>
            </a:pPr>
            <a:r>
              <a:rPr lang="en-US" b="1" dirty="0"/>
              <a:t>A bug in</a:t>
            </a:r>
            <a:r>
              <a:rPr lang="en-US" b="1" baseline="0" dirty="0"/>
              <a:t> such programs is detected when an end-user reports an error in the output report. These could be wrong values displayed for a particular customer or missing records. For instance, the user could report a bug saying that he expects to see a total order amount of 32 instead of 25 for customer 2.  Bugs in production are usually due to subtle faults in the program, in that, they do not cause the output to be wrong for all keys.  Like in this case, only a part of the report ,for customer 2 is wrong (which we refer to as the Failing key) while the outputs for customers 1 and 3 are as expected. We refer to them as passing keys.</a:t>
            </a:r>
          </a:p>
          <a:p>
            <a:pPr marL="349415" indent="-349415">
              <a:spcBef>
                <a:spcPct val="20000"/>
              </a:spcBef>
            </a:pPr>
            <a:endParaRPr lang="en-US" sz="4200" b="1" dirty="0"/>
          </a:p>
          <a:p>
            <a:pPr marL="349415" indent="-349415" defTabSz="465887">
              <a:spcBef>
                <a:spcPct val="20000"/>
              </a:spcBef>
              <a:defRPr/>
            </a:pPr>
            <a:r>
              <a:rPr lang="en-US" sz="4200" b="1" dirty="0"/>
              <a:t>Let us assume we had a fault localization scheme which indicated with high confidence </a:t>
            </a:r>
            <a:r>
              <a:rPr lang="en-US" sz="4200" b="1" dirty="0" err="1"/>
              <a:t>tht</a:t>
            </a:r>
            <a:r>
              <a:rPr lang="en-US" sz="4200" b="1" dirty="0"/>
              <a:t> the fault in this example lies in the Where clause of the DELETE statement which leads to wrong records being deleted from </a:t>
            </a:r>
            <a:r>
              <a:rPr lang="en-US" sz="4200" b="1" dirty="0" err="1"/>
              <a:t>iTab</a:t>
            </a:r>
            <a:r>
              <a:rPr lang="en-US" sz="4200" b="1" dirty="0"/>
              <a:t> table. The table on the right shows the records in </a:t>
            </a:r>
            <a:r>
              <a:rPr lang="en-US" sz="4200" b="1" dirty="0" err="1"/>
              <a:t>itab</a:t>
            </a:r>
            <a:r>
              <a:rPr lang="en-US" sz="4200" b="1" dirty="0"/>
              <a:t> input to the DELETE statement. The column Label shows the effect of the where clause condition on these records. Those labeled “+”  are not DELETED and those with “-” are deleted from the table based on the existing condition. The bug in the condition causes wrong records to be deleted for customer ID 2, so the labels corresponding to customer 2 are wrong, which leads to a wrong final amount for customer 2.</a:t>
            </a:r>
          </a:p>
          <a:p>
            <a:pPr marL="349415" indent="-349415" defTabSz="465887">
              <a:spcBef>
                <a:spcPct val="20000"/>
              </a:spcBef>
              <a:defRPr/>
            </a:pPr>
            <a:r>
              <a:rPr lang="en-US" sz="4200" b="1" dirty="0"/>
              <a:t>   </a:t>
            </a:r>
          </a:p>
          <a:p>
            <a:pPr marL="349415" indent="-349415" defTabSz="465887">
              <a:spcBef>
                <a:spcPct val="20000"/>
              </a:spcBef>
              <a:defRPr/>
            </a:pPr>
            <a:r>
              <a:rPr lang="en-US" sz="4200" b="1" dirty="0"/>
              <a:t>25% of most ABAP code faults are due to wrong selection conditions of database statements known as SELECTION BUGS.</a:t>
            </a:r>
          </a:p>
          <a:p>
            <a:pPr marL="349415" indent="-349415" defTabSz="465887">
              <a:spcBef>
                <a:spcPct val="20000"/>
              </a:spcBef>
              <a:defRPr/>
            </a:pPr>
            <a:r>
              <a:rPr lang="en-US" sz="4200" b="1" dirty="0"/>
              <a:t>C</a:t>
            </a:r>
            <a:r>
              <a:rPr lang="en-US" sz="4500" b="1" dirty="0"/>
              <a:t>orrection of such bugs would involve determining an alternate Where clause that produces the expected output for failing keys (</a:t>
            </a:r>
            <a:r>
              <a:rPr lang="en-US" sz="4500" b="1" dirty="0" err="1"/>
              <a:t>Cst</a:t>
            </a:r>
            <a:r>
              <a:rPr lang="en-US" sz="4500" b="1" dirty="0"/>
              <a:t> ID 2) and maintain the same output for the passing keys.</a:t>
            </a:r>
          </a:p>
          <a:p>
            <a:pPr marL="349415" indent="-349415" defTabSz="465887">
              <a:spcBef>
                <a:spcPct val="20000"/>
              </a:spcBef>
              <a:defRPr/>
            </a:pPr>
            <a:endParaRPr lang="en-US" sz="4500" b="1" dirty="0"/>
          </a:p>
          <a:p>
            <a:pPr marL="349415" indent="-349415" defTabSz="465887">
              <a:spcBef>
                <a:spcPct val="20000"/>
              </a:spcBef>
              <a:defRPr/>
            </a:pPr>
            <a:r>
              <a:rPr lang="en-US" sz="4500" b="1" dirty="0"/>
              <a:t>(3.5)</a:t>
            </a:r>
          </a:p>
          <a:p>
            <a:pPr marL="349415" indent="-349415" defTabSz="465887">
              <a:spcBef>
                <a:spcPct val="20000"/>
              </a:spcBef>
              <a:defRPr/>
            </a:pPr>
            <a:r>
              <a:rPr lang="en-US" sz="4500" b="1" dirty="0"/>
              <a:t>---------------------------------------------------------------------------------------------------------</a:t>
            </a:r>
          </a:p>
          <a:p>
            <a:pPr marL="757066" indent="-757066" defTabSz="465887">
              <a:spcBef>
                <a:spcPct val="20000"/>
              </a:spcBef>
              <a:buFont typeface="Arial" pitchFamily="34" charset="0"/>
              <a:buAutoNum type="arabicPeriod"/>
              <a:defRPr/>
            </a:pPr>
            <a:r>
              <a:rPr lang="en-US" sz="4500" b="1" dirty="0"/>
              <a:t>Prod bugs usually involve 1 line fixes. Caused due to certain data values not showing up during testing.</a:t>
            </a:r>
          </a:p>
          <a:p>
            <a:pPr marL="757066" indent="-757066" defTabSz="465887">
              <a:spcBef>
                <a:spcPct val="20000"/>
              </a:spcBef>
              <a:defRPr/>
            </a:pPr>
            <a:endParaRPr lang="en-US" sz="4500" b="1" dirty="0"/>
          </a:p>
          <a:p>
            <a:r>
              <a:rPr lang="en-US" sz="4500" b="1" dirty="0"/>
              <a:t>2. 	</a:t>
            </a:r>
            <a:r>
              <a:rPr lang="en-US" b="1" dirty="0"/>
              <a:t>assume that the data in the input source on which the failing run executed is itself</a:t>
            </a:r>
          </a:p>
          <a:p>
            <a:r>
              <a:rPr lang="en-US" b="1" dirty="0"/>
              <a:t>consistent. That is, it does not violate its own integrity constraints. This assumption is reasonable,</a:t>
            </a:r>
          </a:p>
          <a:p>
            <a:r>
              <a:rPr lang="en-US" b="1" dirty="0"/>
              <a:t>because the same data-source typically feeds into several other applications that do work properly.</a:t>
            </a:r>
          </a:p>
          <a:p>
            <a:r>
              <a:rPr lang="en-US" b="1" dirty="0"/>
              <a:t>Hence the assumption is that the bug is always in the code—not in the data.</a:t>
            </a:r>
          </a:p>
          <a:p>
            <a:endParaRPr lang="en-US" b="1" dirty="0"/>
          </a:p>
          <a:p>
            <a:r>
              <a:rPr lang="en-US" b="1" dirty="0"/>
              <a:t>3. in the context of data-centric programs, we can leverage the fact that a single run of the</a:t>
            </a:r>
          </a:p>
          <a:p>
            <a:r>
              <a:rPr lang="en-US" b="1" dirty="0"/>
              <a:t>program yields an execution trace that can in turn be shredded into multiple independent slices,</a:t>
            </a:r>
          </a:p>
          <a:p>
            <a:r>
              <a:rPr lang="en-US" b="1" dirty="0"/>
              <a:t>each of which is responsible for a single record in the output. This is because these programs</a:t>
            </a:r>
          </a:p>
          <a:p>
            <a:r>
              <a:rPr lang="en-US" b="1" dirty="0"/>
              <a:t>typically loop over the input data records, aggregate the input depending on certain key fields and</a:t>
            </a:r>
          </a:p>
          <a:p>
            <a:r>
              <a:rPr lang="en-US" b="1" dirty="0"/>
              <a:t>generate an output record per key value.</a:t>
            </a:r>
          </a:p>
          <a:p>
            <a:endParaRPr lang="en-US" b="1" dirty="0"/>
          </a:p>
          <a:p>
            <a:r>
              <a:rPr lang="en-US" b="1" dirty="0"/>
              <a:t>4. Usually in a</a:t>
            </a:r>
          </a:p>
          <a:p>
            <a:r>
              <a:rPr lang="en-US" b="1" dirty="0"/>
              <a:t>data centric program, as part of the output record, you do write out an input field that acts as the</a:t>
            </a:r>
          </a:p>
          <a:p>
            <a:r>
              <a:rPr lang="en-US" b="1" dirty="0"/>
              <a:t>identifier (or key) for the data and is unchanged from the input to output.</a:t>
            </a:r>
          </a:p>
          <a:p>
            <a:endParaRPr lang="en-US" dirty="0"/>
          </a:p>
          <a:p>
            <a:r>
              <a:rPr lang="en-US" dirty="0"/>
              <a:t>----------------------------------------------------------</a:t>
            </a:r>
          </a:p>
          <a:p>
            <a:r>
              <a:rPr lang="en-US" dirty="0"/>
              <a:t>ABAP- Advanced Business Application Programming</a:t>
            </a:r>
            <a:endParaRPr lang="en-US" sz="4500" dirty="0"/>
          </a:p>
          <a:p>
            <a:pPr marL="349415" indent="-349415" defTabSz="465887">
              <a:spcBef>
                <a:spcPct val="20000"/>
              </a:spcBef>
              <a:defRPr/>
            </a:pPr>
            <a:endParaRPr lang="en-US" sz="4200" dirty="0"/>
          </a:p>
          <a:p>
            <a:pPr marL="349415" indent="-349415">
              <a:spcBef>
                <a:spcPct val="20000"/>
              </a:spcBef>
            </a:pPr>
            <a:r>
              <a:rPr lang="en-US" sz="4200" dirty="0"/>
              <a:t>TBD:</a:t>
            </a:r>
          </a:p>
          <a:p>
            <a:pPr marL="349415" indent="-349415">
              <a:spcBef>
                <a:spcPct val="20000"/>
              </a:spcBef>
            </a:pPr>
            <a:r>
              <a:rPr lang="en-US" sz="4200" dirty="0"/>
              <a:t>1. Color imperative declarative parts</a:t>
            </a:r>
          </a:p>
          <a:p>
            <a:pPr marL="349415" indent="-349415">
              <a:spcBef>
                <a:spcPct val="20000"/>
              </a:spcBef>
            </a:pPr>
            <a:endParaRPr lang="en-US" sz="4200" dirty="0"/>
          </a:p>
          <a:p>
            <a:pPr marL="349415" indent="-349415">
              <a:spcBef>
                <a:spcPct val="20000"/>
              </a:spcBef>
            </a:pPr>
            <a:endParaRPr lang="en-US" sz="4200" dirty="0"/>
          </a:p>
          <a:p>
            <a:endParaRPr lang="en-US" dirty="0"/>
          </a:p>
          <a:p>
            <a:pPr defTabSz="465887">
              <a:defRPr/>
            </a:pPr>
            <a:endParaRPr lang="en-US" dirty="0"/>
          </a:p>
          <a:p>
            <a:endParaRPr lang="en-US" dirty="0"/>
          </a:p>
        </p:txBody>
      </p:sp>
      <p:sp>
        <p:nvSpPr>
          <p:cNvPr id="4" name="Slide Number Placeholder 3"/>
          <p:cNvSpPr>
            <a:spLocks noGrp="1"/>
          </p:cNvSpPr>
          <p:nvPr>
            <p:ph type="sldNum" sz="quarter" idx="10"/>
          </p:nvPr>
        </p:nvSpPr>
        <p:spPr/>
        <p:txBody>
          <a:bodyPr/>
          <a:lstStyle/>
          <a:p>
            <a:fld id="{2903BB61-7309-054A-BF7F-D0B92BC03EC6}" type="slidenum">
              <a:rPr lang="en-US" smtClean="0"/>
              <a:pPr/>
              <a:t>57</a:t>
            </a:fld>
            <a:endParaRPr lang="en-US"/>
          </a:p>
        </p:txBody>
      </p:sp>
    </p:spTree>
    <p:extLst>
      <p:ext uri="{BB962C8B-B14F-4D97-AF65-F5344CB8AC3E}">
        <p14:creationId xmlns:p14="http://schemas.microsoft.com/office/powerpoint/2010/main" val="493727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98830" lvl="1" indent="-232943"/>
            <a:r>
              <a:rPr lang="en-US" b="1" dirty="0"/>
              <a:t>Even if it</a:t>
            </a:r>
            <a:r>
              <a:rPr lang="en-US" b="1" baseline="0" dirty="0"/>
              <a:t> is know that the bug lies in the Selection condition, determining the correct condition is challenging.</a:t>
            </a:r>
          </a:p>
          <a:p>
            <a:pPr marL="698830" lvl="1" indent="-232943"/>
            <a:r>
              <a:rPr lang="en-US" b="1" baseline="0" dirty="0"/>
              <a:t>1. A naïve technique is to apply simple mutations covering common bugs such as wrong boundary conditions, corrected by adding + or -1 to constant values or changing &lt; to &lt;= so on. But these do not cover a huge range of possible bugs</a:t>
            </a:r>
          </a:p>
          <a:p>
            <a:pPr marL="698830" lvl="1" indent="-232943"/>
            <a:r>
              <a:rPr lang="en-US" b="1" dirty="0"/>
              <a:t>2. Searching in</a:t>
            </a:r>
            <a:r>
              <a:rPr lang="en-US" b="1" baseline="0" dirty="0"/>
              <a:t> the space of all possible syntactic variants to the Where clause would be very time consuming. This is specifically because the space of conditions which involve data constants is huge (since typically there are 1000s of possible distinct numeric values in database tables)</a:t>
            </a:r>
          </a:p>
          <a:p>
            <a:pPr marL="698830" lvl="1" indent="-232943"/>
            <a:endParaRPr lang="en-US" b="1" baseline="0" dirty="0"/>
          </a:p>
          <a:p>
            <a:pPr marL="698830" lvl="1" indent="-232943"/>
            <a:r>
              <a:rPr lang="en-US" b="1" baseline="0" dirty="0"/>
              <a:t>Secondly, since the only oracle of correctness available is the final program output, validation of each possible variant would involve running the entire program to generate the final output </a:t>
            </a:r>
          </a:p>
          <a:p>
            <a:pPr marL="698830" lvl="1" indent="-232943"/>
            <a:endParaRPr lang="en-US" b="1" baseline="0" dirty="0"/>
          </a:p>
          <a:p>
            <a:pPr marL="698830" lvl="1" indent="-232943"/>
            <a:r>
              <a:rPr lang="en-US" b="1" baseline="0" dirty="0"/>
              <a:t>Further, we need to ensure that the condition works both for failing and passing keys and is </a:t>
            </a:r>
            <a:r>
              <a:rPr lang="en-US" b="1" baseline="0" dirty="0" err="1"/>
              <a:t>generalizable</a:t>
            </a:r>
            <a:r>
              <a:rPr lang="en-US" b="1" baseline="0" dirty="0"/>
              <a:t> to future unseen inputs</a:t>
            </a:r>
          </a:p>
          <a:p>
            <a:pPr marL="698830" lvl="1" indent="-232943"/>
            <a:r>
              <a:rPr lang="en-US" b="1" baseline="0" dirty="0"/>
              <a:t>(1 min)</a:t>
            </a:r>
          </a:p>
        </p:txBody>
      </p:sp>
      <p:sp>
        <p:nvSpPr>
          <p:cNvPr id="4" name="Slide Number Placeholder 3"/>
          <p:cNvSpPr>
            <a:spLocks noGrp="1"/>
          </p:cNvSpPr>
          <p:nvPr>
            <p:ph type="sldNum" sz="quarter" idx="10"/>
          </p:nvPr>
        </p:nvSpPr>
        <p:spPr/>
        <p:txBody>
          <a:bodyPr/>
          <a:lstStyle/>
          <a:p>
            <a:fld id="{2903BB61-7309-054A-BF7F-D0B92BC03EC6}" type="slidenum">
              <a:rPr lang="en-US" smtClean="0"/>
              <a:pPr/>
              <a:t>58</a:t>
            </a:fld>
            <a:endParaRPr lang="en-US"/>
          </a:p>
        </p:txBody>
      </p:sp>
    </p:spTree>
    <p:extLst>
      <p:ext uri="{BB962C8B-B14F-4D97-AF65-F5344CB8AC3E}">
        <p14:creationId xmlns:p14="http://schemas.microsoft.com/office/powerpoint/2010/main" val="895313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b="1" dirty="0">
                <a:solidFill>
                  <a:schemeClr val="accent1"/>
                </a:solidFill>
              </a:rPr>
              <a:t>Our first insight was that</a:t>
            </a:r>
            <a:r>
              <a:rPr lang="en-US" b="1" baseline="0" dirty="0">
                <a:solidFill>
                  <a:schemeClr val="accent1"/>
                </a:solidFill>
              </a:rPr>
              <a:t> the data profile of failures in database programs is quite potent. There is typically large amount of data with sufficient diversity </a:t>
            </a:r>
            <a:r>
              <a:rPr lang="en-US" b="1" baseline="0" dirty="0" err="1">
                <a:solidFill>
                  <a:schemeClr val="accent1"/>
                </a:solidFill>
              </a:rPr>
              <a:t>andalso</a:t>
            </a:r>
            <a:r>
              <a:rPr lang="en-US" b="1" baseline="0" dirty="0">
                <a:solidFill>
                  <a:schemeClr val="accent1"/>
                </a:solidFill>
              </a:rPr>
              <a:t> a single execution slice contains data for which the program passes and also data for which it fails.  Hence mining the </a:t>
            </a:r>
            <a:r>
              <a:rPr lang="en-US" b="1" baseline="0" dirty="0" err="1">
                <a:solidFill>
                  <a:schemeClr val="accent1"/>
                </a:solidFill>
              </a:rPr>
              <a:t>dataspace</a:t>
            </a:r>
            <a:r>
              <a:rPr lang="en-US" b="1" baseline="0" dirty="0">
                <a:solidFill>
                  <a:schemeClr val="accent1"/>
                </a:solidFill>
              </a:rPr>
              <a:t> could give us clues to discover the correct condition faster than searching for possible variants in the program space</a:t>
            </a:r>
            <a:r>
              <a:rPr lang="en-US" baseline="0" dirty="0">
                <a:solidFill>
                  <a:schemeClr val="accent1"/>
                </a:solidFill>
              </a:rPr>
              <a:t>.</a:t>
            </a:r>
          </a:p>
          <a:p>
            <a:endParaRPr lang="en-US" dirty="0"/>
          </a:p>
          <a:p>
            <a:r>
              <a:rPr lang="en-US" dirty="0"/>
              <a:t>	</a:t>
            </a:r>
            <a:r>
              <a:rPr lang="en-US" b="1" dirty="0"/>
              <a:t>So.. Our</a:t>
            </a:r>
            <a:r>
              <a:rPr lang="en-US" b="1" baseline="0" dirty="0"/>
              <a:t> hypothesis </a:t>
            </a:r>
            <a:endParaRPr lang="en-US" b="1" dirty="0"/>
          </a:p>
          <a:p>
            <a:r>
              <a:rPr lang="en-US" dirty="0"/>
              <a:t>( 0.5 min)</a:t>
            </a:r>
          </a:p>
          <a:p>
            <a:r>
              <a:rPr lang="en-US" dirty="0"/>
              <a:t>-------------------------------------------------------------------------------------------------------------------</a:t>
            </a:r>
          </a:p>
          <a:p>
            <a:endParaRPr lang="en-US" dirty="0"/>
          </a:p>
        </p:txBody>
      </p:sp>
      <p:sp>
        <p:nvSpPr>
          <p:cNvPr id="4" name="Slide Number Placeholder 3"/>
          <p:cNvSpPr>
            <a:spLocks noGrp="1"/>
          </p:cNvSpPr>
          <p:nvPr>
            <p:ph type="sldNum" sz="quarter" idx="10"/>
          </p:nvPr>
        </p:nvSpPr>
        <p:spPr/>
        <p:txBody>
          <a:bodyPr/>
          <a:lstStyle/>
          <a:p>
            <a:fld id="{2903BB61-7309-054A-BF7F-D0B92BC03EC6}" type="slidenum">
              <a:rPr lang="en-US" smtClean="0"/>
              <a:pPr/>
              <a:t>59</a:t>
            </a:fld>
            <a:endParaRPr lang="en-US"/>
          </a:p>
        </p:txBody>
      </p:sp>
    </p:spTree>
    <p:extLst>
      <p:ext uri="{BB962C8B-B14F-4D97-AF65-F5344CB8AC3E}">
        <p14:creationId xmlns:p14="http://schemas.microsoft.com/office/powerpoint/2010/main" val="343940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a:t>
            </a:r>
            <a:r>
              <a:rPr lang="en-US" b="1" baseline="0" dirty="0"/>
              <a:t> where clause can be considered as a classifier on the data </a:t>
            </a:r>
            <a:endParaRPr lang="en-US" b="1" dirty="0"/>
          </a:p>
          <a:p>
            <a:r>
              <a:rPr lang="en-US" dirty="0"/>
              <a:t>JUST READ:</a:t>
            </a:r>
          </a:p>
          <a:p>
            <a:r>
              <a:rPr lang="en-US" dirty="0"/>
              <a:t>(1.5</a:t>
            </a:r>
            <a:r>
              <a:rPr lang="en-US" baseline="0" dirty="0"/>
              <a:t> min)</a:t>
            </a:r>
            <a:endParaRPr lang="en-US" dirty="0"/>
          </a:p>
          <a:p>
            <a:r>
              <a:rPr lang="en-US" dirty="0"/>
              <a:t>--------------</a:t>
            </a:r>
          </a:p>
          <a:p>
            <a:r>
              <a:rPr lang="en-US" dirty="0"/>
              <a:t>Compact classifiers would be more</a:t>
            </a:r>
            <a:r>
              <a:rPr lang="en-US" baseline="0" dirty="0"/>
              <a:t> </a:t>
            </a:r>
            <a:r>
              <a:rPr lang="en-US" baseline="0" dirty="0" err="1"/>
              <a:t>generalizable</a:t>
            </a:r>
            <a:r>
              <a:rPr lang="en-US" baseline="0" dirty="0"/>
              <a:t> to unseen data since they would not be </a:t>
            </a:r>
            <a:r>
              <a:rPr lang="en-US" baseline="0" dirty="0" err="1"/>
              <a:t>overfitted</a:t>
            </a:r>
            <a:r>
              <a:rPr lang="en-US" baseline="0" dirty="0"/>
              <a:t> to training data</a:t>
            </a:r>
            <a:endParaRPr lang="en-US" dirty="0"/>
          </a:p>
        </p:txBody>
      </p:sp>
      <p:sp>
        <p:nvSpPr>
          <p:cNvPr id="4" name="Slide Number Placeholder 3"/>
          <p:cNvSpPr>
            <a:spLocks noGrp="1"/>
          </p:cNvSpPr>
          <p:nvPr>
            <p:ph type="sldNum" sz="quarter" idx="10"/>
          </p:nvPr>
        </p:nvSpPr>
        <p:spPr/>
        <p:txBody>
          <a:bodyPr/>
          <a:lstStyle/>
          <a:p>
            <a:fld id="{2903BB61-7309-054A-BF7F-D0B92BC03EC6}" type="slidenum">
              <a:rPr lang="en-US" smtClean="0"/>
              <a:pPr/>
              <a:t>60</a:t>
            </a:fld>
            <a:endParaRPr lang="en-US"/>
          </a:p>
        </p:txBody>
      </p:sp>
    </p:spTree>
    <p:extLst>
      <p:ext uri="{BB962C8B-B14F-4D97-AF65-F5344CB8AC3E}">
        <p14:creationId xmlns:p14="http://schemas.microsoft.com/office/powerpoint/2010/main" val="2678598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Decision</a:t>
            </a:r>
            <a:r>
              <a:rPr lang="en-US" b="1" baseline="0" dirty="0"/>
              <a:t> tree learning inductively builds a tree in the hypothesis space</a:t>
            </a:r>
          </a:p>
          <a:p>
            <a:r>
              <a:rPr lang="en-US" b="1" baseline="0" dirty="0"/>
              <a:t>At each level of the tree a test is performed on an attribute which splits the data into smaller groups. The splitting is continued until every group contains labels of only 1 type. The paths leading to a label of a particular type represents the classifier for that type.</a:t>
            </a:r>
          </a:p>
          <a:p>
            <a:endParaRPr lang="en-US" b="1" baseline="0" dirty="0"/>
          </a:p>
          <a:p>
            <a:r>
              <a:rPr lang="en-US" b="1" baseline="0" dirty="0"/>
              <a:t>In order to keep the decision tree compact / to generate a compact classifier, the attribute that is chosen to perform the split is important.</a:t>
            </a:r>
          </a:p>
          <a:p>
            <a:r>
              <a:rPr lang="en-US" b="1" baseline="0" dirty="0"/>
              <a:t>A greedy algorithm is adopted wherein the attribute that gives the maximum information gain is chosen to perform the split.</a:t>
            </a:r>
          </a:p>
          <a:p>
            <a:r>
              <a:rPr lang="en-US" b="1" baseline="0" dirty="0"/>
              <a:t>Information gain is defined as the amount of reduction in the </a:t>
            </a:r>
            <a:r>
              <a:rPr lang="en-US" b="1" baseline="0" dirty="0" err="1"/>
              <a:t>uncertaining</a:t>
            </a:r>
            <a:r>
              <a:rPr lang="en-US" b="1" baseline="0" dirty="0"/>
              <a:t> of labeling in the dataset defined as the </a:t>
            </a:r>
            <a:r>
              <a:rPr lang="en-US" b="1" baseline="0" dirty="0" err="1"/>
              <a:t>entrophy</a:t>
            </a:r>
            <a:r>
              <a:rPr lang="en-US" b="1" baseline="0" dirty="0"/>
              <a:t> of the dataset, after the split is performed.  </a:t>
            </a:r>
          </a:p>
          <a:p>
            <a:r>
              <a:rPr lang="en-US" b="1" baseline="0" dirty="0"/>
              <a:t>Conceptually what this means is that we want to choose an attribute, a test on which divides the dataset into groups, </a:t>
            </a:r>
            <a:r>
              <a:rPr lang="en-US" b="1" baseline="0" dirty="0" err="1"/>
              <a:t>s.t.</a:t>
            </a:r>
            <a:r>
              <a:rPr lang="en-US" b="1" baseline="0" dirty="0"/>
              <a:t> every group maximally contains labels of one type. For the given dataset, such a test would be Year &gt;=2008, which splits the data into 2 groups, one of which contains all positive labels and the other contains max of  negative labels except just 1 record. The rationale is that,</a:t>
            </a:r>
          </a:p>
          <a:p>
            <a:r>
              <a:rPr lang="en-US" b="1" baseline="0" dirty="0"/>
              <a:t>the number tests required to distinguish this one record from the others would be less , hence the overall classifier would be small in size</a:t>
            </a:r>
          </a:p>
          <a:p>
            <a:endParaRPr lang="en-US" baseline="0" dirty="0"/>
          </a:p>
          <a:p>
            <a:r>
              <a:rPr lang="en-US" baseline="0" dirty="0"/>
              <a:t>(1.5 min)</a:t>
            </a:r>
          </a:p>
        </p:txBody>
      </p:sp>
      <p:sp>
        <p:nvSpPr>
          <p:cNvPr id="4" name="Slide Number Placeholder 3"/>
          <p:cNvSpPr>
            <a:spLocks noGrp="1"/>
          </p:cNvSpPr>
          <p:nvPr>
            <p:ph type="sldNum" sz="quarter" idx="10"/>
          </p:nvPr>
        </p:nvSpPr>
        <p:spPr/>
        <p:txBody>
          <a:bodyPr/>
          <a:lstStyle/>
          <a:p>
            <a:fld id="{2903BB61-7309-054A-BF7F-D0B92BC03EC6}" type="slidenum">
              <a:rPr lang="en-US" smtClean="0"/>
              <a:pPr/>
              <a:t>61</a:t>
            </a:fld>
            <a:endParaRPr lang="en-US"/>
          </a:p>
        </p:txBody>
      </p:sp>
    </p:spTree>
    <p:extLst>
      <p:ext uri="{BB962C8B-B14F-4D97-AF65-F5344CB8AC3E}">
        <p14:creationId xmlns:p14="http://schemas.microsoft.com/office/powerpoint/2010/main" val="3907324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baseline="0" dirty="0"/>
              <a:t>For our example, such a test would be Year &gt;=2008, which splits the data into 2 groups, one of which contains all positive labels and the other contains max of  negative labels except just 1 record. The rationale is that,</a:t>
            </a:r>
          </a:p>
          <a:p>
            <a:r>
              <a:rPr lang="en-US" b="1" baseline="0" dirty="0"/>
              <a:t>the number tests required to distinguish this one record from the others would be less , hence the overall classifier would be small in size</a:t>
            </a:r>
          </a:p>
          <a:p>
            <a:r>
              <a:rPr lang="en-US" b="1" dirty="0"/>
              <a:t>As expected, a test on Price is able to sieve out the +</a:t>
            </a:r>
            <a:r>
              <a:rPr lang="en-US" b="1" dirty="0" err="1"/>
              <a:t>vely</a:t>
            </a:r>
            <a:r>
              <a:rPr lang="en-US" b="1" dirty="0"/>
              <a:t> labeled record.</a:t>
            </a:r>
          </a:p>
          <a:p>
            <a:endParaRPr lang="en-US" b="1" dirty="0"/>
          </a:p>
          <a:p>
            <a:r>
              <a:rPr lang="en-US" b="1" dirty="0"/>
              <a:t>The conjunctions</a:t>
            </a:r>
            <a:r>
              <a:rPr lang="en-US" b="1" baseline="0" dirty="0"/>
              <a:t> of tests on each path that leads to a + label, and the disjunction of such paths is the classifier.</a:t>
            </a:r>
            <a:endParaRPr lang="en-US" b="1" dirty="0"/>
          </a:p>
          <a:p>
            <a:r>
              <a:rPr lang="en-US" b="1" baseline="0" dirty="0"/>
              <a:t>In this case this reduces to Year &gt;=2008 or Price &lt; 8. </a:t>
            </a:r>
          </a:p>
          <a:p>
            <a:r>
              <a:rPr lang="en-US" b="1" baseline="0" dirty="0"/>
              <a:t>For the DELETE statement, this represents the records that should not be DELETED, so the corrected Where clause, would be its complement, i.e. Year &lt; 2008 AND Price &gt; = 8, which is the desired repair.</a:t>
            </a:r>
          </a:p>
          <a:p>
            <a:r>
              <a:rPr lang="en-US" b="1" baseline="0" dirty="0"/>
              <a:t>On comparing with the original incorrect clause, though the condition on Year could have been corrected by +/-1 mutations, the correction on price is non-trivial to arrive at , without considering the data for analysis.  </a:t>
            </a:r>
            <a:endParaRPr lang="en-US" b="1" dirty="0"/>
          </a:p>
          <a:p>
            <a:endParaRPr lang="en-US" dirty="0"/>
          </a:p>
          <a:p>
            <a:r>
              <a:rPr lang="en-US" dirty="0"/>
              <a:t>---------------------------</a:t>
            </a:r>
          </a:p>
          <a:p>
            <a:r>
              <a:rPr lang="en-US" dirty="0"/>
              <a:t>****The main advantage of this approach is that</a:t>
            </a:r>
          </a:p>
          <a:p>
            <a:r>
              <a:rPr lang="en-US" dirty="0"/>
              <a:t>the data coverage of variants is utilized to choose one over the other and also to guide further mutations. As</a:t>
            </a:r>
          </a:p>
          <a:p>
            <a:r>
              <a:rPr lang="en-US" dirty="0"/>
              <a:t>against this, while searching merely in the program space, only the binary decision of whether a particular</a:t>
            </a:r>
          </a:p>
          <a:p>
            <a:r>
              <a:rPr lang="en-US" dirty="0"/>
              <a:t>program variant yields the correct output or not is considered. – END?</a:t>
            </a:r>
            <a:endParaRPr lang="en-US" dirty="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2903BB61-7309-054A-BF7F-D0B92BC03EC6}" type="slidenum">
              <a:rPr lang="en-US" smtClean="0"/>
              <a:pPr/>
              <a:t>62</a:t>
            </a:fld>
            <a:endParaRPr lang="en-US"/>
          </a:p>
        </p:txBody>
      </p:sp>
    </p:spTree>
    <p:extLst>
      <p:ext uri="{BB962C8B-B14F-4D97-AF65-F5344CB8AC3E}">
        <p14:creationId xmlns:p14="http://schemas.microsoft.com/office/powerpoint/2010/main" val="513064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In</a:t>
            </a:r>
            <a:r>
              <a:rPr lang="en-US" b="1" baseline="0" dirty="0"/>
              <a:t> order to apply the decision-tree learning technique, we need to first determine the correct labels for the records of the failing key, or the state after the faulty statement that would lead to the correct final output.</a:t>
            </a:r>
          </a:p>
          <a:p>
            <a:r>
              <a:rPr lang="en-US" b="1" baseline="0" dirty="0"/>
              <a:t>For the passing keys , we could assume that the existing labels are correct. We could represent the label for each failing key record by a </a:t>
            </a:r>
            <a:r>
              <a:rPr lang="en-US" b="1" baseline="0" dirty="0" err="1"/>
              <a:t>boolean</a:t>
            </a:r>
            <a:r>
              <a:rPr lang="en-US" b="1" baseline="0" dirty="0"/>
              <a:t> variable which takes a true value if the record is selected and false value if not.</a:t>
            </a:r>
          </a:p>
          <a:p>
            <a:r>
              <a:rPr lang="en-US" b="1" baseline="0" dirty="0"/>
              <a:t>This represents a typical constraint solving problem, which could be represented by the following formula, for our example. Wherein the price values of those records, whose corresponding </a:t>
            </a:r>
            <a:r>
              <a:rPr lang="en-US" b="1" baseline="0" dirty="0" err="1"/>
              <a:t>boolean</a:t>
            </a:r>
            <a:r>
              <a:rPr lang="en-US" b="1" baseline="0" dirty="0"/>
              <a:t> </a:t>
            </a:r>
            <a:r>
              <a:rPr lang="en-US" b="1" baseline="0" dirty="0" err="1"/>
              <a:t>vars</a:t>
            </a:r>
            <a:r>
              <a:rPr lang="en-US" b="1" baseline="0" dirty="0"/>
              <a:t> are true, are aggregated and equated to the expected output of 32. SAT –solver is employed to efficiently search through the combinatorial possibilities to arrive at the valuation which results in the final output. For our case, the solution assigns a negative label to record with price 13 and year 2007  and the remaining records for </a:t>
            </a:r>
            <a:r>
              <a:rPr lang="en-US" b="1" baseline="0" dirty="0" err="1"/>
              <a:t>cst</a:t>
            </a:r>
            <a:r>
              <a:rPr lang="en-US" b="1" baseline="0" dirty="0"/>
              <a:t> id 2 are given +</a:t>
            </a:r>
            <a:r>
              <a:rPr lang="en-US" b="1" baseline="0" dirty="0" err="1"/>
              <a:t>ve</a:t>
            </a:r>
            <a:r>
              <a:rPr lang="en-US" b="1" baseline="0" dirty="0"/>
              <a:t> labels.</a:t>
            </a:r>
          </a:p>
          <a:p>
            <a:endParaRPr lang="en-US" b="1" baseline="0" dirty="0"/>
          </a:p>
          <a:p>
            <a:r>
              <a:rPr lang="en-US" b="1" baseline="0" dirty="0"/>
              <a:t>However, the search space increases exponentially with the number of records, which can choke the SAT-solver.</a:t>
            </a:r>
          </a:p>
          <a:p>
            <a:r>
              <a:rPr lang="en-US" b="1" baseline="0" dirty="0"/>
              <a:t>Further, there can be more than 1 possible solutions or more than 1 labelings that give the correct final output.</a:t>
            </a:r>
          </a:p>
          <a:p>
            <a:r>
              <a:rPr lang="en-US" b="1" baseline="0" dirty="0"/>
              <a:t>For instance, in our example, suppose a surcharge was selectively added to the price values of records with Year &lt; 2010 and Price &gt; 10. For customer ID 2, this would lead to the addition of $19 if the record with price 13 and year 2007 were to be selected.</a:t>
            </a:r>
          </a:p>
          <a:p>
            <a:r>
              <a:rPr lang="en-US" b="1" baseline="0" dirty="0"/>
              <a:t>In such a case, b2=1, rest 0 is another solution that would give a total amount of 32. </a:t>
            </a:r>
          </a:p>
          <a:p>
            <a:r>
              <a:rPr lang="en-US" b="1" baseline="0" dirty="0"/>
              <a:t>The Where clause learnt from each of these solutions would give the correct the final output for the given input, but they would be very different from each other in form, How do we choose a solution that yields a Where clause that is closest to the manual fix or is correct on other unseen inputs too. </a:t>
            </a:r>
          </a:p>
          <a:p>
            <a:r>
              <a:rPr lang="en-US" baseline="0" dirty="0"/>
              <a:t>-------------------------------------------------------------------------------</a:t>
            </a:r>
          </a:p>
          <a:p>
            <a:endParaRPr lang="en-US" baseline="0" dirty="0"/>
          </a:p>
          <a:p>
            <a:r>
              <a:rPr lang="en-US" baseline="0" dirty="0"/>
              <a:t>7 + 15 + 10 = 32</a:t>
            </a:r>
          </a:p>
          <a:p>
            <a:r>
              <a:rPr lang="en-US" baseline="0" dirty="0"/>
              <a:t>7 + 13 + 12</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903BB61-7309-054A-BF7F-D0B92BC03EC6}" type="slidenum">
              <a:rPr lang="en-US" smtClean="0"/>
              <a:pPr/>
              <a:t>63</a:t>
            </a:fld>
            <a:endParaRPr lang="en-US"/>
          </a:p>
        </p:txBody>
      </p:sp>
    </p:spTree>
    <p:extLst>
      <p:ext uri="{BB962C8B-B14F-4D97-AF65-F5344CB8AC3E}">
        <p14:creationId xmlns:p14="http://schemas.microsoft.com/office/powerpoint/2010/main" val="59688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B326BC-4305-45E6-A2A5-C935E43607E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740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Our second insight was that , A WHERE condition typically classify regions of data uniformly, as opposed</a:t>
            </a:r>
          </a:p>
          <a:p>
            <a:r>
              <a:rPr lang="en-US" b="1" dirty="0"/>
              <a:t>to cherry picking points in the data space and classifying them individually</a:t>
            </a:r>
          </a:p>
          <a:p>
            <a:r>
              <a:rPr lang="en-US" b="1" dirty="0"/>
              <a:t>by some complex conditional logic.  So, records that are similar to each other, would in most probability have the same behavior for the Where clause. Hence failing key records that are similar to passing key records should mostly have the same labels.</a:t>
            </a:r>
          </a:p>
          <a:p>
            <a:endParaRPr lang="en-US" b="1" dirty="0"/>
          </a:p>
          <a:p>
            <a:r>
              <a:rPr lang="en-US" b="1" dirty="0"/>
              <a:t>So our second hypothesis was that .. read</a:t>
            </a:r>
          </a:p>
        </p:txBody>
      </p:sp>
      <p:sp>
        <p:nvSpPr>
          <p:cNvPr id="4" name="Slide Number Placeholder 3"/>
          <p:cNvSpPr>
            <a:spLocks noGrp="1"/>
          </p:cNvSpPr>
          <p:nvPr>
            <p:ph type="sldNum" sz="quarter" idx="10"/>
          </p:nvPr>
        </p:nvSpPr>
        <p:spPr/>
        <p:txBody>
          <a:bodyPr/>
          <a:lstStyle/>
          <a:p>
            <a:fld id="{2903BB61-7309-054A-BF7F-D0B92BC03EC6}" type="slidenum">
              <a:rPr lang="en-US" smtClean="0"/>
              <a:pPr/>
              <a:t>64</a:t>
            </a:fld>
            <a:endParaRPr lang="en-US"/>
          </a:p>
        </p:txBody>
      </p:sp>
    </p:spTree>
    <p:extLst>
      <p:ext uri="{BB962C8B-B14F-4D97-AF65-F5344CB8AC3E}">
        <p14:creationId xmlns:p14="http://schemas.microsoft.com/office/powerpoint/2010/main" val="1645459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Our</a:t>
            </a:r>
            <a:r>
              <a:rPr lang="en-US" b="1" baseline="0" dirty="0"/>
              <a:t> algorithm starts by completely relying on the predictions to assign labels to the failing rows. As can be seen , this does not lead to the correct final output, which indicates that the predictions are incorrect for one or more rows.</a:t>
            </a:r>
          </a:p>
          <a:p>
            <a:r>
              <a:rPr lang="en-US" b="1" baseline="0" dirty="0"/>
              <a:t> As the next step, we use the confidence values to guess which of the rows might have incorrect predictions and relax the labels on those rows alone. In this case the second row has the lowest confidence value of 0.2, so a </a:t>
            </a:r>
            <a:r>
              <a:rPr lang="en-US" b="1" baseline="0" dirty="0" err="1"/>
              <a:t>boolean</a:t>
            </a:r>
            <a:r>
              <a:rPr lang="en-US" b="1" baseline="0" dirty="0"/>
              <a:t> </a:t>
            </a:r>
            <a:r>
              <a:rPr lang="en-US" b="1" baseline="0" dirty="0" err="1"/>
              <a:t>var</a:t>
            </a:r>
            <a:r>
              <a:rPr lang="en-US" b="1" baseline="0" dirty="0"/>
              <a:t> is introduced for this row alone</a:t>
            </a:r>
            <a:r>
              <a:rPr lang="en-US" baseline="0" dirty="0"/>
              <a:t>.</a:t>
            </a:r>
            <a:endParaRPr lang="en-US" dirty="0"/>
          </a:p>
        </p:txBody>
      </p:sp>
      <p:sp>
        <p:nvSpPr>
          <p:cNvPr id="4" name="Slide Number Placeholder 3"/>
          <p:cNvSpPr>
            <a:spLocks noGrp="1"/>
          </p:cNvSpPr>
          <p:nvPr>
            <p:ph type="sldNum" sz="quarter" idx="10"/>
          </p:nvPr>
        </p:nvSpPr>
        <p:spPr/>
        <p:txBody>
          <a:bodyPr/>
          <a:lstStyle/>
          <a:p>
            <a:fld id="{2903BB61-7309-054A-BF7F-D0B92BC03EC6}" type="slidenum">
              <a:rPr lang="en-US" smtClean="0"/>
              <a:pPr/>
              <a:t>65</a:t>
            </a:fld>
            <a:endParaRPr lang="en-US"/>
          </a:p>
        </p:txBody>
      </p:sp>
    </p:spTree>
    <p:extLst>
      <p:ext uri="{BB962C8B-B14F-4D97-AF65-F5344CB8AC3E}">
        <p14:creationId xmlns:p14="http://schemas.microsoft.com/office/powerpoint/2010/main" val="377690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SAT is now called</a:t>
            </a:r>
            <a:r>
              <a:rPr lang="en-US" b="1" baseline="0" dirty="0"/>
              <a:t> to solve for the </a:t>
            </a:r>
            <a:r>
              <a:rPr lang="en-US" b="1" baseline="0" dirty="0" err="1"/>
              <a:t>boolean</a:t>
            </a:r>
            <a:r>
              <a:rPr lang="en-US" b="1" baseline="0" dirty="0"/>
              <a:t> </a:t>
            </a:r>
            <a:r>
              <a:rPr lang="en-US" b="1" baseline="0" dirty="0" err="1"/>
              <a:t>var</a:t>
            </a:r>
            <a:r>
              <a:rPr lang="en-US" b="1" baseline="0" dirty="0"/>
              <a:t> b1, which basically checks if a total sum of 32 can be obtained by assigning a negative label to the first record, positive labels to the last 2 records and either including or not including the second record. This is not possible.</a:t>
            </a:r>
          </a:p>
          <a:p>
            <a:r>
              <a:rPr lang="en-US" b="1" baseline="0" dirty="0"/>
              <a:t>So we again iteratively relax the label on the rows with the next lowest confidence value (</a:t>
            </a:r>
            <a:r>
              <a:rPr lang="en-US" b="1" baseline="0" dirty="0" err="1"/>
              <a:t>i.e</a:t>
            </a:r>
            <a:r>
              <a:rPr lang="en-US" b="1" baseline="0" dirty="0"/>
              <a:t> record 1) and invoke SAT again. This time a solution is obtained , which assigns a –</a:t>
            </a:r>
            <a:r>
              <a:rPr lang="en-US" b="1" baseline="0" dirty="0" err="1"/>
              <a:t>ve</a:t>
            </a:r>
            <a:r>
              <a:rPr lang="en-US" b="1" baseline="0" dirty="0"/>
              <a:t> label to the 2</a:t>
            </a:r>
            <a:r>
              <a:rPr lang="en-US" b="1" baseline="30000" dirty="0"/>
              <a:t>nd</a:t>
            </a:r>
            <a:r>
              <a:rPr lang="en-US" b="1" baseline="0" dirty="0"/>
              <a:t> record and positive labels to the rest of the rows.</a:t>
            </a:r>
          </a:p>
          <a:p>
            <a:endParaRPr lang="en-US" b="1" baseline="0" dirty="0"/>
          </a:p>
          <a:p>
            <a:r>
              <a:rPr lang="en-US" b="1" baseline="0" dirty="0"/>
              <a:t>Hence, by iteratively introducing </a:t>
            </a:r>
            <a:r>
              <a:rPr lang="en-US" b="1" baseline="0" dirty="0" err="1"/>
              <a:t>boolean</a:t>
            </a:r>
            <a:r>
              <a:rPr lang="en-US" b="1" baseline="0" dirty="0"/>
              <a:t> variables guided by the based predictions , we were able to reduce the search space for SAT, though it may be small for this example. We found that in real cases, the predictions were mostly accurate, leading to the use of &lt; 10 </a:t>
            </a:r>
            <a:r>
              <a:rPr lang="en-US" b="1" baseline="0" dirty="0" err="1"/>
              <a:t>vars</a:t>
            </a:r>
            <a:r>
              <a:rPr lang="en-US" b="1" baseline="0" dirty="0"/>
              <a:t> in place of ~100 vars.</a:t>
            </a:r>
          </a:p>
          <a:p>
            <a:endParaRPr lang="en-US" b="1" baseline="0" dirty="0"/>
          </a:p>
          <a:p>
            <a:r>
              <a:rPr lang="en-US" b="1" baseline="0" dirty="0"/>
              <a:t>Also, notice that even if the logic were to allow the other solution of b2 being 1 and others 0, the labeling guided by predictions chooses the solution which gives the most natural Where clause that is closest to the manual fix.</a:t>
            </a:r>
          </a:p>
          <a:p>
            <a:r>
              <a:rPr lang="en-US" b="1" baseline="0" dirty="0"/>
              <a:t>The classifier generated from the other solution is very </a:t>
            </a:r>
            <a:r>
              <a:rPr lang="en-US" b="1" baseline="0" dirty="0" err="1"/>
              <a:t>overfitted</a:t>
            </a:r>
            <a:r>
              <a:rPr lang="en-US" b="1" baseline="0" dirty="0"/>
              <a:t> to the data on hand and would not be generalizable to any other input.</a:t>
            </a:r>
          </a:p>
          <a:p>
            <a:r>
              <a:rPr lang="en-US" b="1" baseline="0" dirty="0"/>
              <a:t>This adds proof to our hypothesis that labeling failing key rows based on their spatial proximity to passing key rows closely mimics what should have happened ideally as </a:t>
            </a:r>
            <a:r>
              <a:rPr lang="en-US" b="1" baseline="0" dirty="0" err="1"/>
              <a:t>intened</a:t>
            </a:r>
            <a:r>
              <a:rPr lang="en-US" b="1" baseline="0" dirty="0"/>
              <a:t> by the user. </a:t>
            </a:r>
            <a:endParaRPr lang="en-US" b="1" dirty="0"/>
          </a:p>
          <a:p>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903BB61-7309-054A-BF7F-D0B92BC03EC6}" type="slidenum">
              <a:rPr lang="en-US" smtClean="0"/>
              <a:pPr/>
              <a:t>66</a:t>
            </a:fld>
            <a:endParaRPr lang="en-US"/>
          </a:p>
        </p:txBody>
      </p:sp>
    </p:spTree>
    <p:extLst>
      <p:ext uri="{BB962C8B-B14F-4D97-AF65-F5344CB8AC3E}">
        <p14:creationId xmlns:p14="http://schemas.microsoft.com/office/powerpoint/2010/main" val="3144486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1" dirty="0"/>
              <a:t>To summarize,</a:t>
            </a:r>
            <a:r>
              <a:rPr lang="en-US" b="1" baseline="0" dirty="0"/>
              <a:t> our key insight is that the </a:t>
            </a:r>
            <a:r>
              <a:rPr lang="en-US" b="1" dirty="0">
                <a:solidFill>
                  <a:schemeClr val="accent1"/>
                </a:solidFill>
              </a:rPr>
              <a:t>data-spectra</a:t>
            </a:r>
            <a:r>
              <a:rPr lang="en-US" b="1" dirty="0"/>
              <a:t> of a failure</a:t>
            </a:r>
            <a:r>
              <a:rPr lang="en-US" b="1" baseline="0" dirty="0"/>
              <a:t> (i.e.) </a:t>
            </a:r>
            <a:r>
              <a:rPr lang="en-US" b="1" dirty="0"/>
              <a:t>distribution of data for passing and failing keys</a:t>
            </a:r>
            <a:r>
              <a:rPr lang="en-US" b="1" baseline="0" dirty="0"/>
              <a:t> </a:t>
            </a:r>
            <a:r>
              <a:rPr lang="en-US" b="1" dirty="0"/>
              <a:t>(analogous to test-spectra)  holds information that can guide the repair.</a:t>
            </a:r>
          </a:p>
          <a:p>
            <a:pPr defTabSz="465887">
              <a:defRPr/>
            </a:pPr>
            <a:r>
              <a:rPr lang="en-US" b="1" dirty="0"/>
              <a:t>Our</a:t>
            </a:r>
            <a:r>
              <a:rPr lang="en-US" b="1" baseline="0" dirty="0"/>
              <a:t> approach leverages this information to first determine the correct state after the faulty statement and then determine an alternate Where clause that generates this state.</a:t>
            </a:r>
          </a:p>
          <a:p>
            <a:pPr marL="291179" lvl="1" indent="-291179" defTabSz="465887">
              <a:buFontTx/>
              <a:buAutoNum type="romanLcPeriod"/>
              <a:defRPr/>
            </a:pPr>
            <a:r>
              <a:rPr lang="en-US" b="1" baseline="0" dirty="0"/>
              <a:t>We use support vector machines (SVM Light) in </a:t>
            </a:r>
            <a:r>
              <a:rPr lang="en-US" b="1" baseline="0" dirty="0" err="1"/>
              <a:t>transductive</a:t>
            </a:r>
            <a:r>
              <a:rPr lang="en-US" b="1" baseline="0" dirty="0"/>
              <a:t> learning mode to predict the </a:t>
            </a:r>
            <a:r>
              <a:rPr lang="en-US" b="1" dirty="0"/>
              <a:t>labels for failing key rows based on passing key row labels. </a:t>
            </a:r>
          </a:p>
          <a:p>
            <a:pPr marL="291179" lvl="1" indent="-291179" defTabSz="465887">
              <a:buFontTx/>
              <a:buAutoNum type="romanLcPeriod"/>
              <a:defRPr/>
            </a:pPr>
            <a:r>
              <a:rPr lang="en-US" b="1" dirty="0"/>
              <a:t>We</a:t>
            </a:r>
            <a:r>
              <a:rPr lang="en-US" b="1" baseline="0" dirty="0"/>
              <a:t> start by completely relying on the predicted labels and if not valid, iteratively relax our trust in the labels and employ SAT to search for the correct labels. We model the ABAP code in the Alloy language (which is based on first order relational logic), the </a:t>
            </a:r>
            <a:r>
              <a:rPr lang="en-US" b="1" baseline="0" dirty="0" err="1"/>
              <a:t>Kodkod</a:t>
            </a:r>
            <a:r>
              <a:rPr lang="en-US" b="1" baseline="0" dirty="0"/>
              <a:t> model finder is used to translate the problem into </a:t>
            </a:r>
            <a:r>
              <a:rPr lang="en-US" b="1" baseline="0" dirty="0" err="1"/>
              <a:t>boolean</a:t>
            </a:r>
            <a:r>
              <a:rPr lang="en-US" b="1" baseline="0" dirty="0"/>
              <a:t> logic and employ the </a:t>
            </a:r>
            <a:r>
              <a:rPr lang="en-US" b="1" baseline="0" dirty="0" err="1"/>
              <a:t>MiniSAT</a:t>
            </a:r>
            <a:r>
              <a:rPr lang="en-US" b="1" baseline="0" dirty="0"/>
              <a:t> solver to handle the </a:t>
            </a:r>
            <a:r>
              <a:rPr lang="en-US" b="1" baseline="0" dirty="0" err="1"/>
              <a:t>combinatorics</a:t>
            </a:r>
            <a:r>
              <a:rPr lang="en-US" b="1" baseline="0" dirty="0"/>
              <a:t>.</a:t>
            </a:r>
          </a:p>
          <a:p>
            <a:pPr marL="291179" lvl="1" indent="-291179" defTabSz="465887">
              <a:buFontTx/>
              <a:buAutoNum type="romanLcPeriod"/>
              <a:defRPr/>
            </a:pPr>
            <a:r>
              <a:rPr lang="en-US" b="1" baseline="0" dirty="0"/>
              <a:t>Once the correct labels for the failing key records are found, we feed the data and labels for both passing and failing keys to a homegrown ID3 Decision tree learning algorithm, which generates the Where suggestion or the repair.</a:t>
            </a:r>
            <a:endParaRPr lang="en-US" b="1" dirty="0"/>
          </a:p>
          <a:p>
            <a:pPr defTabSz="465887">
              <a:defRPr/>
            </a:pPr>
            <a:endParaRPr lang="en-US" dirty="0"/>
          </a:p>
          <a:p>
            <a:endParaRPr lang="en-US" dirty="0"/>
          </a:p>
        </p:txBody>
      </p:sp>
      <p:sp>
        <p:nvSpPr>
          <p:cNvPr id="4" name="Slide Number Placeholder 3"/>
          <p:cNvSpPr>
            <a:spLocks noGrp="1"/>
          </p:cNvSpPr>
          <p:nvPr>
            <p:ph type="sldNum" sz="quarter" idx="10"/>
          </p:nvPr>
        </p:nvSpPr>
        <p:spPr/>
        <p:txBody>
          <a:bodyPr/>
          <a:lstStyle/>
          <a:p>
            <a:fld id="{2903BB61-7309-054A-BF7F-D0B92BC03EC6}" type="slidenum">
              <a:rPr lang="en-US" smtClean="0"/>
              <a:pPr/>
              <a:t>67</a:t>
            </a:fld>
            <a:endParaRPr lang="en-US"/>
          </a:p>
        </p:txBody>
      </p:sp>
    </p:spTree>
    <p:extLst>
      <p:ext uri="{BB962C8B-B14F-4D97-AF65-F5344CB8AC3E}">
        <p14:creationId xmlns:p14="http://schemas.microsoft.com/office/powerpoint/2010/main" val="3042422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A242AD-F170-4F64-BF46-DF89B2B85084}" type="slidenum">
              <a:rPr lang="en-US" smtClean="0"/>
              <a:pPr/>
              <a:t>8</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US"/>
              <a:t>Instrumentation of source code or low-level code are common techniques to insert witnesses into program. At runtime this witnesses produce partial paths from which paths are derived.</a:t>
            </a:r>
          </a:p>
          <a:p>
            <a:pPr eaLnBrk="1" hangingPunct="1"/>
            <a:r>
              <a:rPr lang="en-US"/>
              <a:t>However, in industry setting such instrumentation is not allowed as it may change the intended behavior of the software. Debugger based collection is useful in this scenario. </a:t>
            </a:r>
          </a:p>
          <a:p>
            <a:pPr eaLnBrk="1" hangingPunct="1"/>
            <a:r>
              <a:rPr lang="en-US"/>
              <a:t>Both instrumentation and debugger based collection suffer from collection overhead. And in some case there may be limit in the number of witnesses.</a:t>
            </a:r>
          </a:p>
        </p:txBody>
      </p:sp>
    </p:spTree>
    <p:extLst>
      <p:ext uri="{BB962C8B-B14F-4D97-AF65-F5344CB8AC3E}">
        <p14:creationId xmlns:p14="http://schemas.microsoft.com/office/powerpoint/2010/main" val="373592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en-US"/>
          </a:p>
        </p:txBody>
      </p:sp>
      <p:sp>
        <p:nvSpPr>
          <p:cNvPr id="717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F4295A-1BCB-4A88-AA28-DC63D08E12AC}" type="slidenum">
              <a:rPr lang="en-US" smtClean="0"/>
              <a:pPr/>
              <a:t>23</a:t>
            </a:fld>
            <a:endParaRPr lang="en-US"/>
          </a:p>
        </p:txBody>
      </p:sp>
    </p:spTree>
    <p:extLst>
      <p:ext uri="{BB962C8B-B14F-4D97-AF65-F5344CB8AC3E}">
        <p14:creationId xmlns:p14="http://schemas.microsoft.com/office/powerpoint/2010/main" val="4246486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B326BC-4305-45E6-A2A5-C935E43607E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036941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B326BC-4305-45E6-A2A5-C935E43607E3}"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607380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B326BC-4305-45E6-A2A5-C935E43607E3}"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37219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B326BC-4305-45E6-A2A5-C935E43607E3}"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99358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B326BC-4305-45E6-A2A5-C935E43607E3}"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17346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12/15/2017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326"/>
            <a:ext cx="9601200" cy="888274"/>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1371600" y="1358537"/>
            <a:ext cx="9601200" cy="4508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12/15/2017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989" y="677091"/>
            <a:ext cx="9601200" cy="1485900"/>
          </a:xfrm>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12/15/2017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12/15/2017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12/15/2017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6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000" dirty="0"/>
              <a:t>15</a:t>
            </a:r>
            <a:r>
              <a:rPr lang="en-US" sz="1000" baseline="30000" dirty="0"/>
              <a:t>th</a:t>
            </a:r>
            <a:r>
              <a:rPr lang="en-US" sz="1000" dirty="0"/>
              <a:t> December, 2017</a:t>
            </a:r>
          </a:p>
        </p:txBody>
      </p:sp>
      <p:sp>
        <p:nvSpPr>
          <p:cNvPr id="3075" name="Footer Placeholder 4"/>
          <p:cNvSpPr>
            <a:spLocks noGrp="1"/>
          </p:cNvSpPr>
          <p:nvPr>
            <p:ph type="ftr" sz="quarter" idx="11"/>
          </p:nvPr>
        </p:nvSpPr>
        <p:spPr>
          <a:noFill/>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200" dirty="0"/>
              <a:t>WSSE@TRDDC</a:t>
            </a:r>
          </a:p>
        </p:txBody>
      </p:sp>
      <p:sp>
        <p:nvSpPr>
          <p:cNvPr id="307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1</a:t>
            </a:r>
          </a:p>
        </p:txBody>
      </p:sp>
      <p:sp>
        <p:nvSpPr>
          <p:cNvPr id="3077" name="Rectangle 2"/>
          <p:cNvSpPr>
            <a:spLocks noGrp="1" noChangeArrowheads="1"/>
          </p:cNvSpPr>
          <p:nvPr>
            <p:ph type="ctrTitle"/>
          </p:nvPr>
        </p:nvSpPr>
        <p:spPr>
          <a:xfrm>
            <a:off x="2209800" y="2130426"/>
            <a:ext cx="7772400" cy="1470025"/>
          </a:xfrm>
        </p:spPr>
        <p:txBody>
          <a:bodyPr anchor="ctr"/>
          <a:lstStyle/>
          <a:p>
            <a:r>
              <a:rPr lang="en-US" sz="3200" dirty="0"/>
              <a:t>Automated Tracing, Debugging and Repairing Data-Centric Programs</a:t>
            </a:r>
          </a:p>
        </p:txBody>
      </p:sp>
      <p:sp>
        <p:nvSpPr>
          <p:cNvPr id="3078" name="Rectangle 3"/>
          <p:cNvSpPr>
            <a:spLocks noGrp="1" noChangeArrowheads="1"/>
          </p:cNvSpPr>
          <p:nvPr>
            <p:ph type="subTitle" idx="1"/>
          </p:nvPr>
        </p:nvSpPr>
        <p:spPr>
          <a:xfrm>
            <a:off x="2895600" y="3886200"/>
            <a:ext cx="6400800" cy="1752600"/>
          </a:xfrm>
        </p:spPr>
        <p:txBody>
          <a:bodyPr/>
          <a:lstStyle/>
          <a:p>
            <a:pPr eaLnBrk="1" hangingPunct="1"/>
            <a:r>
              <a:rPr lang="en-US" sz="2000" i="1" dirty="0" err="1"/>
              <a:t>Diptikalyan</a:t>
            </a:r>
            <a:r>
              <a:rPr lang="en-US" sz="2000" i="1" dirty="0"/>
              <a:t> </a:t>
            </a:r>
            <a:r>
              <a:rPr lang="en-US" sz="2000" i="1" dirty="0" err="1"/>
              <a:t>Saha</a:t>
            </a:r>
            <a:endParaRPr lang="en-US" sz="2000" i="1" dirty="0"/>
          </a:p>
          <a:p>
            <a:pPr eaLnBrk="1" hangingPunct="1"/>
            <a:r>
              <a:rPr lang="en-US" dirty="0"/>
              <a:t>IBM Research, India</a:t>
            </a:r>
          </a:p>
        </p:txBody>
      </p:sp>
    </p:spTree>
    <p:extLst>
      <p:ext uri="{BB962C8B-B14F-4D97-AF65-F5344CB8AC3E}">
        <p14:creationId xmlns:p14="http://schemas.microsoft.com/office/powerpoint/2010/main" val="1252902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fld id="{54B4CBDA-276D-421B-8807-D9D831917433}" type="slidenum">
              <a:rPr lang="en-US" sz="1400"/>
              <a:pPr>
                <a:spcBef>
                  <a:spcPct val="0"/>
                </a:spcBef>
                <a:buFontTx/>
                <a:buNone/>
              </a:pPr>
              <a:t>10</a:t>
            </a:fld>
            <a:endParaRPr lang="en-US" sz="1400"/>
          </a:p>
        </p:txBody>
      </p:sp>
      <p:sp>
        <p:nvSpPr>
          <p:cNvPr id="9221" name="Title 1"/>
          <p:cNvSpPr>
            <a:spLocks noGrp="1"/>
          </p:cNvSpPr>
          <p:nvPr>
            <p:ph type="title" idx="4294967295"/>
          </p:nvPr>
        </p:nvSpPr>
        <p:spPr>
          <a:xfrm>
            <a:off x="1412875" y="171450"/>
            <a:ext cx="9601200" cy="1485900"/>
          </a:xfrm>
        </p:spPr>
        <p:txBody>
          <a:bodyPr/>
          <a:lstStyle/>
          <a:p>
            <a:pPr eaLnBrk="1" hangingPunct="1"/>
            <a:r>
              <a:rPr lang="en-US"/>
              <a:t>Distributed Program Tracing</a:t>
            </a:r>
          </a:p>
        </p:txBody>
      </p:sp>
      <p:grpSp>
        <p:nvGrpSpPr>
          <p:cNvPr id="11490" name="Group 226"/>
          <p:cNvGrpSpPr>
            <a:grpSpLocks/>
          </p:cNvGrpSpPr>
          <p:nvPr/>
        </p:nvGrpSpPr>
        <p:grpSpPr bwMode="auto">
          <a:xfrm>
            <a:off x="5181600" y="990600"/>
            <a:ext cx="1816100" cy="3124200"/>
            <a:chOff x="3608" y="720"/>
            <a:chExt cx="1144" cy="1968"/>
          </a:xfrm>
        </p:grpSpPr>
        <p:cxnSp>
          <p:nvCxnSpPr>
            <p:cNvPr id="2" name="Straight Arrow Connector 3"/>
            <p:cNvCxnSpPr>
              <a:stCxn id="16" idx="4"/>
              <a:endCxn id="15" idx="0"/>
            </p:cNvCxnSpPr>
            <p:nvPr/>
          </p:nvCxnSpPr>
          <p:spPr>
            <a:xfrm rot="5400000">
              <a:off x="3825" y="988"/>
              <a:ext cx="238"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 name="Straight Arrow Connector 4"/>
            <p:cNvCxnSpPr>
              <a:stCxn id="15" idx="5"/>
              <a:endCxn id="20" idx="1"/>
            </p:cNvCxnSpPr>
            <p:nvPr/>
          </p:nvCxnSpPr>
          <p:spPr>
            <a:xfrm rot="16200000" flipH="1">
              <a:off x="4005" y="1157"/>
              <a:ext cx="165" cy="22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7" name="Freeform 5"/>
            <p:cNvSpPr/>
            <p:nvPr/>
          </p:nvSpPr>
          <p:spPr>
            <a:xfrm>
              <a:off x="3608" y="1198"/>
              <a:ext cx="384" cy="1394"/>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Oval 8"/>
            <p:cNvSpPr/>
            <p:nvPr/>
          </p:nvSpPr>
          <p:spPr>
            <a:xfrm>
              <a:off x="3992" y="2544"/>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373" name="TextBox 9"/>
            <p:cNvSpPr txBox="1">
              <a:spLocks noChangeArrowheads="1"/>
            </p:cNvSpPr>
            <p:nvPr/>
          </p:nvSpPr>
          <p:spPr bwMode="auto">
            <a:xfrm>
              <a:off x="3944" y="1006"/>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9374" name="TextBox 10"/>
            <p:cNvSpPr txBox="1">
              <a:spLocks noChangeArrowheads="1"/>
            </p:cNvSpPr>
            <p:nvPr/>
          </p:nvSpPr>
          <p:spPr bwMode="auto">
            <a:xfrm>
              <a:off x="4238" y="1237"/>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sp>
          <p:nvSpPr>
            <p:cNvPr id="9375" name="TextBox 11"/>
            <p:cNvSpPr txBox="1">
              <a:spLocks noChangeArrowheads="1"/>
            </p:cNvSpPr>
            <p:nvPr/>
          </p:nvSpPr>
          <p:spPr bwMode="auto">
            <a:xfrm>
              <a:off x="3998" y="153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9376" name="TextBox 12"/>
            <p:cNvSpPr txBox="1">
              <a:spLocks noChangeArrowheads="1"/>
            </p:cNvSpPr>
            <p:nvPr/>
          </p:nvSpPr>
          <p:spPr bwMode="auto">
            <a:xfrm>
              <a:off x="4232" y="2256"/>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b8</a:t>
              </a:r>
            </a:p>
          </p:txBody>
        </p:sp>
        <p:sp>
          <p:nvSpPr>
            <p:cNvPr id="10" name="Oval 14"/>
            <p:cNvSpPr/>
            <p:nvPr/>
          </p:nvSpPr>
          <p:spPr>
            <a:xfrm>
              <a:off x="3896" y="1102"/>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1" name="Oval 15"/>
            <p:cNvSpPr/>
            <p:nvPr/>
          </p:nvSpPr>
          <p:spPr>
            <a:xfrm>
              <a:off x="3896" y="768"/>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2" name="Oval 16"/>
            <p:cNvSpPr/>
            <p:nvPr/>
          </p:nvSpPr>
          <p:spPr>
            <a:xfrm>
              <a:off x="4184" y="2256"/>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3" name="Oval 19"/>
            <p:cNvSpPr/>
            <p:nvPr/>
          </p:nvSpPr>
          <p:spPr>
            <a:xfrm>
              <a:off x="4184" y="1335"/>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Oval 20"/>
            <p:cNvSpPr>
              <a:spLocks noChangeArrowheads="1"/>
            </p:cNvSpPr>
            <p:nvPr/>
          </p:nvSpPr>
          <p:spPr bwMode="auto">
            <a:xfrm>
              <a:off x="3936" y="1584"/>
              <a:ext cx="96" cy="96"/>
            </a:xfrm>
            <a:prstGeom prst="ellipse">
              <a:avLst/>
            </a:prstGeom>
            <a:solidFill>
              <a:schemeClr val="folHlink"/>
            </a:solidFill>
            <a:ln w="3175" algn="ctr">
              <a:solidFill>
                <a:srgbClr val="000000"/>
              </a:solidFill>
              <a:round/>
              <a:headEnd/>
              <a:tailEnd/>
            </a:ln>
          </p:spPr>
          <p:txBody>
            <a:bodyPr anchor="ctr"/>
            <a:lstStyle/>
            <a:p>
              <a:pPr algn="ctr">
                <a:defRPr/>
              </a:pPr>
              <a:endParaRPr lang="en-US">
                <a:solidFill>
                  <a:schemeClr val="lt1"/>
                </a:solidFill>
              </a:endParaRPr>
            </a:p>
          </p:txBody>
        </p:sp>
        <p:sp>
          <p:nvSpPr>
            <p:cNvPr id="22" name="Oval 21"/>
            <p:cNvSpPr>
              <a:spLocks noChangeArrowheads="1"/>
            </p:cNvSpPr>
            <p:nvPr/>
          </p:nvSpPr>
          <p:spPr bwMode="auto">
            <a:xfrm>
              <a:off x="4416" y="1584"/>
              <a:ext cx="96" cy="96"/>
            </a:xfrm>
            <a:prstGeom prst="ellipse">
              <a:avLst/>
            </a:prstGeom>
            <a:solidFill>
              <a:schemeClr val="folHlink"/>
            </a:solidFill>
            <a:ln w="3175" algn="ctr">
              <a:solidFill>
                <a:srgbClr val="000000"/>
              </a:solidFill>
              <a:round/>
              <a:headEnd/>
              <a:tailEnd/>
            </a:ln>
          </p:spPr>
          <p:txBody>
            <a:bodyPr anchor="ctr"/>
            <a:lstStyle/>
            <a:p>
              <a:pPr algn="ctr">
                <a:defRPr/>
              </a:pPr>
              <a:endParaRPr lang="en-US">
                <a:solidFill>
                  <a:schemeClr val="lt1"/>
                </a:solidFill>
              </a:endParaRPr>
            </a:p>
          </p:txBody>
        </p:sp>
        <p:sp>
          <p:nvSpPr>
            <p:cNvPr id="9383" name="TextBox 22"/>
            <p:cNvSpPr txBox="1">
              <a:spLocks noChangeArrowheads="1"/>
            </p:cNvSpPr>
            <p:nvPr/>
          </p:nvSpPr>
          <p:spPr bwMode="auto">
            <a:xfrm>
              <a:off x="4280" y="1776"/>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b5</a:t>
              </a:r>
            </a:p>
          </p:txBody>
        </p:sp>
        <p:cxnSp>
          <p:nvCxnSpPr>
            <p:cNvPr id="9384" name="Straight Arrow Connector 24"/>
            <p:cNvCxnSpPr>
              <a:cxnSpLocks noChangeShapeType="1"/>
            </p:cNvCxnSpPr>
            <p:nvPr/>
          </p:nvCxnSpPr>
          <p:spPr bwMode="auto">
            <a:xfrm flipH="1">
              <a:off x="3984" y="1417"/>
              <a:ext cx="214"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9385" name="Straight Arrow Connector 25"/>
            <p:cNvCxnSpPr>
              <a:cxnSpLocks noChangeShapeType="1"/>
            </p:cNvCxnSpPr>
            <p:nvPr/>
          </p:nvCxnSpPr>
          <p:spPr bwMode="auto">
            <a:xfrm>
              <a:off x="4266" y="1417"/>
              <a:ext cx="198"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23" name="Straight Arrow Connector 26"/>
            <p:cNvCxnSpPr>
              <a:stCxn id="21" idx="4"/>
              <a:endCxn id="7" idx="1"/>
            </p:cNvCxnSpPr>
            <p:nvPr/>
          </p:nvCxnSpPr>
          <p:spPr>
            <a:xfrm rot="16200000" flipH="1">
              <a:off x="4008" y="1656"/>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7"/>
            <p:cNvCxnSpPr>
              <a:stCxn id="22" idx="4"/>
              <a:endCxn id="7" idx="7"/>
            </p:cNvCxnSpPr>
            <p:nvPr/>
          </p:nvCxnSpPr>
          <p:spPr>
            <a:xfrm rot="5400000">
              <a:off x="4282" y="1656"/>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9388" name="TextBox 28"/>
            <p:cNvSpPr txBox="1">
              <a:spLocks noChangeArrowheads="1"/>
            </p:cNvSpPr>
            <p:nvPr/>
          </p:nvSpPr>
          <p:spPr bwMode="auto">
            <a:xfrm>
              <a:off x="4472" y="1536"/>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b4</a:t>
              </a:r>
            </a:p>
          </p:txBody>
        </p:sp>
        <p:sp>
          <p:nvSpPr>
            <p:cNvPr id="29" name="Freeform 29"/>
            <p:cNvSpPr/>
            <p:nvPr/>
          </p:nvSpPr>
          <p:spPr>
            <a:xfrm>
              <a:off x="3837" y="1188"/>
              <a:ext cx="395" cy="1308"/>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390" name="TextBox 30"/>
            <p:cNvSpPr txBox="1">
              <a:spLocks noChangeArrowheads="1"/>
            </p:cNvSpPr>
            <p:nvPr/>
          </p:nvSpPr>
          <p:spPr bwMode="auto">
            <a:xfrm>
              <a:off x="3965" y="720"/>
              <a:ext cx="3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9391" name="TextBox 31"/>
            <p:cNvSpPr txBox="1">
              <a:spLocks noChangeArrowheads="1"/>
            </p:cNvSpPr>
            <p:nvPr/>
          </p:nvSpPr>
          <p:spPr bwMode="auto">
            <a:xfrm>
              <a:off x="4061" y="2496"/>
              <a:ext cx="2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9392" name="TextBox 11"/>
            <p:cNvSpPr txBox="1">
              <a:spLocks noChangeArrowheads="1"/>
            </p:cNvSpPr>
            <p:nvPr/>
          </p:nvSpPr>
          <p:spPr bwMode="auto">
            <a:xfrm>
              <a:off x="3998" y="201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b7</a:t>
              </a:r>
            </a:p>
          </p:txBody>
        </p:sp>
        <p:sp>
          <p:nvSpPr>
            <p:cNvPr id="31" name="Oval 19"/>
            <p:cNvSpPr/>
            <p:nvPr/>
          </p:nvSpPr>
          <p:spPr>
            <a:xfrm>
              <a:off x="4184" y="1815"/>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9394" name="Straight Arrow Connector 24"/>
            <p:cNvCxnSpPr>
              <a:cxnSpLocks noChangeShapeType="1"/>
            </p:cNvCxnSpPr>
            <p:nvPr/>
          </p:nvCxnSpPr>
          <p:spPr bwMode="auto">
            <a:xfrm flipH="1">
              <a:off x="3984" y="1897"/>
              <a:ext cx="214" cy="159"/>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9395" name="Straight Arrow Connector 25"/>
            <p:cNvCxnSpPr>
              <a:cxnSpLocks noChangeShapeType="1"/>
            </p:cNvCxnSpPr>
            <p:nvPr/>
          </p:nvCxnSpPr>
          <p:spPr bwMode="auto">
            <a:xfrm>
              <a:off x="4266" y="1897"/>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66" name="Straight Arrow Connector 26"/>
            <p:cNvCxnSpPr>
              <a:stCxn id="21" idx="4"/>
              <a:endCxn id="7" idx="1"/>
            </p:cNvCxnSpPr>
            <p:nvPr/>
          </p:nvCxnSpPr>
          <p:spPr>
            <a:xfrm rot="16200000" flipH="1">
              <a:off x="4008" y="2144"/>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27"/>
            <p:cNvCxnSpPr>
              <a:stCxn id="22" idx="4"/>
              <a:endCxn id="7" idx="7"/>
            </p:cNvCxnSpPr>
            <p:nvPr/>
          </p:nvCxnSpPr>
          <p:spPr>
            <a:xfrm rot="5400000">
              <a:off x="4290" y="2136"/>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9398" name="TextBox 28"/>
            <p:cNvSpPr txBox="1">
              <a:spLocks noChangeArrowheads="1"/>
            </p:cNvSpPr>
            <p:nvPr/>
          </p:nvSpPr>
          <p:spPr bwMode="auto">
            <a:xfrm>
              <a:off x="4520" y="2016"/>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b6</a:t>
              </a:r>
            </a:p>
          </p:txBody>
        </p:sp>
        <p:sp>
          <p:nvSpPr>
            <p:cNvPr id="68" name="Oval 16"/>
            <p:cNvSpPr/>
            <p:nvPr/>
          </p:nvSpPr>
          <p:spPr>
            <a:xfrm>
              <a:off x="4416" y="2064"/>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69" name="Oval 16"/>
            <p:cNvSpPr/>
            <p:nvPr/>
          </p:nvSpPr>
          <p:spPr>
            <a:xfrm>
              <a:off x="3936" y="2064"/>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grpSp>
      <p:grpSp>
        <p:nvGrpSpPr>
          <p:cNvPr id="11489" name="Group 225"/>
          <p:cNvGrpSpPr>
            <a:grpSpLocks/>
          </p:cNvGrpSpPr>
          <p:nvPr/>
        </p:nvGrpSpPr>
        <p:grpSpPr bwMode="auto">
          <a:xfrm>
            <a:off x="5181600" y="990600"/>
            <a:ext cx="1816100" cy="3124200"/>
            <a:chOff x="960" y="768"/>
            <a:chExt cx="1144" cy="1968"/>
          </a:xfrm>
        </p:grpSpPr>
        <p:cxnSp>
          <p:nvCxnSpPr>
            <p:cNvPr id="70" name="Straight Arrow Connector 3"/>
            <p:cNvCxnSpPr>
              <a:stCxn id="16" idx="4"/>
              <a:endCxn id="15" idx="0"/>
            </p:cNvCxnSpPr>
            <p:nvPr/>
          </p:nvCxnSpPr>
          <p:spPr>
            <a:xfrm rot="5400000">
              <a:off x="1177" y="1036"/>
              <a:ext cx="238"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4"/>
            <p:cNvCxnSpPr>
              <a:stCxn id="15" idx="5"/>
              <a:endCxn id="20" idx="1"/>
            </p:cNvCxnSpPr>
            <p:nvPr/>
          </p:nvCxnSpPr>
          <p:spPr>
            <a:xfrm rot="16200000" flipH="1">
              <a:off x="1357" y="1205"/>
              <a:ext cx="165" cy="22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72" name="Freeform 5"/>
            <p:cNvSpPr/>
            <p:nvPr/>
          </p:nvSpPr>
          <p:spPr>
            <a:xfrm>
              <a:off x="960" y="1246"/>
              <a:ext cx="384" cy="1394"/>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3" name="Oval 8"/>
            <p:cNvSpPr/>
            <p:nvPr/>
          </p:nvSpPr>
          <p:spPr>
            <a:xfrm>
              <a:off x="1344" y="2592"/>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341" name="TextBox 9"/>
            <p:cNvSpPr txBox="1">
              <a:spLocks noChangeArrowheads="1"/>
            </p:cNvSpPr>
            <p:nvPr/>
          </p:nvSpPr>
          <p:spPr bwMode="auto">
            <a:xfrm>
              <a:off x="1296" y="105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9342" name="TextBox 10"/>
            <p:cNvSpPr txBox="1">
              <a:spLocks noChangeArrowheads="1"/>
            </p:cNvSpPr>
            <p:nvPr/>
          </p:nvSpPr>
          <p:spPr bwMode="auto">
            <a:xfrm>
              <a:off x="1590" y="1285"/>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sp>
          <p:nvSpPr>
            <p:cNvPr id="9343" name="TextBox 11"/>
            <p:cNvSpPr txBox="1">
              <a:spLocks noChangeArrowheads="1"/>
            </p:cNvSpPr>
            <p:nvPr/>
          </p:nvSpPr>
          <p:spPr bwMode="auto">
            <a:xfrm>
              <a:off x="1350" y="1586"/>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9344" name="TextBox 12"/>
            <p:cNvSpPr txBox="1">
              <a:spLocks noChangeArrowheads="1"/>
            </p:cNvSpPr>
            <p:nvPr/>
          </p:nvSpPr>
          <p:spPr bwMode="auto">
            <a:xfrm>
              <a:off x="1584" y="230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b8</a:t>
              </a:r>
            </a:p>
          </p:txBody>
        </p:sp>
        <p:sp>
          <p:nvSpPr>
            <p:cNvPr id="74" name="Oval 14"/>
            <p:cNvSpPr/>
            <p:nvPr/>
          </p:nvSpPr>
          <p:spPr>
            <a:xfrm>
              <a:off x="1248" y="1150"/>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5" name="Oval 15"/>
            <p:cNvSpPr/>
            <p:nvPr/>
          </p:nvSpPr>
          <p:spPr>
            <a:xfrm>
              <a:off x="1248" y="816"/>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6" name="Oval 16"/>
            <p:cNvSpPr/>
            <p:nvPr/>
          </p:nvSpPr>
          <p:spPr>
            <a:xfrm>
              <a:off x="1536" y="2304"/>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7" name="Oval 19"/>
            <p:cNvSpPr/>
            <p:nvPr/>
          </p:nvSpPr>
          <p:spPr>
            <a:xfrm>
              <a:off x="1536" y="1383"/>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349" name="TextBox 22"/>
            <p:cNvSpPr txBox="1">
              <a:spLocks noChangeArrowheads="1"/>
            </p:cNvSpPr>
            <p:nvPr/>
          </p:nvSpPr>
          <p:spPr bwMode="auto">
            <a:xfrm>
              <a:off x="1632" y="182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b5</a:t>
              </a:r>
            </a:p>
          </p:txBody>
        </p:sp>
        <p:cxnSp>
          <p:nvCxnSpPr>
            <p:cNvPr id="78" name="Straight Arrow Connector 24"/>
            <p:cNvCxnSpPr>
              <a:stCxn id="20" idx="3"/>
              <a:endCxn id="21" idx="0"/>
            </p:cNvCxnSpPr>
            <p:nvPr/>
          </p:nvCxnSpPr>
          <p:spPr>
            <a:xfrm rot="5400000">
              <a:off x="1365" y="1445"/>
              <a:ext cx="167"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25"/>
            <p:cNvCxnSpPr>
              <a:stCxn id="20" idx="5"/>
              <a:endCxn id="22" idx="0"/>
            </p:cNvCxnSpPr>
            <p:nvPr/>
          </p:nvCxnSpPr>
          <p:spPr>
            <a:xfrm rot="16200000" flipH="1">
              <a:off x="1639" y="1445"/>
              <a:ext cx="167"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26"/>
            <p:cNvCxnSpPr>
              <a:stCxn id="21" idx="4"/>
              <a:endCxn id="7" idx="1"/>
            </p:cNvCxnSpPr>
            <p:nvPr/>
          </p:nvCxnSpPr>
          <p:spPr>
            <a:xfrm rot="16200000" flipH="1">
              <a:off x="1368" y="1712"/>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27"/>
            <p:cNvCxnSpPr>
              <a:stCxn id="22" idx="4"/>
              <a:endCxn id="7" idx="7"/>
            </p:cNvCxnSpPr>
            <p:nvPr/>
          </p:nvCxnSpPr>
          <p:spPr>
            <a:xfrm rot="5400000">
              <a:off x="1642" y="1712"/>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9354" name="TextBox 28"/>
            <p:cNvSpPr txBox="1">
              <a:spLocks noChangeArrowheads="1"/>
            </p:cNvSpPr>
            <p:nvPr/>
          </p:nvSpPr>
          <p:spPr bwMode="auto">
            <a:xfrm>
              <a:off x="1832" y="158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b4</a:t>
              </a:r>
            </a:p>
          </p:txBody>
        </p:sp>
        <p:sp>
          <p:nvSpPr>
            <p:cNvPr id="82" name="Freeform 29"/>
            <p:cNvSpPr/>
            <p:nvPr/>
          </p:nvSpPr>
          <p:spPr>
            <a:xfrm>
              <a:off x="1189" y="1236"/>
              <a:ext cx="395" cy="1308"/>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356" name="TextBox 30"/>
            <p:cNvSpPr txBox="1">
              <a:spLocks noChangeArrowheads="1"/>
            </p:cNvSpPr>
            <p:nvPr/>
          </p:nvSpPr>
          <p:spPr bwMode="auto">
            <a:xfrm>
              <a:off x="1317" y="768"/>
              <a:ext cx="3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9357" name="TextBox 31"/>
            <p:cNvSpPr txBox="1">
              <a:spLocks noChangeArrowheads="1"/>
            </p:cNvSpPr>
            <p:nvPr/>
          </p:nvSpPr>
          <p:spPr bwMode="auto">
            <a:xfrm>
              <a:off x="1413" y="2544"/>
              <a:ext cx="2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9358" name="TextBox 11"/>
            <p:cNvSpPr txBox="1">
              <a:spLocks noChangeArrowheads="1"/>
            </p:cNvSpPr>
            <p:nvPr/>
          </p:nvSpPr>
          <p:spPr bwMode="auto">
            <a:xfrm>
              <a:off x="1350" y="2066"/>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b7</a:t>
              </a:r>
            </a:p>
          </p:txBody>
        </p:sp>
        <p:sp>
          <p:nvSpPr>
            <p:cNvPr id="83" name="Oval 19"/>
            <p:cNvSpPr/>
            <p:nvPr/>
          </p:nvSpPr>
          <p:spPr>
            <a:xfrm>
              <a:off x="1536" y="1863"/>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1" name="Oval 20"/>
            <p:cNvSpPr>
              <a:spLocks noChangeArrowheads="1"/>
            </p:cNvSpPr>
            <p:nvPr/>
          </p:nvSpPr>
          <p:spPr bwMode="auto">
            <a:xfrm>
              <a:off x="1296" y="2112"/>
              <a:ext cx="96" cy="96"/>
            </a:xfrm>
            <a:prstGeom prst="ellipse">
              <a:avLst/>
            </a:prstGeom>
            <a:solidFill>
              <a:srgbClr val="BC5332"/>
            </a:solidFill>
            <a:ln>
              <a:noFill/>
            </a:ln>
            <a:extLst>
              <a:ext uri="{91240B29-F687-4F45-9708-019B960494DF}">
                <a14:hiddenLine xmlns:a14="http://schemas.microsoft.com/office/drawing/2010/main" w="3175" algn="ctr">
                  <a:solidFill>
                    <a:srgbClr val="000000"/>
                  </a:solidFill>
                  <a:round/>
                  <a:headEnd/>
                  <a:tailEnd/>
                </a14:hiddenLine>
              </a:ext>
            </a:extLst>
          </p:spPr>
          <p:txBody>
            <a:bodyPr anchor="ctr"/>
            <a:lstStyle/>
            <a:p>
              <a:pPr algn="ctr">
                <a:defRPr/>
              </a:pPr>
              <a:endParaRPr lang="en-US">
                <a:solidFill>
                  <a:schemeClr val="lt1"/>
                </a:solidFill>
              </a:endParaRPr>
            </a:p>
          </p:txBody>
        </p:sp>
        <p:cxnSp>
          <p:nvCxnSpPr>
            <p:cNvPr id="9361" name="Straight Arrow Connector 24"/>
            <p:cNvCxnSpPr>
              <a:cxnSpLocks noChangeShapeType="1"/>
            </p:cNvCxnSpPr>
            <p:nvPr/>
          </p:nvCxnSpPr>
          <p:spPr bwMode="auto">
            <a:xfrm flipH="1">
              <a:off x="1344" y="1945"/>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9362" name="Straight Arrow Connector 25"/>
            <p:cNvCxnSpPr>
              <a:cxnSpLocks noChangeShapeType="1"/>
            </p:cNvCxnSpPr>
            <p:nvPr/>
          </p:nvCxnSpPr>
          <p:spPr bwMode="auto">
            <a:xfrm>
              <a:off x="1618" y="1945"/>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86" name="Straight Arrow Connector 26"/>
            <p:cNvCxnSpPr>
              <a:stCxn id="21" idx="4"/>
              <a:endCxn id="7" idx="1"/>
            </p:cNvCxnSpPr>
            <p:nvPr/>
          </p:nvCxnSpPr>
          <p:spPr>
            <a:xfrm rot="16200000" flipH="1">
              <a:off x="1368" y="2184"/>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27"/>
            <p:cNvCxnSpPr>
              <a:stCxn id="22" idx="4"/>
              <a:endCxn id="7" idx="7"/>
            </p:cNvCxnSpPr>
            <p:nvPr/>
          </p:nvCxnSpPr>
          <p:spPr>
            <a:xfrm rot="5400000">
              <a:off x="1642" y="2184"/>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9365" name="TextBox 28"/>
            <p:cNvSpPr txBox="1">
              <a:spLocks noChangeArrowheads="1"/>
            </p:cNvSpPr>
            <p:nvPr/>
          </p:nvSpPr>
          <p:spPr bwMode="auto">
            <a:xfrm>
              <a:off x="1872" y="206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b6</a:t>
              </a:r>
            </a:p>
          </p:txBody>
        </p:sp>
        <p:sp>
          <p:nvSpPr>
            <p:cNvPr id="88" name="Oval 16"/>
            <p:cNvSpPr>
              <a:spLocks noChangeArrowheads="1"/>
            </p:cNvSpPr>
            <p:nvPr/>
          </p:nvSpPr>
          <p:spPr bwMode="auto">
            <a:xfrm>
              <a:off x="1776" y="2112"/>
              <a:ext cx="96" cy="96"/>
            </a:xfrm>
            <a:prstGeom prst="ellipse">
              <a:avLst/>
            </a:prstGeom>
            <a:solidFill>
              <a:srgbClr val="BC5332"/>
            </a:solidFill>
            <a:ln>
              <a:noFill/>
            </a:ln>
            <a:effectLst>
              <a:outerShdw dist="20000" dir="5400000" rotWithShape="0">
                <a:srgbClr val="000000">
                  <a:alpha val="37999"/>
                </a:srgbClr>
              </a:outerShdw>
            </a:effectLst>
            <a:extLst>
              <a:ext uri="{91240B29-F687-4F45-9708-019B960494DF}">
                <a14:hiddenLine xmlns:a14="http://schemas.microsoft.com/office/drawing/2010/main" w="3175" algn="ctr">
                  <a:solidFill>
                    <a:srgbClr val="4A7EBB"/>
                  </a:solidFill>
                  <a:round/>
                  <a:headEnd/>
                  <a:tailEnd/>
                </a14:hiddenLine>
              </a:ext>
            </a:extLst>
          </p:spPr>
          <p:txBody>
            <a:bodyPr anchor="ctr"/>
            <a:lstStyle/>
            <a:p>
              <a:pPr algn="ctr">
                <a:defRPr/>
              </a:pPr>
              <a:endParaRPr lang="en-US">
                <a:solidFill>
                  <a:schemeClr val="dk1"/>
                </a:solidFill>
              </a:endParaRPr>
            </a:p>
          </p:txBody>
        </p:sp>
        <p:sp>
          <p:nvSpPr>
            <p:cNvPr id="89" name="Oval 16"/>
            <p:cNvSpPr/>
            <p:nvPr/>
          </p:nvSpPr>
          <p:spPr>
            <a:xfrm>
              <a:off x="1296" y="1632"/>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0" name="Oval 16"/>
            <p:cNvSpPr/>
            <p:nvPr/>
          </p:nvSpPr>
          <p:spPr>
            <a:xfrm>
              <a:off x="1776" y="1632"/>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grpSp>
      <p:grpSp>
        <p:nvGrpSpPr>
          <p:cNvPr id="11501" name="Group 237"/>
          <p:cNvGrpSpPr>
            <a:grpSpLocks/>
          </p:cNvGrpSpPr>
          <p:nvPr/>
        </p:nvGrpSpPr>
        <p:grpSpPr bwMode="auto">
          <a:xfrm>
            <a:off x="1752600" y="5486400"/>
            <a:ext cx="6554788" cy="533400"/>
            <a:chOff x="144" y="3456"/>
            <a:chExt cx="4129" cy="336"/>
          </a:xfrm>
        </p:grpSpPr>
        <p:cxnSp>
          <p:nvCxnSpPr>
            <p:cNvPr id="109" name="Straight Arrow Connector 108"/>
            <p:cNvCxnSpPr/>
            <p:nvPr/>
          </p:nvCxnSpPr>
          <p:spPr>
            <a:xfrm>
              <a:off x="1057" y="3552"/>
              <a:ext cx="321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1153" y="3504"/>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12" name="Oval 111"/>
            <p:cNvSpPr/>
            <p:nvPr/>
          </p:nvSpPr>
          <p:spPr>
            <a:xfrm>
              <a:off x="1393" y="3504"/>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13" name="Oval 112"/>
            <p:cNvSpPr/>
            <p:nvPr/>
          </p:nvSpPr>
          <p:spPr>
            <a:xfrm>
              <a:off x="1633" y="3504"/>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14" name="Oval 113"/>
            <p:cNvSpPr/>
            <p:nvPr/>
          </p:nvSpPr>
          <p:spPr>
            <a:xfrm>
              <a:off x="1872" y="3504"/>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15" name="Oval 114"/>
            <p:cNvSpPr/>
            <p:nvPr/>
          </p:nvSpPr>
          <p:spPr>
            <a:xfrm>
              <a:off x="2113" y="3504"/>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17" name="Oval 116"/>
            <p:cNvSpPr/>
            <p:nvPr/>
          </p:nvSpPr>
          <p:spPr>
            <a:xfrm>
              <a:off x="2593" y="3504"/>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18" name="Oval 117"/>
            <p:cNvSpPr/>
            <p:nvPr/>
          </p:nvSpPr>
          <p:spPr>
            <a:xfrm>
              <a:off x="2833" y="3504"/>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19" name="Oval 118"/>
            <p:cNvSpPr/>
            <p:nvPr/>
          </p:nvSpPr>
          <p:spPr>
            <a:xfrm>
              <a:off x="3073" y="3504"/>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20" name="Oval 119"/>
            <p:cNvSpPr/>
            <p:nvPr/>
          </p:nvSpPr>
          <p:spPr>
            <a:xfrm>
              <a:off x="3313" y="3504"/>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317" name="TextBox 121"/>
            <p:cNvSpPr txBox="1">
              <a:spLocks noChangeArrowheads="1"/>
            </p:cNvSpPr>
            <p:nvPr/>
          </p:nvSpPr>
          <p:spPr bwMode="auto">
            <a:xfrm>
              <a:off x="1057" y="3598"/>
              <a:ext cx="3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9318" name="TextBox 122"/>
            <p:cNvSpPr txBox="1">
              <a:spLocks noChangeArrowheads="1"/>
            </p:cNvSpPr>
            <p:nvPr/>
          </p:nvSpPr>
          <p:spPr bwMode="auto">
            <a:xfrm>
              <a:off x="1345" y="360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9319" name="TextBox 123"/>
            <p:cNvSpPr txBox="1">
              <a:spLocks noChangeArrowheads="1"/>
            </p:cNvSpPr>
            <p:nvPr/>
          </p:nvSpPr>
          <p:spPr bwMode="auto">
            <a:xfrm>
              <a:off x="1585" y="359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sp>
          <p:nvSpPr>
            <p:cNvPr id="9320" name="TextBox 124"/>
            <p:cNvSpPr txBox="1">
              <a:spLocks noChangeArrowheads="1"/>
            </p:cNvSpPr>
            <p:nvPr/>
          </p:nvSpPr>
          <p:spPr bwMode="auto">
            <a:xfrm>
              <a:off x="1783" y="360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9321" name="TextBox 125"/>
            <p:cNvSpPr txBox="1">
              <a:spLocks noChangeArrowheads="1"/>
            </p:cNvSpPr>
            <p:nvPr/>
          </p:nvSpPr>
          <p:spPr bwMode="auto">
            <a:xfrm>
              <a:off x="2017" y="360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b5</a:t>
              </a:r>
            </a:p>
          </p:txBody>
        </p:sp>
        <p:sp>
          <p:nvSpPr>
            <p:cNvPr id="9322" name="TextBox 126"/>
            <p:cNvSpPr txBox="1">
              <a:spLocks noChangeArrowheads="1"/>
            </p:cNvSpPr>
            <p:nvPr/>
          </p:nvSpPr>
          <p:spPr bwMode="auto">
            <a:xfrm>
              <a:off x="2256" y="360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b7</a:t>
              </a:r>
            </a:p>
          </p:txBody>
        </p:sp>
        <p:sp>
          <p:nvSpPr>
            <p:cNvPr id="9323" name="TextBox 127"/>
            <p:cNvSpPr txBox="1">
              <a:spLocks noChangeArrowheads="1"/>
            </p:cNvSpPr>
            <p:nvPr/>
          </p:nvSpPr>
          <p:spPr bwMode="auto">
            <a:xfrm>
              <a:off x="2497" y="360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9324" name="TextBox 128"/>
            <p:cNvSpPr txBox="1">
              <a:spLocks noChangeArrowheads="1"/>
            </p:cNvSpPr>
            <p:nvPr/>
          </p:nvSpPr>
          <p:spPr bwMode="auto">
            <a:xfrm>
              <a:off x="2737" y="360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sp>
          <p:nvSpPr>
            <p:cNvPr id="9325" name="TextBox 129"/>
            <p:cNvSpPr txBox="1">
              <a:spLocks noChangeArrowheads="1"/>
            </p:cNvSpPr>
            <p:nvPr/>
          </p:nvSpPr>
          <p:spPr bwMode="auto">
            <a:xfrm>
              <a:off x="2977" y="360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b4</a:t>
              </a:r>
            </a:p>
          </p:txBody>
        </p:sp>
        <p:sp>
          <p:nvSpPr>
            <p:cNvPr id="9326" name="TextBox 130"/>
            <p:cNvSpPr txBox="1">
              <a:spLocks noChangeArrowheads="1"/>
            </p:cNvSpPr>
            <p:nvPr/>
          </p:nvSpPr>
          <p:spPr bwMode="auto">
            <a:xfrm>
              <a:off x="3217" y="360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b5</a:t>
              </a:r>
            </a:p>
          </p:txBody>
        </p:sp>
        <p:sp>
          <p:nvSpPr>
            <p:cNvPr id="9327" name="TextBox 131"/>
            <p:cNvSpPr txBox="1">
              <a:spLocks noChangeArrowheads="1"/>
            </p:cNvSpPr>
            <p:nvPr/>
          </p:nvSpPr>
          <p:spPr bwMode="auto">
            <a:xfrm>
              <a:off x="3463" y="360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b6</a:t>
              </a:r>
            </a:p>
          </p:txBody>
        </p:sp>
        <p:sp>
          <p:nvSpPr>
            <p:cNvPr id="9328" name="TextBox 132"/>
            <p:cNvSpPr txBox="1">
              <a:spLocks noChangeArrowheads="1"/>
            </p:cNvSpPr>
            <p:nvPr/>
          </p:nvSpPr>
          <p:spPr bwMode="auto">
            <a:xfrm>
              <a:off x="3703" y="360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134" name="Oval 133"/>
            <p:cNvSpPr>
              <a:spLocks noChangeArrowheads="1"/>
            </p:cNvSpPr>
            <p:nvPr/>
          </p:nvSpPr>
          <p:spPr bwMode="auto">
            <a:xfrm>
              <a:off x="3552" y="3504"/>
              <a:ext cx="96" cy="96"/>
            </a:xfrm>
            <a:prstGeom prst="ellipse">
              <a:avLst/>
            </a:prstGeom>
            <a:solidFill>
              <a:srgbClr val="BC5332"/>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sp>
          <p:nvSpPr>
            <p:cNvPr id="135" name="Oval 134"/>
            <p:cNvSpPr/>
            <p:nvPr/>
          </p:nvSpPr>
          <p:spPr>
            <a:xfrm>
              <a:off x="3745" y="3504"/>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36" name="Oval 135"/>
            <p:cNvSpPr/>
            <p:nvPr/>
          </p:nvSpPr>
          <p:spPr>
            <a:xfrm>
              <a:off x="3985" y="3504"/>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332" name="TextBox 137"/>
            <p:cNvSpPr txBox="1">
              <a:spLocks noChangeArrowheads="1"/>
            </p:cNvSpPr>
            <p:nvPr/>
          </p:nvSpPr>
          <p:spPr bwMode="auto">
            <a:xfrm>
              <a:off x="3895" y="3600"/>
              <a:ext cx="2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9333" name="TextBox 139"/>
            <p:cNvSpPr txBox="1">
              <a:spLocks noChangeArrowheads="1"/>
            </p:cNvSpPr>
            <p:nvPr/>
          </p:nvSpPr>
          <p:spPr bwMode="auto">
            <a:xfrm>
              <a:off x="144" y="3456"/>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latin typeface="Calibri" panose="020F0502020204030204" pitchFamily="34" charset="0"/>
                </a:rPr>
                <a:t>Full Path</a:t>
              </a:r>
            </a:p>
          </p:txBody>
        </p:sp>
        <p:sp>
          <p:nvSpPr>
            <p:cNvPr id="116" name="Oval 115"/>
            <p:cNvSpPr>
              <a:spLocks noChangeArrowheads="1"/>
            </p:cNvSpPr>
            <p:nvPr/>
          </p:nvSpPr>
          <p:spPr bwMode="auto">
            <a:xfrm>
              <a:off x="2352" y="3504"/>
              <a:ext cx="96" cy="96"/>
            </a:xfrm>
            <a:prstGeom prst="ellipse">
              <a:avLst/>
            </a:prstGeom>
            <a:solidFill>
              <a:srgbClr val="BC5332"/>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sp>
          <p:nvSpPr>
            <p:cNvPr id="91" name="Oval 113"/>
            <p:cNvSpPr>
              <a:spLocks noChangeArrowheads="1"/>
            </p:cNvSpPr>
            <p:nvPr/>
          </p:nvSpPr>
          <p:spPr bwMode="auto">
            <a:xfrm>
              <a:off x="1871" y="3504"/>
              <a:ext cx="96" cy="96"/>
            </a:xfrm>
            <a:prstGeom prst="ellipse">
              <a:avLst/>
            </a:prstGeom>
            <a:solidFill>
              <a:schemeClr val="folHlink"/>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sp>
          <p:nvSpPr>
            <p:cNvPr id="92" name="Oval 118"/>
            <p:cNvSpPr>
              <a:spLocks noChangeArrowheads="1"/>
            </p:cNvSpPr>
            <p:nvPr/>
          </p:nvSpPr>
          <p:spPr bwMode="auto">
            <a:xfrm>
              <a:off x="3072" y="3504"/>
              <a:ext cx="96" cy="96"/>
            </a:xfrm>
            <a:prstGeom prst="ellipse">
              <a:avLst/>
            </a:prstGeom>
            <a:solidFill>
              <a:schemeClr val="folHlink"/>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grpSp>
      <p:grpSp>
        <p:nvGrpSpPr>
          <p:cNvPr id="11504" name="Group 240"/>
          <p:cNvGrpSpPr>
            <a:grpSpLocks/>
          </p:cNvGrpSpPr>
          <p:nvPr/>
        </p:nvGrpSpPr>
        <p:grpSpPr bwMode="auto">
          <a:xfrm>
            <a:off x="1524000" y="4800600"/>
            <a:ext cx="7907338" cy="533400"/>
            <a:chOff x="11" y="3024"/>
            <a:chExt cx="4981" cy="336"/>
          </a:xfrm>
        </p:grpSpPr>
        <p:cxnSp>
          <p:nvCxnSpPr>
            <p:cNvPr id="95" name="Straight Arrow Connector 94"/>
            <p:cNvCxnSpPr/>
            <p:nvPr/>
          </p:nvCxnSpPr>
          <p:spPr>
            <a:xfrm>
              <a:off x="960" y="3119"/>
              <a:ext cx="1632"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p:nvPr/>
          </p:nvCxnSpPr>
          <p:spPr>
            <a:xfrm>
              <a:off x="3360" y="3120"/>
              <a:ext cx="1632"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8" name="Oval 97"/>
            <p:cNvSpPr/>
            <p:nvPr/>
          </p:nvSpPr>
          <p:spPr>
            <a:xfrm>
              <a:off x="3600" y="3072"/>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297" name="TextBox 100"/>
            <p:cNvSpPr txBox="1">
              <a:spLocks noChangeArrowheads="1"/>
            </p:cNvSpPr>
            <p:nvPr/>
          </p:nvSpPr>
          <p:spPr bwMode="auto">
            <a:xfrm>
              <a:off x="1200" y="316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b7</a:t>
              </a:r>
            </a:p>
          </p:txBody>
        </p:sp>
        <p:sp>
          <p:nvSpPr>
            <p:cNvPr id="9298" name="TextBox 101"/>
            <p:cNvSpPr txBox="1">
              <a:spLocks noChangeArrowheads="1"/>
            </p:cNvSpPr>
            <p:nvPr/>
          </p:nvSpPr>
          <p:spPr bwMode="auto">
            <a:xfrm>
              <a:off x="1536" y="316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b6</a:t>
              </a:r>
            </a:p>
          </p:txBody>
        </p:sp>
        <p:sp>
          <p:nvSpPr>
            <p:cNvPr id="104" name="Oval 103"/>
            <p:cNvSpPr/>
            <p:nvPr/>
          </p:nvSpPr>
          <p:spPr>
            <a:xfrm>
              <a:off x="3936" y="3072"/>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300" name="TextBox 104"/>
            <p:cNvSpPr txBox="1">
              <a:spLocks noChangeArrowheads="1"/>
            </p:cNvSpPr>
            <p:nvPr/>
          </p:nvSpPr>
          <p:spPr bwMode="auto">
            <a:xfrm>
              <a:off x="3559" y="316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9301" name="TextBox 105"/>
            <p:cNvSpPr txBox="1">
              <a:spLocks noChangeArrowheads="1"/>
            </p:cNvSpPr>
            <p:nvPr/>
          </p:nvSpPr>
          <p:spPr bwMode="auto">
            <a:xfrm>
              <a:off x="3888" y="316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b4</a:t>
              </a:r>
            </a:p>
          </p:txBody>
        </p:sp>
        <p:sp>
          <p:nvSpPr>
            <p:cNvPr id="9302" name="TextBox 106"/>
            <p:cNvSpPr txBox="1">
              <a:spLocks noChangeArrowheads="1"/>
            </p:cNvSpPr>
            <p:nvPr/>
          </p:nvSpPr>
          <p:spPr bwMode="auto">
            <a:xfrm>
              <a:off x="11" y="3024"/>
              <a:ext cx="85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latin typeface="Calibri" panose="020F0502020204030204" pitchFamily="34" charset="0"/>
                </a:rPr>
                <a:t>Partial paths</a:t>
              </a:r>
            </a:p>
          </p:txBody>
        </p:sp>
        <p:sp>
          <p:nvSpPr>
            <p:cNvPr id="97" name="Oval 96"/>
            <p:cNvSpPr>
              <a:spLocks noChangeArrowheads="1"/>
            </p:cNvSpPr>
            <p:nvPr/>
          </p:nvSpPr>
          <p:spPr bwMode="auto">
            <a:xfrm>
              <a:off x="1248" y="3072"/>
              <a:ext cx="96" cy="96"/>
            </a:xfrm>
            <a:prstGeom prst="ellipse">
              <a:avLst/>
            </a:prstGeom>
            <a:solidFill>
              <a:srgbClr val="BC5332"/>
            </a:solidFill>
            <a:ln>
              <a:noFill/>
            </a:ln>
            <a:extLst>
              <a:ext uri="{91240B29-F687-4F45-9708-019B960494DF}">
                <a14:hiddenLine xmlns:a14="http://schemas.microsoft.com/office/drawing/2010/main" w="25400" algn="ctr">
                  <a:solidFill>
                    <a:srgbClr val="8C3836"/>
                  </a:solidFill>
                  <a:round/>
                  <a:headEnd/>
                  <a:tailEnd/>
                </a14:hiddenLine>
              </a:ext>
            </a:extLst>
          </p:spPr>
          <p:txBody>
            <a:bodyPr anchor="ctr"/>
            <a:lstStyle/>
            <a:p>
              <a:pPr algn="ctr">
                <a:defRPr/>
              </a:pPr>
              <a:endParaRPr lang="en-US">
                <a:solidFill>
                  <a:schemeClr val="lt1"/>
                </a:solidFill>
              </a:endParaRPr>
            </a:p>
          </p:txBody>
        </p:sp>
        <p:sp>
          <p:nvSpPr>
            <p:cNvPr id="99" name="Oval 98"/>
            <p:cNvSpPr>
              <a:spLocks noChangeArrowheads="1"/>
            </p:cNvSpPr>
            <p:nvPr/>
          </p:nvSpPr>
          <p:spPr bwMode="auto">
            <a:xfrm>
              <a:off x="1584" y="3072"/>
              <a:ext cx="96" cy="96"/>
            </a:xfrm>
            <a:prstGeom prst="ellipse">
              <a:avLst/>
            </a:prstGeom>
            <a:solidFill>
              <a:srgbClr val="BC5332"/>
            </a:solidFill>
            <a:ln>
              <a:noFill/>
            </a:ln>
            <a:extLst>
              <a:ext uri="{91240B29-F687-4F45-9708-019B960494DF}">
                <a14:hiddenLine xmlns:a14="http://schemas.microsoft.com/office/drawing/2010/main" w="25400" algn="ctr">
                  <a:solidFill>
                    <a:srgbClr val="8C3836"/>
                  </a:solidFill>
                  <a:round/>
                  <a:headEnd/>
                  <a:tailEnd/>
                </a14:hiddenLine>
              </a:ext>
            </a:extLst>
          </p:spPr>
          <p:txBody>
            <a:bodyPr anchor="ctr"/>
            <a:lstStyle/>
            <a:p>
              <a:pPr algn="ctr">
                <a:defRPr/>
              </a:pPr>
              <a:endParaRPr lang="en-US">
                <a:solidFill>
                  <a:schemeClr val="lt1"/>
                </a:solidFill>
              </a:endParaRPr>
            </a:p>
          </p:txBody>
        </p:sp>
        <p:sp>
          <p:nvSpPr>
            <p:cNvPr id="93" name="Oval 97"/>
            <p:cNvSpPr>
              <a:spLocks noChangeArrowheads="1"/>
            </p:cNvSpPr>
            <p:nvPr/>
          </p:nvSpPr>
          <p:spPr bwMode="auto">
            <a:xfrm>
              <a:off x="3600" y="3072"/>
              <a:ext cx="96" cy="96"/>
            </a:xfrm>
            <a:prstGeom prst="ellipse">
              <a:avLst/>
            </a:prstGeom>
            <a:solidFill>
              <a:schemeClr val="folHlink"/>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a:defRPr/>
              </a:pPr>
              <a:endParaRPr lang="en-US">
                <a:solidFill>
                  <a:schemeClr val="lt1"/>
                </a:solidFill>
              </a:endParaRPr>
            </a:p>
          </p:txBody>
        </p:sp>
        <p:sp>
          <p:nvSpPr>
            <p:cNvPr id="94" name="Oval 103"/>
            <p:cNvSpPr>
              <a:spLocks noChangeArrowheads="1"/>
            </p:cNvSpPr>
            <p:nvPr/>
          </p:nvSpPr>
          <p:spPr bwMode="auto">
            <a:xfrm>
              <a:off x="3936" y="3072"/>
              <a:ext cx="96" cy="96"/>
            </a:xfrm>
            <a:prstGeom prst="ellipse">
              <a:avLst/>
            </a:prstGeom>
            <a:solidFill>
              <a:schemeClr val="folHlink"/>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a:defRPr/>
              </a:pPr>
              <a:endParaRPr lang="en-US">
                <a:solidFill>
                  <a:schemeClr val="lt1"/>
                </a:solidFill>
              </a:endParaRPr>
            </a:p>
          </p:txBody>
        </p:sp>
      </p:grpSp>
      <p:sp>
        <p:nvSpPr>
          <p:cNvPr id="11505" name="Text Box 241"/>
          <p:cNvSpPr txBox="1">
            <a:spLocks noChangeArrowheads="1"/>
          </p:cNvSpPr>
          <p:nvPr/>
        </p:nvSpPr>
        <p:spPr bwMode="auto">
          <a:xfrm>
            <a:off x="4419600" y="1905000"/>
            <a:ext cx="3124200" cy="641350"/>
          </a:xfrm>
          <a:prstGeom prst="rect">
            <a:avLst/>
          </a:prstGeom>
          <a:solidFill>
            <a:srgbClr val="D0CBE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Parallel execution</a:t>
            </a:r>
          </a:p>
          <a:p>
            <a:pPr eaLnBrk="1" hangingPunct="1">
              <a:spcBef>
                <a:spcPct val="0"/>
              </a:spcBef>
              <a:buFontTx/>
              <a:buNone/>
            </a:pPr>
            <a:r>
              <a:rPr lang="en-US" sz="1800"/>
              <a:t>	Faster Collection</a:t>
            </a:r>
          </a:p>
        </p:txBody>
      </p:sp>
      <p:grpSp>
        <p:nvGrpSpPr>
          <p:cNvPr id="11509" name="Group 245"/>
          <p:cNvGrpSpPr>
            <a:grpSpLocks/>
          </p:cNvGrpSpPr>
          <p:nvPr/>
        </p:nvGrpSpPr>
        <p:grpSpPr bwMode="auto">
          <a:xfrm>
            <a:off x="5181600" y="990600"/>
            <a:ext cx="1816100" cy="3124200"/>
            <a:chOff x="432" y="768"/>
            <a:chExt cx="1144" cy="1968"/>
          </a:xfrm>
        </p:grpSpPr>
        <p:cxnSp>
          <p:nvCxnSpPr>
            <p:cNvPr id="4" name="Straight Arrow Connector 3"/>
            <p:cNvCxnSpPr>
              <a:stCxn id="16" idx="4"/>
              <a:endCxn id="15" idx="0"/>
            </p:cNvCxnSpPr>
            <p:nvPr/>
          </p:nvCxnSpPr>
          <p:spPr>
            <a:xfrm rot="5400000">
              <a:off x="649" y="1036"/>
              <a:ext cx="238"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5" idx="5"/>
              <a:endCxn id="20" idx="1"/>
            </p:cNvCxnSpPr>
            <p:nvPr/>
          </p:nvCxnSpPr>
          <p:spPr>
            <a:xfrm rot="16200000" flipH="1">
              <a:off x="829" y="1205"/>
              <a:ext cx="165" cy="22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432" y="1246"/>
              <a:ext cx="384" cy="1394"/>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816" y="2592"/>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266" name="TextBox 9"/>
            <p:cNvSpPr txBox="1">
              <a:spLocks noChangeArrowheads="1"/>
            </p:cNvSpPr>
            <p:nvPr/>
          </p:nvSpPr>
          <p:spPr bwMode="auto">
            <a:xfrm>
              <a:off x="768" y="105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9267" name="TextBox 10"/>
            <p:cNvSpPr txBox="1">
              <a:spLocks noChangeArrowheads="1"/>
            </p:cNvSpPr>
            <p:nvPr/>
          </p:nvSpPr>
          <p:spPr bwMode="auto">
            <a:xfrm>
              <a:off x="1062" y="1285"/>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sp>
          <p:nvSpPr>
            <p:cNvPr id="9268" name="TextBox 11"/>
            <p:cNvSpPr txBox="1">
              <a:spLocks noChangeArrowheads="1"/>
            </p:cNvSpPr>
            <p:nvPr/>
          </p:nvSpPr>
          <p:spPr bwMode="auto">
            <a:xfrm>
              <a:off x="822" y="1586"/>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9269" name="TextBox 12"/>
            <p:cNvSpPr txBox="1">
              <a:spLocks noChangeArrowheads="1"/>
            </p:cNvSpPr>
            <p:nvPr/>
          </p:nvSpPr>
          <p:spPr bwMode="auto">
            <a:xfrm>
              <a:off x="1056" y="230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b8</a:t>
              </a:r>
            </a:p>
          </p:txBody>
        </p:sp>
        <p:sp>
          <p:nvSpPr>
            <p:cNvPr id="15" name="Oval 14"/>
            <p:cNvSpPr/>
            <p:nvPr/>
          </p:nvSpPr>
          <p:spPr>
            <a:xfrm>
              <a:off x="720" y="1150"/>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6" name="Oval 15"/>
            <p:cNvSpPr/>
            <p:nvPr/>
          </p:nvSpPr>
          <p:spPr>
            <a:xfrm>
              <a:off x="720" y="816"/>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7" name="Oval 16"/>
            <p:cNvSpPr/>
            <p:nvPr/>
          </p:nvSpPr>
          <p:spPr>
            <a:xfrm>
              <a:off x="1008" y="2304"/>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0" name="Oval 19"/>
            <p:cNvSpPr/>
            <p:nvPr/>
          </p:nvSpPr>
          <p:spPr>
            <a:xfrm>
              <a:off x="1008" y="1383"/>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274" name="TextBox 22"/>
            <p:cNvSpPr txBox="1">
              <a:spLocks noChangeArrowheads="1"/>
            </p:cNvSpPr>
            <p:nvPr/>
          </p:nvSpPr>
          <p:spPr bwMode="auto">
            <a:xfrm>
              <a:off x="1104" y="182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b5</a:t>
              </a:r>
            </a:p>
          </p:txBody>
        </p:sp>
        <p:cxnSp>
          <p:nvCxnSpPr>
            <p:cNvPr id="25" name="Straight Arrow Connector 24"/>
            <p:cNvCxnSpPr>
              <a:stCxn id="20" idx="3"/>
              <a:endCxn id="21" idx="0"/>
            </p:cNvCxnSpPr>
            <p:nvPr/>
          </p:nvCxnSpPr>
          <p:spPr>
            <a:xfrm rot="5400000">
              <a:off x="837" y="1445"/>
              <a:ext cx="167"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0" idx="5"/>
              <a:endCxn id="22" idx="0"/>
            </p:cNvCxnSpPr>
            <p:nvPr/>
          </p:nvCxnSpPr>
          <p:spPr>
            <a:xfrm rot="16200000" flipH="1">
              <a:off x="1111" y="1445"/>
              <a:ext cx="167"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4"/>
              <a:endCxn id="7" idx="1"/>
            </p:cNvCxnSpPr>
            <p:nvPr/>
          </p:nvCxnSpPr>
          <p:spPr>
            <a:xfrm rot="16200000" flipH="1">
              <a:off x="840" y="1712"/>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4"/>
              <a:endCxn id="7" idx="7"/>
            </p:cNvCxnSpPr>
            <p:nvPr/>
          </p:nvCxnSpPr>
          <p:spPr>
            <a:xfrm rot="5400000">
              <a:off x="1114" y="1712"/>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9279" name="TextBox 28"/>
            <p:cNvSpPr txBox="1">
              <a:spLocks noChangeArrowheads="1"/>
            </p:cNvSpPr>
            <p:nvPr/>
          </p:nvSpPr>
          <p:spPr bwMode="auto">
            <a:xfrm>
              <a:off x="1344" y="158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b4</a:t>
              </a:r>
            </a:p>
          </p:txBody>
        </p:sp>
        <p:sp>
          <p:nvSpPr>
            <p:cNvPr id="30" name="Freeform 29"/>
            <p:cNvSpPr/>
            <p:nvPr/>
          </p:nvSpPr>
          <p:spPr>
            <a:xfrm>
              <a:off x="661" y="1236"/>
              <a:ext cx="395" cy="1308"/>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281" name="TextBox 30"/>
            <p:cNvSpPr txBox="1">
              <a:spLocks noChangeArrowheads="1"/>
            </p:cNvSpPr>
            <p:nvPr/>
          </p:nvSpPr>
          <p:spPr bwMode="auto">
            <a:xfrm>
              <a:off x="789" y="768"/>
              <a:ext cx="3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9282" name="TextBox 31"/>
            <p:cNvSpPr txBox="1">
              <a:spLocks noChangeArrowheads="1"/>
            </p:cNvSpPr>
            <p:nvPr/>
          </p:nvSpPr>
          <p:spPr bwMode="auto">
            <a:xfrm>
              <a:off x="885" y="2544"/>
              <a:ext cx="2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9283" name="TextBox 11"/>
            <p:cNvSpPr txBox="1">
              <a:spLocks noChangeArrowheads="1"/>
            </p:cNvSpPr>
            <p:nvPr/>
          </p:nvSpPr>
          <p:spPr bwMode="auto">
            <a:xfrm>
              <a:off x="822" y="2066"/>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b7</a:t>
              </a:r>
            </a:p>
          </p:txBody>
        </p:sp>
        <p:sp>
          <p:nvSpPr>
            <p:cNvPr id="100" name="Oval 19"/>
            <p:cNvSpPr/>
            <p:nvPr/>
          </p:nvSpPr>
          <p:spPr>
            <a:xfrm>
              <a:off x="1008" y="1863"/>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103" name="Straight Arrow Connector 24"/>
            <p:cNvCxnSpPr>
              <a:stCxn id="20" idx="3"/>
              <a:endCxn id="21" idx="0"/>
            </p:cNvCxnSpPr>
            <p:nvPr/>
          </p:nvCxnSpPr>
          <p:spPr>
            <a:xfrm rot="5400000">
              <a:off x="837" y="1925"/>
              <a:ext cx="167"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9286" name="Straight Arrow Connector 25"/>
            <p:cNvCxnSpPr>
              <a:cxnSpLocks noChangeShapeType="1"/>
            </p:cNvCxnSpPr>
            <p:nvPr/>
          </p:nvCxnSpPr>
          <p:spPr bwMode="auto">
            <a:xfrm>
              <a:off x="1090" y="1945"/>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10" name="Straight Arrow Connector 26"/>
            <p:cNvCxnSpPr>
              <a:stCxn id="21" idx="4"/>
              <a:endCxn id="7" idx="1"/>
            </p:cNvCxnSpPr>
            <p:nvPr/>
          </p:nvCxnSpPr>
          <p:spPr>
            <a:xfrm rot="16200000" flipH="1">
              <a:off x="840" y="2192"/>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27"/>
            <p:cNvCxnSpPr>
              <a:stCxn id="22" idx="4"/>
              <a:endCxn id="7" idx="7"/>
            </p:cNvCxnSpPr>
            <p:nvPr/>
          </p:nvCxnSpPr>
          <p:spPr>
            <a:xfrm rot="5400000">
              <a:off x="1114" y="2184"/>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9289" name="TextBox 28"/>
            <p:cNvSpPr txBox="1">
              <a:spLocks noChangeArrowheads="1"/>
            </p:cNvSpPr>
            <p:nvPr/>
          </p:nvSpPr>
          <p:spPr bwMode="auto">
            <a:xfrm>
              <a:off x="1344" y="206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b6</a:t>
              </a:r>
            </a:p>
          </p:txBody>
        </p:sp>
        <p:sp>
          <p:nvSpPr>
            <p:cNvPr id="122" name="Oval 16"/>
            <p:cNvSpPr/>
            <p:nvPr/>
          </p:nvSpPr>
          <p:spPr>
            <a:xfrm>
              <a:off x="1248" y="2112"/>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23" name="Oval 16"/>
            <p:cNvSpPr/>
            <p:nvPr/>
          </p:nvSpPr>
          <p:spPr>
            <a:xfrm>
              <a:off x="1248" y="1632"/>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24" name="Oval 16"/>
            <p:cNvSpPr/>
            <p:nvPr/>
          </p:nvSpPr>
          <p:spPr>
            <a:xfrm>
              <a:off x="768" y="2112"/>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25" name="Oval 16"/>
            <p:cNvSpPr/>
            <p:nvPr/>
          </p:nvSpPr>
          <p:spPr>
            <a:xfrm>
              <a:off x="768" y="1632"/>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grpSp>
      <p:sp>
        <p:nvSpPr>
          <p:cNvPr id="11512" name="Text Box 248"/>
          <p:cNvSpPr txBox="1">
            <a:spLocks noChangeArrowheads="1"/>
          </p:cNvSpPr>
          <p:nvPr/>
        </p:nvSpPr>
        <p:spPr bwMode="auto">
          <a:xfrm>
            <a:off x="960438" y="1535905"/>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dirty="0"/>
              <a:t>Profile 1</a:t>
            </a:r>
          </a:p>
        </p:txBody>
      </p:sp>
      <p:sp>
        <p:nvSpPr>
          <p:cNvPr id="11513" name="Text Box 249"/>
          <p:cNvSpPr txBox="1">
            <a:spLocks noChangeArrowheads="1"/>
          </p:cNvSpPr>
          <p:nvPr/>
        </p:nvSpPr>
        <p:spPr bwMode="auto">
          <a:xfrm>
            <a:off x="10614025" y="1582591"/>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dirty="0"/>
              <a:t>Profile 2</a:t>
            </a:r>
          </a:p>
        </p:txBody>
      </p:sp>
      <p:sp>
        <p:nvSpPr>
          <p:cNvPr id="11514" name="Rectangle 250"/>
          <p:cNvSpPr>
            <a:spLocks noChangeArrowheads="1"/>
          </p:cNvSpPr>
          <p:nvPr/>
        </p:nvSpPr>
        <p:spPr bwMode="auto">
          <a:xfrm>
            <a:off x="4419600" y="2514600"/>
            <a:ext cx="3124200" cy="915988"/>
          </a:xfrm>
          <a:prstGeom prst="rect">
            <a:avLst/>
          </a:prstGeom>
          <a:solidFill>
            <a:srgbClr val="D0CBE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Profile size</a:t>
            </a:r>
          </a:p>
          <a:p>
            <a:pPr eaLnBrk="1" hangingPunct="1">
              <a:spcBef>
                <a:spcPct val="0"/>
              </a:spcBef>
              <a:buFontTx/>
              <a:buNone/>
            </a:pPr>
            <a:r>
              <a:rPr lang="en-US" sz="1800"/>
              <a:t>	Limited monitoring</a:t>
            </a:r>
          </a:p>
          <a:p>
            <a:pPr eaLnBrk="1" hangingPunct="1">
              <a:spcBef>
                <a:spcPct val="0"/>
              </a:spcBef>
              <a:buFontTx/>
              <a:buNone/>
            </a:pPr>
            <a:r>
              <a:rPr lang="en-US" sz="1800"/>
              <a:t>	</a:t>
            </a:r>
          </a:p>
        </p:txBody>
      </p:sp>
      <p:grpSp>
        <p:nvGrpSpPr>
          <p:cNvPr id="11578" name="Group 314"/>
          <p:cNvGrpSpPr>
            <a:grpSpLocks/>
          </p:cNvGrpSpPr>
          <p:nvPr/>
        </p:nvGrpSpPr>
        <p:grpSpPr bwMode="auto">
          <a:xfrm>
            <a:off x="6705600" y="914401"/>
            <a:ext cx="1066800" cy="733425"/>
            <a:chOff x="3264" y="624"/>
            <a:chExt cx="672" cy="462"/>
          </a:xfrm>
        </p:grpSpPr>
        <p:grpSp>
          <p:nvGrpSpPr>
            <p:cNvPr id="9252" name="Group 263"/>
            <p:cNvGrpSpPr>
              <a:grpSpLocks/>
            </p:cNvGrpSpPr>
            <p:nvPr/>
          </p:nvGrpSpPr>
          <p:grpSpPr bwMode="auto">
            <a:xfrm>
              <a:off x="3264" y="672"/>
              <a:ext cx="248" cy="414"/>
              <a:chOff x="5272" y="2745"/>
              <a:chExt cx="248" cy="414"/>
            </a:xfrm>
          </p:grpSpPr>
          <p:sp>
            <p:nvSpPr>
              <p:cNvPr id="9259" name="Text Box 260"/>
              <p:cNvSpPr txBox="1">
                <a:spLocks noChangeArrowheads="1"/>
              </p:cNvSpPr>
              <p:nvPr/>
            </p:nvSpPr>
            <p:spPr bwMode="auto">
              <a:xfrm>
                <a:off x="5320" y="2745"/>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a:t>
                </a:r>
              </a:p>
            </p:txBody>
          </p:sp>
          <p:sp>
            <p:nvSpPr>
              <p:cNvPr id="9260" name="Text Box 261"/>
              <p:cNvSpPr txBox="1">
                <a:spLocks noChangeArrowheads="1"/>
              </p:cNvSpPr>
              <p:nvPr/>
            </p:nvSpPr>
            <p:spPr bwMode="auto">
              <a:xfrm>
                <a:off x="5272" y="2928"/>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a:t>
                </a:r>
              </a:p>
            </p:txBody>
          </p:sp>
          <p:sp>
            <p:nvSpPr>
              <p:cNvPr id="9261" name="Line 262"/>
              <p:cNvSpPr>
                <a:spLocks noChangeShapeType="1"/>
              </p:cNvSpPr>
              <p:nvPr/>
            </p:nvSpPr>
            <p:spPr bwMode="auto">
              <a:xfrm flipH="1">
                <a:off x="5376" y="2880"/>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53" name="Group 301"/>
            <p:cNvGrpSpPr>
              <a:grpSpLocks/>
            </p:cNvGrpSpPr>
            <p:nvPr/>
          </p:nvGrpSpPr>
          <p:grpSpPr bwMode="auto">
            <a:xfrm>
              <a:off x="3264" y="624"/>
              <a:ext cx="672" cy="462"/>
              <a:chOff x="3264" y="624"/>
              <a:chExt cx="672" cy="462"/>
            </a:xfrm>
          </p:grpSpPr>
          <p:sp>
            <p:nvSpPr>
              <p:cNvPr id="9254" name="Text Box 254"/>
              <p:cNvSpPr txBox="1">
                <a:spLocks noChangeArrowheads="1"/>
              </p:cNvSpPr>
              <p:nvPr/>
            </p:nvSpPr>
            <p:spPr bwMode="auto">
              <a:xfrm>
                <a:off x="3408" y="624"/>
                <a:ext cx="5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 (input)</a:t>
                </a:r>
              </a:p>
            </p:txBody>
          </p:sp>
          <p:grpSp>
            <p:nvGrpSpPr>
              <p:cNvPr id="9255" name="Group 286"/>
              <p:cNvGrpSpPr>
                <a:grpSpLocks/>
              </p:cNvGrpSpPr>
              <p:nvPr/>
            </p:nvGrpSpPr>
            <p:grpSpPr bwMode="auto">
              <a:xfrm>
                <a:off x="3264" y="672"/>
                <a:ext cx="248" cy="414"/>
                <a:chOff x="5272" y="2745"/>
                <a:chExt cx="248" cy="414"/>
              </a:xfrm>
            </p:grpSpPr>
            <p:sp>
              <p:nvSpPr>
                <p:cNvPr id="9256" name="Text Box 287"/>
                <p:cNvSpPr txBox="1">
                  <a:spLocks noChangeArrowheads="1"/>
                </p:cNvSpPr>
                <p:nvPr/>
              </p:nvSpPr>
              <p:spPr bwMode="auto">
                <a:xfrm>
                  <a:off x="5320" y="2745"/>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a:t>
                  </a:r>
                </a:p>
              </p:txBody>
            </p:sp>
            <p:sp>
              <p:nvSpPr>
                <p:cNvPr id="9257" name="Text Box 288"/>
                <p:cNvSpPr txBox="1">
                  <a:spLocks noChangeArrowheads="1"/>
                </p:cNvSpPr>
                <p:nvPr/>
              </p:nvSpPr>
              <p:spPr bwMode="auto">
                <a:xfrm>
                  <a:off x="5272" y="2928"/>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a:t>
                  </a:r>
                </a:p>
              </p:txBody>
            </p:sp>
            <p:sp>
              <p:nvSpPr>
                <p:cNvPr id="9258" name="Line 289"/>
                <p:cNvSpPr>
                  <a:spLocks noChangeShapeType="1"/>
                </p:cNvSpPr>
                <p:nvPr/>
              </p:nvSpPr>
              <p:spPr bwMode="auto">
                <a:xfrm flipH="1">
                  <a:off x="5376" y="2880"/>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1571" name="Group 307"/>
          <p:cNvGrpSpPr>
            <a:grpSpLocks/>
          </p:cNvGrpSpPr>
          <p:nvPr/>
        </p:nvGrpSpPr>
        <p:grpSpPr bwMode="auto">
          <a:xfrm>
            <a:off x="3276600" y="4191001"/>
            <a:ext cx="1231900" cy="657225"/>
            <a:chOff x="1008" y="2640"/>
            <a:chExt cx="776" cy="414"/>
          </a:xfrm>
        </p:grpSpPr>
        <p:sp>
          <p:nvSpPr>
            <p:cNvPr id="9247" name="Text Box 302"/>
            <p:cNvSpPr txBox="1">
              <a:spLocks noChangeArrowheads="1"/>
            </p:cNvSpPr>
            <p:nvPr/>
          </p:nvSpPr>
          <p:spPr bwMode="auto">
            <a:xfrm>
              <a:off x="1008" y="2736"/>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Run on</a:t>
              </a:r>
              <a:endParaRPr lang="en-US" sz="1800" i="1"/>
            </a:p>
          </p:txBody>
        </p:sp>
        <p:grpSp>
          <p:nvGrpSpPr>
            <p:cNvPr id="9248" name="Group 303"/>
            <p:cNvGrpSpPr>
              <a:grpSpLocks/>
            </p:cNvGrpSpPr>
            <p:nvPr/>
          </p:nvGrpSpPr>
          <p:grpSpPr bwMode="auto">
            <a:xfrm>
              <a:off x="1536" y="2640"/>
              <a:ext cx="248" cy="414"/>
              <a:chOff x="5272" y="2745"/>
              <a:chExt cx="248" cy="414"/>
            </a:xfrm>
          </p:grpSpPr>
          <p:sp>
            <p:nvSpPr>
              <p:cNvPr id="9249" name="Text Box 304"/>
              <p:cNvSpPr txBox="1">
                <a:spLocks noChangeArrowheads="1"/>
              </p:cNvSpPr>
              <p:nvPr/>
            </p:nvSpPr>
            <p:spPr bwMode="auto">
              <a:xfrm>
                <a:off x="5320" y="2745"/>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a:t>
                </a:r>
              </a:p>
            </p:txBody>
          </p:sp>
          <p:sp>
            <p:nvSpPr>
              <p:cNvPr id="9250" name="Text Box 305"/>
              <p:cNvSpPr txBox="1">
                <a:spLocks noChangeArrowheads="1"/>
              </p:cNvSpPr>
              <p:nvPr/>
            </p:nvSpPr>
            <p:spPr bwMode="auto">
              <a:xfrm>
                <a:off x="5272" y="2928"/>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a:t>
                </a:r>
              </a:p>
            </p:txBody>
          </p:sp>
          <p:sp>
            <p:nvSpPr>
              <p:cNvPr id="9251" name="Line 306"/>
              <p:cNvSpPr>
                <a:spLocks noChangeShapeType="1"/>
              </p:cNvSpPr>
              <p:nvPr/>
            </p:nvSpPr>
            <p:spPr bwMode="auto">
              <a:xfrm flipH="1">
                <a:off x="5376" y="2880"/>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1572" name="Group 308"/>
          <p:cNvGrpSpPr>
            <a:grpSpLocks/>
          </p:cNvGrpSpPr>
          <p:nvPr/>
        </p:nvGrpSpPr>
        <p:grpSpPr bwMode="auto">
          <a:xfrm>
            <a:off x="7073900" y="4191001"/>
            <a:ext cx="1231900" cy="657225"/>
            <a:chOff x="1008" y="2640"/>
            <a:chExt cx="776" cy="414"/>
          </a:xfrm>
        </p:grpSpPr>
        <p:sp>
          <p:nvSpPr>
            <p:cNvPr id="9242" name="Text Box 309"/>
            <p:cNvSpPr txBox="1">
              <a:spLocks noChangeArrowheads="1"/>
            </p:cNvSpPr>
            <p:nvPr/>
          </p:nvSpPr>
          <p:spPr bwMode="auto">
            <a:xfrm>
              <a:off x="1008" y="2736"/>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Run on</a:t>
              </a:r>
              <a:endParaRPr lang="en-US" sz="1800" i="1"/>
            </a:p>
          </p:txBody>
        </p:sp>
        <p:grpSp>
          <p:nvGrpSpPr>
            <p:cNvPr id="9243" name="Group 310"/>
            <p:cNvGrpSpPr>
              <a:grpSpLocks/>
            </p:cNvGrpSpPr>
            <p:nvPr/>
          </p:nvGrpSpPr>
          <p:grpSpPr bwMode="auto">
            <a:xfrm>
              <a:off x="1536" y="2640"/>
              <a:ext cx="248" cy="414"/>
              <a:chOff x="5272" y="2745"/>
              <a:chExt cx="248" cy="414"/>
            </a:xfrm>
          </p:grpSpPr>
          <p:sp>
            <p:nvSpPr>
              <p:cNvPr id="9244" name="Text Box 311"/>
              <p:cNvSpPr txBox="1">
                <a:spLocks noChangeArrowheads="1"/>
              </p:cNvSpPr>
              <p:nvPr/>
            </p:nvSpPr>
            <p:spPr bwMode="auto">
              <a:xfrm>
                <a:off x="5320" y="2745"/>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a:t>
                </a:r>
              </a:p>
            </p:txBody>
          </p:sp>
          <p:sp>
            <p:nvSpPr>
              <p:cNvPr id="9245" name="Text Box 312"/>
              <p:cNvSpPr txBox="1">
                <a:spLocks noChangeArrowheads="1"/>
              </p:cNvSpPr>
              <p:nvPr/>
            </p:nvSpPr>
            <p:spPr bwMode="auto">
              <a:xfrm>
                <a:off x="5272" y="2928"/>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a:t>
                </a:r>
              </a:p>
            </p:txBody>
          </p:sp>
          <p:sp>
            <p:nvSpPr>
              <p:cNvPr id="9246" name="Line 313"/>
              <p:cNvSpPr>
                <a:spLocks noChangeShapeType="1"/>
              </p:cNvSpPr>
              <p:nvPr/>
            </p:nvSpPr>
            <p:spPr bwMode="auto">
              <a:xfrm flipH="1">
                <a:off x="5376" y="2880"/>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1609" name="Group 345"/>
          <p:cNvGrpSpPr>
            <a:grpSpLocks/>
          </p:cNvGrpSpPr>
          <p:nvPr/>
        </p:nvGrpSpPr>
        <p:grpSpPr bwMode="auto">
          <a:xfrm>
            <a:off x="5029200" y="1828800"/>
            <a:ext cx="1676400" cy="2819400"/>
            <a:chOff x="2928" y="1968"/>
            <a:chExt cx="1056" cy="1776"/>
          </a:xfrm>
        </p:grpSpPr>
        <p:sp>
          <p:nvSpPr>
            <p:cNvPr id="9236" name="Freeform 316"/>
            <p:cNvSpPr>
              <a:spLocks/>
            </p:cNvSpPr>
            <p:nvPr/>
          </p:nvSpPr>
          <p:spPr bwMode="auto">
            <a:xfrm>
              <a:off x="2928" y="1968"/>
              <a:ext cx="936" cy="1776"/>
            </a:xfrm>
            <a:custGeom>
              <a:avLst/>
              <a:gdLst>
                <a:gd name="T0" fmla="*/ 448 w 936"/>
                <a:gd name="T1" fmla="*/ 0 h 1776"/>
                <a:gd name="T2" fmla="*/ 448 w 936"/>
                <a:gd name="T3" fmla="*/ 384 h 1776"/>
                <a:gd name="T4" fmla="*/ 640 w 936"/>
                <a:gd name="T5" fmla="*/ 528 h 1776"/>
                <a:gd name="T6" fmla="*/ 352 w 936"/>
                <a:gd name="T7" fmla="*/ 816 h 1776"/>
                <a:gd name="T8" fmla="*/ 640 w 936"/>
                <a:gd name="T9" fmla="*/ 1008 h 1776"/>
                <a:gd name="T10" fmla="*/ 352 w 936"/>
                <a:gd name="T11" fmla="*/ 1248 h 1776"/>
                <a:gd name="T12" fmla="*/ 640 w 936"/>
                <a:gd name="T13" fmla="*/ 1440 h 1776"/>
                <a:gd name="T14" fmla="*/ 736 w 936"/>
                <a:gd name="T15" fmla="*/ 528 h 1776"/>
                <a:gd name="T16" fmla="*/ 928 w 936"/>
                <a:gd name="T17" fmla="*/ 816 h 1776"/>
                <a:gd name="T18" fmla="*/ 736 w 936"/>
                <a:gd name="T19" fmla="*/ 1008 h 1776"/>
                <a:gd name="T20" fmla="*/ 928 w 936"/>
                <a:gd name="T21" fmla="*/ 1200 h 1776"/>
                <a:gd name="T22" fmla="*/ 688 w 936"/>
                <a:gd name="T23" fmla="*/ 1488 h 1776"/>
                <a:gd name="T24" fmla="*/ 352 w 936"/>
                <a:gd name="T25" fmla="*/ 1536 h 1776"/>
                <a:gd name="T26" fmla="*/ 160 w 936"/>
                <a:gd name="T27" fmla="*/ 1008 h 1776"/>
                <a:gd name="T28" fmla="*/ 496 w 936"/>
                <a:gd name="T29" fmla="*/ 480 h 1776"/>
                <a:gd name="T30" fmla="*/ 64 w 936"/>
                <a:gd name="T31" fmla="*/ 864 h 1776"/>
                <a:gd name="T32" fmla="*/ 112 w 936"/>
                <a:gd name="T33" fmla="*/ 1344 h 1776"/>
                <a:gd name="T34" fmla="*/ 544 w 936"/>
                <a:gd name="T35" fmla="*/ 1776 h 17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6" h="1776">
                  <a:moveTo>
                    <a:pt x="448" y="0"/>
                  </a:moveTo>
                  <a:cubicBezTo>
                    <a:pt x="432" y="148"/>
                    <a:pt x="416" y="296"/>
                    <a:pt x="448" y="384"/>
                  </a:cubicBezTo>
                  <a:cubicBezTo>
                    <a:pt x="480" y="472"/>
                    <a:pt x="656" y="456"/>
                    <a:pt x="640" y="528"/>
                  </a:cubicBezTo>
                  <a:cubicBezTo>
                    <a:pt x="624" y="600"/>
                    <a:pt x="352" y="736"/>
                    <a:pt x="352" y="816"/>
                  </a:cubicBezTo>
                  <a:cubicBezTo>
                    <a:pt x="352" y="896"/>
                    <a:pt x="640" y="936"/>
                    <a:pt x="640" y="1008"/>
                  </a:cubicBezTo>
                  <a:cubicBezTo>
                    <a:pt x="640" y="1080"/>
                    <a:pt x="352" y="1176"/>
                    <a:pt x="352" y="1248"/>
                  </a:cubicBezTo>
                  <a:cubicBezTo>
                    <a:pt x="352" y="1320"/>
                    <a:pt x="576" y="1560"/>
                    <a:pt x="640" y="1440"/>
                  </a:cubicBezTo>
                  <a:cubicBezTo>
                    <a:pt x="704" y="1320"/>
                    <a:pt x="688" y="632"/>
                    <a:pt x="736" y="528"/>
                  </a:cubicBezTo>
                  <a:cubicBezTo>
                    <a:pt x="784" y="424"/>
                    <a:pt x="928" y="736"/>
                    <a:pt x="928" y="816"/>
                  </a:cubicBezTo>
                  <a:cubicBezTo>
                    <a:pt x="928" y="896"/>
                    <a:pt x="736" y="944"/>
                    <a:pt x="736" y="1008"/>
                  </a:cubicBezTo>
                  <a:cubicBezTo>
                    <a:pt x="736" y="1072"/>
                    <a:pt x="936" y="1120"/>
                    <a:pt x="928" y="1200"/>
                  </a:cubicBezTo>
                  <a:cubicBezTo>
                    <a:pt x="920" y="1280"/>
                    <a:pt x="784" y="1432"/>
                    <a:pt x="688" y="1488"/>
                  </a:cubicBezTo>
                  <a:cubicBezTo>
                    <a:pt x="592" y="1544"/>
                    <a:pt x="440" y="1616"/>
                    <a:pt x="352" y="1536"/>
                  </a:cubicBezTo>
                  <a:cubicBezTo>
                    <a:pt x="264" y="1456"/>
                    <a:pt x="136" y="1184"/>
                    <a:pt x="160" y="1008"/>
                  </a:cubicBezTo>
                  <a:cubicBezTo>
                    <a:pt x="184" y="832"/>
                    <a:pt x="512" y="504"/>
                    <a:pt x="496" y="480"/>
                  </a:cubicBezTo>
                  <a:cubicBezTo>
                    <a:pt x="480" y="456"/>
                    <a:pt x="128" y="720"/>
                    <a:pt x="64" y="864"/>
                  </a:cubicBezTo>
                  <a:cubicBezTo>
                    <a:pt x="0" y="1008"/>
                    <a:pt x="32" y="1192"/>
                    <a:pt x="112" y="1344"/>
                  </a:cubicBezTo>
                  <a:cubicBezTo>
                    <a:pt x="192" y="1496"/>
                    <a:pt x="472" y="1704"/>
                    <a:pt x="544" y="1776"/>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37" name="Group 338"/>
            <p:cNvGrpSpPr>
              <a:grpSpLocks/>
            </p:cNvGrpSpPr>
            <p:nvPr/>
          </p:nvGrpSpPr>
          <p:grpSpPr bwMode="auto">
            <a:xfrm>
              <a:off x="3168" y="2688"/>
              <a:ext cx="816" cy="672"/>
              <a:chOff x="3168" y="3168"/>
              <a:chExt cx="816" cy="672"/>
            </a:xfrm>
          </p:grpSpPr>
          <p:sp>
            <p:nvSpPr>
              <p:cNvPr id="9238" name="Oval 319"/>
              <p:cNvSpPr>
                <a:spLocks noChangeArrowheads="1"/>
              </p:cNvSpPr>
              <p:nvPr/>
            </p:nvSpPr>
            <p:spPr bwMode="auto">
              <a:xfrm>
                <a:off x="3168" y="360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a:t>b7</a:t>
                </a:r>
              </a:p>
            </p:txBody>
          </p:sp>
          <p:sp>
            <p:nvSpPr>
              <p:cNvPr id="9239" name="Oval 320"/>
              <p:cNvSpPr>
                <a:spLocks noChangeArrowheads="1"/>
              </p:cNvSpPr>
              <p:nvPr/>
            </p:nvSpPr>
            <p:spPr bwMode="auto">
              <a:xfrm>
                <a:off x="3696" y="360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a:t>b6</a:t>
                </a:r>
              </a:p>
            </p:txBody>
          </p:sp>
          <p:sp>
            <p:nvSpPr>
              <p:cNvPr id="9240" name="Oval 324"/>
              <p:cNvSpPr>
                <a:spLocks noChangeArrowheads="1"/>
              </p:cNvSpPr>
              <p:nvPr/>
            </p:nvSpPr>
            <p:spPr bwMode="auto">
              <a:xfrm>
                <a:off x="3744" y="31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a:t>b4</a:t>
                </a:r>
              </a:p>
            </p:txBody>
          </p:sp>
          <p:sp>
            <p:nvSpPr>
              <p:cNvPr id="9241" name="Oval 325"/>
              <p:cNvSpPr>
                <a:spLocks noChangeArrowheads="1"/>
              </p:cNvSpPr>
              <p:nvPr/>
            </p:nvSpPr>
            <p:spPr bwMode="auto">
              <a:xfrm>
                <a:off x="3216" y="3216"/>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a:t>b3</a:t>
                </a:r>
              </a:p>
            </p:txBody>
          </p:sp>
        </p:grpSp>
      </p:grpSp>
      <p:sp>
        <p:nvSpPr>
          <p:cNvPr id="11610" name="Text Box 346"/>
          <p:cNvSpPr txBox="1">
            <a:spLocks noChangeArrowheads="1"/>
          </p:cNvSpPr>
          <p:nvPr/>
        </p:nvSpPr>
        <p:spPr bwMode="auto">
          <a:xfrm>
            <a:off x="4419600" y="1066800"/>
            <a:ext cx="304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Distribute witnesses across </a:t>
            </a:r>
          </a:p>
          <a:p>
            <a:pPr eaLnBrk="1" hangingPunct="1">
              <a:spcBef>
                <a:spcPct val="0"/>
              </a:spcBef>
              <a:buFontTx/>
              <a:buNone/>
            </a:pPr>
            <a:r>
              <a:rPr lang="en-US" sz="1800"/>
              <a:t>multiple program executions</a:t>
            </a:r>
          </a:p>
        </p:txBody>
      </p:sp>
    </p:spTree>
    <p:custDataLst>
      <p:tags r:id="rId1"/>
    </p:custDataLst>
    <p:extLst>
      <p:ext uri="{BB962C8B-B14F-4D97-AF65-F5344CB8AC3E}">
        <p14:creationId xmlns:p14="http://schemas.microsoft.com/office/powerpoint/2010/main" val="1224890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490"/>
                                        </p:tgtEl>
                                        <p:attrNameLst>
                                          <p:attrName>style.visibility</p:attrName>
                                        </p:attrNameLst>
                                      </p:cBhvr>
                                      <p:to>
                                        <p:strVal val="visible"/>
                                      </p:to>
                                    </p:set>
                                    <p:animEffect transition="in" filter="blinds(horizontal)">
                                      <p:cBhvr>
                                        <p:cTn id="7" dur="500"/>
                                        <p:tgtEl>
                                          <p:spTgt spid="11490"/>
                                        </p:tgtEl>
                                      </p:cBhvr>
                                    </p:animEffect>
                                  </p:childTnLst>
                                </p:cTn>
                              </p:par>
                              <p:par>
                                <p:cTn id="8" presetID="0" presetClass="path" presetSubtype="0" accel="50000" decel="50000" fill="hold" nodeType="withEffect">
                                  <p:stCondLst>
                                    <p:cond delay="0"/>
                                  </p:stCondLst>
                                  <p:childTnLst>
                                    <p:animMotion origin="layout" path="M 0 -2.21374E-6 L 0.30833 0.05552 " pathEditMode="relative" rAng="0" ptsTypes="AA">
                                      <p:cBhvr>
                                        <p:cTn id="9" dur="2000" fill="hold"/>
                                        <p:tgtEl>
                                          <p:spTgt spid="11490"/>
                                        </p:tgtEl>
                                        <p:attrNameLst>
                                          <p:attrName>ppt_x</p:attrName>
                                          <p:attrName>ppt_y</p:attrName>
                                        </p:attrNameLst>
                                      </p:cBhvr>
                                      <p:rCtr x="15417" y="2776"/>
                                    </p:animMotion>
                                  </p:childTnLst>
                                </p:cTn>
                              </p:par>
                              <p:par>
                                <p:cTn id="10" presetID="3" presetClass="entr" presetSubtype="10" fill="hold" nodeType="withEffect">
                                  <p:stCondLst>
                                    <p:cond delay="0"/>
                                  </p:stCondLst>
                                  <p:childTnLst>
                                    <p:set>
                                      <p:cBhvr>
                                        <p:cTn id="11" dur="1" fill="hold">
                                          <p:stCondLst>
                                            <p:cond delay="0"/>
                                          </p:stCondLst>
                                        </p:cTn>
                                        <p:tgtEl>
                                          <p:spTgt spid="11489"/>
                                        </p:tgtEl>
                                        <p:attrNameLst>
                                          <p:attrName>style.visibility</p:attrName>
                                        </p:attrNameLst>
                                      </p:cBhvr>
                                      <p:to>
                                        <p:strVal val="visible"/>
                                      </p:to>
                                    </p:set>
                                    <p:animEffect transition="in" filter="blinds(horizontal)">
                                      <p:cBhvr>
                                        <p:cTn id="12" dur="500"/>
                                        <p:tgtEl>
                                          <p:spTgt spid="11489"/>
                                        </p:tgtEl>
                                      </p:cBhvr>
                                    </p:animEffect>
                                  </p:childTnLst>
                                </p:cTn>
                              </p:par>
                              <p:par>
                                <p:cTn id="13" presetID="0" presetClass="path" presetSubtype="0" accel="50000" decel="50000" fill="hold" nodeType="withEffect">
                                  <p:stCondLst>
                                    <p:cond delay="0"/>
                                  </p:stCondLst>
                                  <p:childTnLst>
                                    <p:animMotion origin="layout" path="M -3.33333E-6 -2.21374E-6 L -0.28333 0.03331 " pathEditMode="relative" rAng="0" ptsTypes="AA">
                                      <p:cBhvr>
                                        <p:cTn id="14" dur="2000" fill="hold"/>
                                        <p:tgtEl>
                                          <p:spTgt spid="11489"/>
                                        </p:tgtEl>
                                        <p:attrNameLst>
                                          <p:attrName>ppt_x</p:attrName>
                                          <p:attrName>ppt_y</p:attrName>
                                        </p:attrNameLst>
                                      </p:cBhvr>
                                      <p:rCtr x="-14167" y="1666"/>
                                    </p:animMotion>
                                  </p:childTnLst>
                                </p:cTn>
                              </p:par>
                            </p:childTnLst>
                          </p:cTn>
                        </p:par>
                        <p:par>
                          <p:cTn id="15" fill="hold" nodeType="afterGroup">
                            <p:stCondLst>
                              <p:cond delay="2000"/>
                            </p:stCondLst>
                            <p:childTnLst>
                              <p:par>
                                <p:cTn id="16" presetID="3" presetClass="exit" presetSubtype="10" fill="hold" nodeType="afterEffect">
                                  <p:stCondLst>
                                    <p:cond delay="0"/>
                                  </p:stCondLst>
                                  <p:childTnLst>
                                    <p:animEffect transition="out" filter="blinds(horizontal)">
                                      <p:cBhvr>
                                        <p:cTn id="17" dur="500"/>
                                        <p:tgtEl>
                                          <p:spTgt spid="11509"/>
                                        </p:tgtEl>
                                      </p:cBhvr>
                                    </p:animEffect>
                                    <p:set>
                                      <p:cBhvr>
                                        <p:cTn id="18" dur="1" fill="hold">
                                          <p:stCondLst>
                                            <p:cond delay="499"/>
                                          </p:stCondLst>
                                        </p:cTn>
                                        <p:tgtEl>
                                          <p:spTgt spid="11509"/>
                                        </p:tgtEl>
                                        <p:attrNameLst>
                                          <p:attrName>style.visibility</p:attrName>
                                        </p:attrNameLst>
                                      </p:cBhvr>
                                      <p:to>
                                        <p:strVal val="hidden"/>
                                      </p:to>
                                    </p:set>
                                  </p:childTnLst>
                                </p:cTn>
                              </p:par>
                            </p:childTnLst>
                          </p:cTn>
                        </p:par>
                        <p:par>
                          <p:cTn id="19" fill="hold" nodeType="afterGroup">
                            <p:stCondLst>
                              <p:cond delay="2500"/>
                            </p:stCondLst>
                            <p:childTnLst>
                              <p:par>
                                <p:cTn id="20" presetID="3" presetClass="entr" presetSubtype="10" fill="hold" grpId="0" nodeType="afterEffect">
                                  <p:stCondLst>
                                    <p:cond delay="0"/>
                                  </p:stCondLst>
                                  <p:childTnLst>
                                    <p:set>
                                      <p:cBhvr>
                                        <p:cTn id="21" dur="1" fill="hold">
                                          <p:stCondLst>
                                            <p:cond delay="0"/>
                                          </p:stCondLst>
                                        </p:cTn>
                                        <p:tgtEl>
                                          <p:spTgt spid="11512"/>
                                        </p:tgtEl>
                                        <p:attrNameLst>
                                          <p:attrName>style.visibility</p:attrName>
                                        </p:attrNameLst>
                                      </p:cBhvr>
                                      <p:to>
                                        <p:strVal val="visible"/>
                                      </p:to>
                                    </p:set>
                                    <p:animEffect transition="in" filter="blinds(horizontal)">
                                      <p:cBhvr>
                                        <p:cTn id="22" dur="500"/>
                                        <p:tgtEl>
                                          <p:spTgt spid="11512"/>
                                        </p:tgtEl>
                                      </p:cBhvr>
                                    </p:animEffect>
                                  </p:childTnLst>
                                </p:cTn>
                              </p:par>
                            </p:childTnLst>
                          </p:cTn>
                        </p:par>
                        <p:par>
                          <p:cTn id="23" fill="hold" nodeType="afterGroup">
                            <p:stCondLst>
                              <p:cond delay="3000"/>
                            </p:stCondLst>
                            <p:childTnLst>
                              <p:par>
                                <p:cTn id="24" presetID="3" presetClass="entr" presetSubtype="10" fill="hold" grpId="0" nodeType="afterEffect">
                                  <p:stCondLst>
                                    <p:cond delay="0"/>
                                  </p:stCondLst>
                                  <p:childTnLst>
                                    <p:set>
                                      <p:cBhvr>
                                        <p:cTn id="25" dur="1" fill="hold">
                                          <p:stCondLst>
                                            <p:cond delay="0"/>
                                          </p:stCondLst>
                                        </p:cTn>
                                        <p:tgtEl>
                                          <p:spTgt spid="11513"/>
                                        </p:tgtEl>
                                        <p:attrNameLst>
                                          <p:attrName>style.visibility</p:attrName>
                                        </p:attrNameLst>
                                      </p:cBhvr>
                                      <p:to>
                                        <p:strVal val="visible"/>
                                      </p:to>
                                    </p:set>
                                    <p:animEffect transition="in" filter="blinds(horizontal)">
                                      <p:cBhvr>
                                        <p:cTn id="26" dur="500"/>
                                        <p:tgtEl>
                                          <p:spTgt spid="11513"/>
                                        </p:tgtEl>
                                      </p:cBhvr>
                                    </p:animEffect>
                                  </p:childTnLst>
                                </p:cTn>
                              </p:par>
                              <p:par>
                                <p:cTn id="27" presetID="3" presetClass="exit" presetSubtype="10" fill="hold" nodeType="withEffect">
                                  <p:stCondLst>
                                    <p:cond delay="0"/>
                                  </p:stCondLst>
                                  <p:childTnLst>
                                    <p:animEffect transition="out" filter="blinds(horizontal)">
                                      <p:cBhvr>
                                        <p:cTn id="28" dur="500"/>
                                        <p:tgtEl>
                                          <p:spTgt spid="11578"/>
                                        </p:tgtEl>
                                      </p:cBhvr>
                                    </p:animEffect>
                                    <p:set>
                                      <p:cBhvr>
                                        <p:cTn id="29" dur="1" fill="hold">
                                          <p:stCondLst>
                                            <p:cond delay="499"/>
                                          </p:stCondLst>
                                        </p:cTn>
                                        <p:tgtEl>
                                          <p:spTgt spid="11578"/>
                                        </p:tgtEl>
                                        <p:attrNameLst>
                                          <p:attrName>style.visibility</p:attrName>
                                        </p:attrNameLst>
                                      </p:cBhvr>
                                      <p:to>
                                        <p:strVal val="hidden"/>
                                      </p:to>
                                    </p:set>
                                  </p:childTnLst>
                                </p:cTn>
                              </p:par>
                              <p:par>
                                <p:cTn id="30" presetID="3" presetClass="entr" presetSubtype="10" fill="hold" nodeType="withEffect">
                                  <p:stCondLst>
                                    <p:cond delay="0"/>
                                  </p:stCondLst>
                                  <p:childTnLst>
                                    <p:set>
                                      <p:cBhvr>
                                        <p:cTn id="31" dur="1" fill="hold">
                                          <p:stCondLst>
                                            <p:cond delay="0"/>
                                          </p:stCondLst>
                                        </p:cTn>
                                        <p:tgtEl>
                                          <p:spTgt spid="11571"/>
                                        </p:tgtEl>
                                        <p:attrNameLst>
                                          <p:attrName>style.visibility</p:attrName>
                                        </p:attrNameLst>
                                      </p:cBhvr>
                                      <p:to>
                                        <p:strVal val="visible"/>
                                      </p:to>
                                    </p:set>
                                    <p:animEffect transition="in" filter="blinds(horizontal)">
                                      <p:cBhvr>
                                        <p:cTn id="32" dur="500"/>
                                        <p:tgtEl>
                                          <p:spTgt spid="11571"/>
                                        </p:tgtEl>
                                      </p:cBhvr>
                                    </p:animEffect>
                                  </p:childTnLst>
                                </p:cTn>
                              </p:par>
                              <p:par>
                                <p:cTn id="33" presetID="3" presetClass="entr" presetSubtype="10" fill="hold" nodeType="withEffect">
                                  <p:stCondLst>
                                    <p:cond delay="0"/>
                                  </p:stCondLst>
                                  <p:childTnLst>
                                    <p:set>
                                      <p:cBhvr>
                                        <p:cTn id="34" dur="1" fill="hold">
                                          <p:stCondLst>
                                            <p:cond delay="0"/>
                                          </p:stCondLst>
                                        </p:cTn>
                                        <p:tgtEl>
                                          <p:spTgt spid="11572"/>
                                        </p:tgtEl>
                                        <p:attrNameLst>
                                          <p:attrName>style.visibility</p:attrName>
                                        </p:attrNameLst>
                                      </p:cBhvr>
                                      <p:to>
                                        <p:strVal val="visible"/>
                                      </p:to>
                                    </p:set>
                                    <p:animEffect transition="in" filter="blinds(horizontal)">
                                      <p:cBhvr>
                                        <p:cTn id="35" dur="500"/>
                                        <p:tgtEl>
                                          <p:spTgt spid="1157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1610"/>
                                        </p:tgtEl>
                                        <p:attrNameLst>
                                          <p:attrName>style.visibility</p:attrName>
                                        </p:attrNameLst>
                                      </p:cBhvr>
                                      <p:to>
                                        <p:strVal val="visible"/>
                                      </p:to>
                                    </p:set>
                                    <p:animEffect transition="in" filter="blinds(horizontal)">
                                      <p:cBhvr>
                                        <p:cTn id="38" dur="500"/>
                                        <p:tgtEl>
                                          <p:spTgt spid="116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1609"/>
                                        </p:tgtEl>
                                        <p:attrNameLst>
                                          <p:attrName>style.visibility</p:attrName>
                                        </p:attrNameLst>
                                      </p:cBhvr>
                                      <p:to>
                                        <p:strVal val="visible"/>
                                      </p:to>
                                    </p:set>
                                    <p:animEffect transition="in" filter="blinds(horizontal)">
                                      <p:cBhvr>
                                        <p:cTn id="43" dur="500"/>
                                        <p:tgtEl>
                                          <p:spTgt spid="1160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1504"/>
                                        </p:tgtEl>
                                        <p:attrNameLst>
                                          <p:attrName>style.visibility</p:attrName>
                                        </p:attrNameLst>
                                      </p:cBhvr>
                                      <p:to>
                                        <p:strVal val="visible"/>
                                      </p:to>
                                    </p:set>
                                    <p:animEffect transition="in" filter="blinds(horizontal)">
                                      <p:cBhvr>
                                        <p:cTn id="48" dur="500"/>
                                        <p:tgtEl>
                                          <p:spTgt spid="1150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11501"/>
                                        </p:tgtEl>
                                        <p:attrNameLst>
                                          <p:attrName>style.visibility</p:attrName>
                                        </p:attrNameLst>
                                      </p:cBhvr>
                                      <p:to>
                                        <p:strVal val="visible"/>
                                      </p:to>
                                    </p:set>
                                    <p:animEffect transition="in" filter="blinds(horizontal)">
                                      <p:cBhvr>
                                        <p:cTn id="53" dur="500"/>
                                        <p:tgtEl>
                                          <p:spTgt spid="1150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xit" presetSubtype="10" fill="hold" nodeType="clickEffect">
                                  <p:stCondLst>
                                    <p:cond delay="0"/>
                                  </p:stCondLst>
                                  <p:childTnLst>
                                    <p:animEffect transition="out" filter="blinds(horizontal)">
                                      <p:cBhvr>
                                        <p:cTn id="57" dur="500"/>
                                        <p:tgtEl>
                                          <p:spTgt spid="11609"/>
                                        </p:tgtEl>
                                      </p:cBhvr>
                                    </p:animEffect>
                                    <p:set>
                                      <p:cBhvr>
                                        <p:cTn id="58" dur="1" fill="hold">
                                          <p:stCondLst>
                                            <p:cond delay="499"/>
                                          </p:stCondLst>
                                        </p:cTn>
                                        <p:tgtEl>
                                          <p:spTgt spid="11609"/>
                                        </p:tgtEl>
                                        <p:attrNameLst>
                                          <p:attrName>style.visibility</p:attrName>
                                        </p:attrNameLst>
                                      </p:cBhvr>
                                      <p:to>
                                        <p:strVal val="hidden"/>
                                      </p:to>
                                    </p:set>
                                  </p:childTnLst>
                                </p:cTn>
                              </p:par>
                              <p:par>
                                <p:cTn id="59" presetID="3" presetClass="entr" presetSubtype="10" fill="hold" grpId="0" nodeType="withEffect">
                                  <p:stCondLst>
                                    <p:cond delay="0"/>
                                  </p:stCondLst>
                                  <p:childTnLst>
                                    <p:set>
                                      <p:cBhvr>
                                        <p:cTn id="60" dur="1" fill="hold">
                                          <p:stCondLst>
                                            <p:cond delay="0"/>
                                          </p:stCondLst>
                                        </p:cTn>
                                        <p:tgtEl>
                                          <p:spTgt spid="11505"/>
                                        </p:tgtEl>
                                        <p:attrNameLst>
                                          <p:attrName>style.visibility</p:attrName>
                                        </p:attrNameLst>
                                      </p:cBhvr>
                                      <p:to>
                                        <p:strVal val="visible"/>
                                      </p:to>
                                    </p:set>
                                    <p:animEffect transition="in" filter="blinds(horizontal)">
                                      <p:cBhvr>
                                        <p:cTn id="61" dur="500"/>
                                        <p:tgtEl>
                                          <p:spTgt spid="1150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1514"/>
                                        </p:tgtEl>
                                        <p:attrNameLst>
                                          <p:attrName>style.visibility</p:attrName>
                                        </p:attrNameLst>
                                      </p:cBhvr>
                                      <p:to>
                                        <p:strVal val="visible"/>
                                      </p:to>
                                    </p:set>
                                    <p:animEffect transition="in" filter="blinds(horizontal)">
                                      <p:cBhvr>
                                        <p:cTn id="66" dur="500"/>
                                        <p:tgtEl>
                                          <p:spTgt spid="1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05" grpId="0" animBg="1"/>
      <p:bldP spid="11512" grpId="0"/>
      <p:bldP spid="11513" grpId="0"/>
      <p:bldP spid="11514" grpId="0" animBg="1"/>
      <p:bldP spid="116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fld id="{E179F36B-E85A-48B5-AEF0-5017A7F87AF5}" type="slidenum">
              <a:rPr lang="en-US" sz="1400"/>
              <a:pPr>
                <a:spcBef>
                  <a:spcPct val="0"/>
                </a:spcBef>
                <a:buFontTx/>
                <a:buNone/>
              </a:pPr>
              <a:t>11</a:t>
            </a:fld>
            <a:endParaRPr lang="en-US" sz="1400"/>
          </a:p>
        </p:txBody>
      </p:sp>
      <p:sp>
        <p:nvSpPr>
          <p:cNvPr id="10245" name="Rectangle 2"/>
          <p:cNvSpPr>
            <a:spLocks noGrp="1" noChangeArrowheads="1"/>
          </p:cNvSpPr>
          <p:nvPr>
            <p:ph type="title"/>
          </p:nvPr>
        </p:nvSpPr>
        <p:spPr/>
        <p:txBody>
          <a:bodyPr/>
          <a:lstStyle/>
          <a:p>
            <a:pPr eaLnBrk="1" hangingPunct="1"/>
            <a:r>
              <a:rPr lang="en-US"/>
              <a:t>Divide-and-Conquer</a:t>
            </a:r>
          </a:p>
        </p:txBody>
      </p:sp>
      <p:sp>
        <p:nvSpPr>
          <p:cNvPr id="36867" name="Rectangle 3"/>
          <p:cNvSpPr>
            <a:spLocks noGrp="1" noChangeArrowheads="1"/>
          </p:cNvSpPr>
          <p:nvPr>
            <p:ph type="body" idx="1"/>
          </p:nvPr>
        </p:nvSpPr>
        <p:spPr>
          <a:xfrm>
            <a:off x="2133600" y="1600200"/>
            <a:ext cx="8229600" cy="4267200"/>
          </a:xfrm>
        </p:spPr>
        <p:txBody>
          <a:bodyPr/>
          <a:lstStyle/>
          <a:p>
            <a:pPr eaLnBrk="1" hangingPunct="1"/>
            <a:r>
              <a:rPr lang="en-US"/>
              <a:t>Divide (How do we generate profiles)</a:t>
            </a:r>
          </a:p>
          <a:p>
            <a:pPr eaLnBrk="1" hangingPunct="1"/>
            <a:endParaRPr lang="en-US"/>
          </a:p>
          <a:p>
            <a:pPr eaLnBrk="1" hangingPunct="1"/>
            <a:r>
              <a:rPr lang="en-US"/>
              <a:t>Optimally divide for Parallel Collection</a:t>
            </a:r>
          </a:p>
          <a:p>
            <a:pPr eaLnBrk="1" hangingPunct="1"/>
            <a:endParaRPr lang="en-US"/>
          </a:p>
          <a:p>
            <a:pPr eaLnBrk="1" hangingPunct="1"/>
            <a:r>
              <a:rPr lang="en-US"/>
              <a:t>Conquer (How do we construct final path)</a:t>
            </a:r>
          </a:p>
        </p:txBody>
      </p:sp>
      <p:sp>
        <p:nvSpPr>
          <p:cNvPr id="36868" name="Rectangle 4"/>
          <p:cNvSpPr>
            <a:spLocks noChangeArrowheads="1"/>
          </p:cNvSpPr>
          <p:nvPr/>
        </p:nvSpPr>
        <p:spPr bwMode="auto">
          <a:xfrm>
            <a:off x="3733800" y="2133600"/>
            <a:ext cx="5791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t>	</a:t>
            </a:r>
            <a:r>
              <a:rPr lang="en-US">
                <a:solidFill>
                  <a:srgbClr val="003300"/>
                </a:solidFill>
              </a:rPr>
              <a:t>A profile distribution is</a:t>
            </a:r>
            <a:r>
              <a:rPr lang="en-US" i="1">
                <a:solidFill>
                  <a:srgbClr val="003300"/>
                </a:solidFill>
              </a:rPr>
              <a:t> </a:t>
            </a:r>
            <a:r>
              <a:rPr lang="en-US" i="1">
                <a:solidFill>
                  <a:srgbClr val="E02C0E"/>
                </a:solidFill>
              </a:rPr>
              <a:t>realizable</a:t>
            </a:r>
            <a:r>
              <a:rPr lang="en-US">
                <a:solidFill>
                  <a:srgbClr val="003300"/>
                </a:solidFill>
              </a:rPr>
              <a:t> if it is possible to construct any trace from the corresponding partial traces.</a:t>
            </a:r>
          </a:p>
        </p:txBody>
      </p:sp>
    </p:spTree>
    <p:extLst>
      <p:ext uri="{BB962C8B-B14F-4D97-AF65-F5344CB8AC3E}">
        <p14:creationId xmlns:p14="http://schemas.microsoft.com/office/powerpoint/2010/main" val="245084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4.44444E-6 4.44033E-7 L -0.00277 0.20536 " pathEditMode="relative" rAng="0" ptsTypes="AA">
                                      <p:cBhvr>
                                        <p:cTn id="6" dur="2000" fill="hold"/>
                                        <p:tgtEl>
                                          <p:spTgt spid="36867">
                                            <p:txEl>
                                              <p:pRg st="2" end="2"/>
                                            </p:txEl>
                                          </p:spTgt>
                                        </p:tgtEl>
                                        <p:attrNameLst>
                                          <p:attrName>ppt_x</p:attrName>
                                          <p:attrName>ppt_y</p:attrName>
                                        </p:attrNameLst>
                                      </p:cBhvr>
                                      <p:rCtr x="-139" y="10268"/>
                                    </p:animMotion>
                                  </p:childTnLst>
                                </p:cTn>
                              </p:par>
                              <p:par>
                                <p:cTn id="7" presetID="42" presetClass="path" presetSubtype="0" accel="50000" decel="50000" fill="hold" nodeType="withEffect">
                                  <p:stCondLst>
                                    <p:cond delay="0"/>
                                  </p:stCondLst>
                                  <p:childTnLst>
                                    <p:animMotion origin="layout" path="M -4.44444E-6 -1.11111E-6 L -0.0026 0.16644 " pathEditMode="relative" rAng="0" ptsTypes="AA">
                                      <p:cBhvr>
                                        <p:cTn id="8" dur="2000" fill="hold"/>
                                        <p:tgtEl>
                                          <p:spTgt spid="36867">
                                            <p:txEl>
                                              <p:pRg st="4" end="4"/>
                                            </p:txEl>
                                          </p:spTgt>
                                        </p:tgtEl>
                                        <p:attrNameLst>
                                          <p:attrName>ppt_x</p:attrName>
                                          <p:attrName>ppt_y</p:attrName>
                                        </p:attrNameLst>
                                      </p:cBhvr>
                                      <p:rCtr x="-139" y="8310"/>
                                    </p:animMotion>
                                  </p:childTnLst>
                                </p:cTn>
                              </p:par>
                              <p:par>
                                <p:cTn id="9" presetID="3" presetClass="entr" presetSubtype="10" fill="hold" grpId="0" nodeType="withEffect">
                                  <p:stCondLst>
                                    <p:cond delay="0"/>
                                  </p:stCondLst>
                                  <p:childTnLst>
                                    <p:set>
                                      <p:cBhvr>
                                        <p:cTn id="10" dur="1" fill="hold">
                                          <p:stCondLst>
                                            <p:cond delay="0"/>
                                          </p:stCondLst>
                                        </p:cTn>
                                        <p:tgtEl>
                                          <p:spTgt spid="36868"/>
                                        </p:tgtEl>
                                        <p:attrNameLst>
                                          <p:attrName>style.visibility</p:attrName>
                                        </p:attrNameLst>
                                      </p:cBhvr>
                                      <p:to>
                                        <p:strVal val="visible"/>
                                      </p:to>
                                    </p:set>
                                    <p:animEffect transition="in" filter="blinds(horizontal)">
                                      <p:cBhvr>
                                        <p:cTn id="11"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fld id="{2D8B6067-89A8-46A3-A297-933CE905E086}" type="slidenum">
              <a:rPr lang="en-US" sz="1400"/>
              <a:pPr>
                <a:spcBef>
                  <a:spcPct val="0"/>
                </a:spcBef>
                <a:buFontTx/>
                <a:buNone/>
              </a:pPr>
              <a:t>12</a:t>
            </a:fld>
            <a:endParaRPr lang="en-US" sz="1400"/>
          </a:p>
        </p:txBody>
      </p:sp>
      <p:sp>
        <p:nvSpPr>
          <p:cNvPr id="11269" name="Title 1"/>
          <p:cNvSpPr>
            <a:spLocks noGrp="1"/>
          </p:cNvSpPr>
          <p:nvPr>
            <p:ph type="title" idx="4294967295"/>
          </p:nvPr>
        </p:nvSpPr>
        <p:spPr>
          <a:xfrm>
            <a:off x="1905000" y="152400"/>
            <a:ext cx="8229600" cy="685800"/>
          </a:xfrm>
        </p:spPr>
        <p:txBody>
          <a:bodyPr/>
          <a:lstStyle/>
          <a:p>
            <a:pPr eaLnBrk="1" hangingPunct="1"/>
            <a:r>
              <a:rPr lang="en-US" sz="2400"/>
              <a:t>Arbitrary Distribution cannot guarantee Realizability</a:t>
            </a:r>
          </a:p>
        </p:txBody>
      </p:sp>
      <p:grpSp>
        <p:nvGrpSpPr>
          <p:cNvPr id="24794" name="Group 218"/>
          <p:cNvGrpSpPr>
            <a:grpSpLocks/>
          </p:cNvGrpSpPr>
          <p:nvPr/>
        </p:nvGrpSpPr>
        <p:grpSpPr bwMode="auto">
          <a:xfrm>
            <a:off x="1752600" y="5486400"/>
            <a:ext cx="6554788" cy="533400"/>
            <a:chOff x="144" y="3456"/>
            <a:chExt cx="4129" cy="336"/>
          </a:xfrm>
        </p:grpSpPr>
        <p:cxnSp>
          <p:nvCxnSpPr>
            <p:cNvPr id="109" name="Straight Arrow Connector 108"/>
            <p:cNvCxnSpPr/>
            <p:nvPr/>
          </p:nvCxnSpPr>
          <p:spPr>
            <a:xfrm>
              <a:off x="1057" y="3552"/>
              <a:ext cx="321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1153" y="3504"/>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12" name="Oval 111"/>
            <p:cNvSpPr/>
            <p:nvPr/>
          </p:nvSpPr>
          <p:spPr>
            <a:xfrm>
              <a:off x="1393" y="3504"/>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13" name="Oval 112"/>
            <p:cNvSpPr/>
            <p:nvPr/>
          </p:nvSpPr>
          <p:spPr>
            <a:xfrm>
              <a:off x="1633" y="3504"/>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1361" name="TextBox 121"/>
            <p:cNvSpPr txBox="1">
              <a:spLocks noChangeArrowheads="1"/>
            </p:cNvSpPr>
            <p:nvPr/>
          </p:nvSpPr>
          <p:spPr bwMode="auto">
            <a:xfrm>
              <a:off x="1057" y="3598"/>
              <a:ext cx="3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11362" name="TextBox 122"/>
            <p:cNvSpPr txBox="1">
              <a:spLocks noChangeArrowheads="1"/>
            </p:cNvSpPr>
            <p:nvPr/>
          </p:nvSpPr>
          <p:spPr bwMode="auto">
            <a:xfrm>
              <a:off x="1345" y="360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11363" name="TextBox 123"/>
            <p:cNvSpPr txBox="1">
              <a:spLocks noChangeArrowheads="1"/>
            </p:cNvSpPr>
            <p:nvPr/>
          </p:nvSpPr>
          <p:spPr bwMode="auto">
            <a:xfrm>
              <a:off x="1585" y="359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sp>
          <p:nvSpPr>
            <p:cNvPr id="11364" name="TextBox 124"/>
            <p:cNvSpPr txBox="1">
              <a:spLocks noChangeArrowheads="1"/>
            </p:cNvSpPr>
            <p:nvPr/>
          </p:nvSpPr>
          <p:spPr bwMode="auto">
            <a:xfrm>
              <a:off x="1783" y="3600"/>
              <a:ext cx="4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b3/b4?</a:t>
              </a:r>
            </a:p>
          </p:txBody>
        </p:sp>
        <p:sp>
          <p:nvSpPr>
            <p:cNvPr id="11365" name="TextBox 139"/>
            <p:cNvSpPr txBox="1">
              <a:spLocks noChangeArrowheads="1"/>
            </p:cNvSpPr>
            <p:nvPr/>
          </p:nvSpPr>
          <p:spPr bwMode="auto">
            <a:xfrm>
              <a:off x="144" y="3456"/>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latin typeface="Calibri" panose="020F0502020204030204" pitchFamily="34" charset="0"/>
                </a:rPr>
                <a:t>Full Path</a:t>
              </a:r>
            </a:p>
          </p:txBody>
        </p:sp>
      </p:grpSp>
      <p:grpSp>
        <p:nvGrpSpPr>
          <p:cNvPr id="24709" name="Group 133"/>
          <p:cNvGrpSpPr>
            <a:grpSpLocks/>
          </p:cNvGrpSpPr>
          <p:nvPr/>
        </p:nvGrpSpPr>
        <p:grpSpPr bwMode="auto">
          <a:xfrm>
            <a:off x="1524000" y="4800600"/>
            <a:ext cx="7907338" cy="533400"/>
            <a:chOff x="11" y="3024"/>
            <a:chExt cx="4981" cy="336"/>
          </a:xfrm>
        </p:grpSpPr>
        <p:cxnSp>
          <p:nvCxnSpPr>
            <p:cNvPr id="95" name="Straight Arrow Connector 94"/>
            <p:cNvCxnSpPr/>
            <p:nvPr/>
          </p:nvCxnSpPr>
          <p:spPr>
            <a:xfrm>
              <a:off x="960" y="3119"/>
              <a:ext cx="1632"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p:nvPr/>
          </p:nvCxnSpPr>
          <p:spPr>
            <a:xfrm>
              <a:off x="3360" y="3120"/>
              <a:ext cx="1632"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8" name="Oval 97"/>
            <p:cNvSpPr/>
            <p:nvPr/>
          </p:nvSpPr>
          <p:spPr>
            <a:xfrm>
              <a:off x="3600" y="3072"/>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1347" name="TextBox 100"/>
            <p:cNvSpPr txBox="1">
              <a:spLocks noChangeArrowheads="1"/>
            </p:cNvSpPr>
            <p:nvPr/>
          </p:nvSpPr>
          <p:spPr bwMode="auto">
            <a:xfrm>
              <a:off x="1200" y="316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11348" name="TextBox 101"/>
            <p:cNvSpPr txBox="1">
              <a:spLocks noChangeArrowheads="1"/>
            </p:cNvSpPr>
            <p:nvPr/>
          </p:nvSpPr>
          <p:spPr bwMode="auto">
            <a:xfrm>
              <a:off x="1536" y="316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b7</a:t>
              </a:r>
            </a:p>
          </p:txBody>
        </p:sp>
        <p:sp>
          <p:nvSpPr>
            <p:cNvPr id="104" name="Oval 103"/>
            <p:cNvSpPr/>
            <p:nvPr/>
          </p:nvSpPr>
          <p:spPr>
            <a:xfrm>
              <a:off x="3936" y="3072"/>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1350" name="TextBox 104"/>
            <p:cNvSpPr txBox="1">
              <a:spLocks noChangeArrowheads="1"/>
            </p:cNvSpPr>
            <p:nvPr/>
          </p:nvSpPr>
          <p:spPr bwMode="auto">
            <a:xfrm>
              <a:off x="3559" y="316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b4</a:t>
              </a:r>
            </a:p>
          </p:txBody>
        </p:sp>
        <p:sp>
          <p:nvSpPr>
            <p:cNvPr id="11351" name="TextBox 105"/>
            <p:cNvSpPr txBox="1">
              <a:spLocks noChangeArrowheads="1"/>
            </p:cNvSpPr>
            <p:nvPr/>
          </p:nvSpPr>
          <p:spPr bwMode="auto">
            <a:xfrm>
              <a:off x="3888" y="316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b6</a:t>
              </a:r>
            </a:p>
          </p:txBody>
        </p:sp>
        <p:sp>
          <p:nvSpPr>
            <p:cNvPr id="11352" name="TextBox 106"/>
            <p:cNvSpPr txBox="1">
              <a:spLocks noChangeArrowheads="1"/>
            </p:cNvSpPr>
            <p:nvPr/>
          </p:nvSpPr>
          <p:spPr bwMode="auto">
            <a:xfrm>
              <a:off x="11" y="3024"/>
              <a:ext cx="85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latin typeface="Calibri" panose="020F0502020204030204" pitchFamily="34" charset="0"/>
                </a:rPr>
                <a:t>Partial paths</a:t>
              </a:r>
            </a:p>
          </p:txBody>
        </p:sp>
        <p:sp>
          <p:nvSpPr>
            <p:cNvPr id="97" name="Oval 96"/>
            <p:cNvSpPr>
              <a:spLocks noChangeArrowheads="1"/>
            </p:cNvSpPr>
            <p:nvPr/>
          </p:nvSpPr>
          <p:spPr bwMode="auto">
            <a:xfrm>
              <a:off x="1248" y="3072"/>
              <a:ext cx="96" cy="96"/>
            </a:xfrm>
            <a:prstGeom prst="ellipse">
              <a:avLst/>
            </a:prstGeom>
            <a:solidFill>
              <a:srgbClr val="BC5332"/>
            </a:solidFill>
            <a:ln>
              <a:noFill/>
            </a:ln>
            <a:extLst>
              <a:ext uri="{91240B29-F687-4F45-9708-019B960494DF}">
                <a14:hiddenLine xmlns:a14="http://schemas.microsoft.com/office/drawing/2010/main" w="25400" algn="ctr">
                  <a:solidFill>
                    <a:srgbClr val="8C3836"/>
                  </a:solidFill>
                  <a:round/>
                  <a:headEnd/>
                  <a:tailEnd/>
                </a14:hiddenLine>
              </a:ext>
            </a:extLst>
          </p:spPr>
          <p:txBody>
            <a:bodyPr anchor="ctr"/>
            <a:lstStyle/>
            <a:p>
              <a:pPr algn="ctr">
                <a:defRPr/>
              </a:pPr>
              <a:endParaRPr lang="en-US">
                <a:solidFill>
                  <a:schemeClr val="lt1"/>
                </a:solidFill>
              </a:endParaRPr>
            </a:p>
          </p:txBody>
        </p:sp>
        <p:sp>
          <p:nvSpPr>
            <p:cNvPr id="99" name="Oval 98"/>
            <p:cNvSpPr>
              <a:spLocks noChangeArrowheads="1"/>
            </p:cNvSpPr>
            <p:nvPr/>
          </p:nvSpPr>
          <p:spPr bwMode="auto">
            <a:xfrm>
              <a:off x="1584" y="3072"/>
              <a:ext cx="96" cy="96"/>
            </a:xfrm>
            <a:prstGeom prst="ellipse">
              <a:avLst/>
            </a:prstGeom>
            <a:solidFill>
              <a:srgbClr val="BC5332"/>
            </a:solidFill>
            <a:ln>
              <a:noFill/>
            </a:ln>
            <a:extLst>
              <a:ext uri="{91240B29-F687-4F45-9708-019B960494DF}">
                <a14:hiddenLine xmlns:a14="http://schemas.microsoft.com/office/drawing/2010/main" w="25400" algn="ctr">
                  <a:solidFill>
                    <a:srgbClr val="8C3836"/>
                  </a:solidFill>
                  <a:round/>
                  <a:headEnd/>
                  <a:tailEnd/>
                </a14:hiddenLine>
              </a:ext>
            </a:extLst>
          </p:spPr>
          <p:txBody>
            <a:bodyPr anchor="ctr"/>
            <a:lstStyle/>
            <a:p>
              <a:pPr algn="ctr">
                <a:defRPr/>
              </a:pPr>
              <a:endParaRPr lang="en-US">
                <a:solidFill>
                  <a:schemeClr val="lt1"/>
                </a:solidFill>
              </a:endParaRPr>
            </a:p>
          </p:txBody>
        </p:sp>
        <p:sp>
          <p:nvSpPr>
            <p:cNvPr id="2" name="Oval 97"/>
            <p:cNvSpPr>
              <a:spLocks noChangeArrowheads="1"/>
            </p:cNvSpPr>
            <p:nvPr/>
          </p:nvSpPr>
          <p:spPr bwMode="auto">
            <a:xfrm>
              <a:off x="3600" y="3072"/>
              <a:ext cx="96" cy="96"/>
            </a:xfrm>
            <a:prstGeom prst="ellipse">
              <a:avLst/>
            </a:prstGeom>
            <a:solidFill>
              <a:schemeClr val="folHlink"/>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a:defRPr/>
              </a:pPr>
              <a:endParaRPr lang="en-US">
                <a:solidFill>
                  <a:schemeClr val="lt1"/>
                </a:solidFill>
              </a:endParaRPr>
            </a:p>
          </p:txBody>
        </p:sp>
        <p:sp>
          <p:nvSpPr>
            <p:cNvPr id="3" name="Oval 103"/>
            <p:cNvSpPr>
              <a:spLocks noChangeArrowheads="1"/>
            </p:cNvSpPr>
            <p:nvPr/>
          </p:nvSpPr>
          <p:spPr bwMode="auto">
            <a:xfrm>
              <a:off x="3936" y="3072"/>
              <a:ext cx="96" cy="96"/>
            </a:xfrm>
            <a:prstGeom prst="ellipse">
              <a:avLst/>
            </a:prstGeom>
            <a:solidFill>
              <a:schemeClr val="folHlink"/>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a:defRPr/>
              </a:pPr>
              <a:endParaRPr lang="en-US">
                <a:solidFill>
                  <a:schemeClr val="lt1"/>
                </a:solidFill>
              </a:endParaRPr>
            </a:p>
          </p:txBody>
        </p:sp>
      </p:grpSp>
      <p:cxnSp>
        <p:nvCxnSpPr>
          <p:cNvPr id="4" name="Straight Arrow Connector 3"/>
          <p:cNvCxnSpPr>
            <a:stCxn id="16" idx="4"/>
            <a:endCxn id="15" idx="0"/>
          </p:cNvCxnSpPr>
          <p:nvPr/>
        </p:nvCxnSpPr>
        <p:spPr>
          <a:xfrm rot="5400000">
            <a:off x="3544095" y="1561308"/>
            <a:ext cx="377825" cy="158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1273" name="Straight Arrow Connector 4"/>
          <p:cNvCxnSpPr>
            <a:cxnSpLocks noChangeShapeType="1"/>
            <a:stCxn id="15" idx="5"/>
            <a:endCxn id="20" idx="1"/>
          </p:cNvCxnSpPr>
          <p:nvPr/>
        </p:nvCxnSpPr>
        <p:spPr bwMode="auto">
          <a:xfrm>
            <a:off x="3787775" y="1879601"/>
            <a:ext cx="349250" cy="276225"/>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6" name="Freeform 5"/>
          <p:cNvSpPr/>
          <p:nvPr/>
        </p:nvSpPr>
        <p:spPr>
          <a:xfrm>
            <a:off x="3200400" y="1901826"/>
            <a:ext cx="609600" cy="2212975"/>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3810000" y="403860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1276" name="TextBox 9"/>
          <p:cNvSpPr txBox="1">
            <a:spLocks noChangeArrowheads="1"/>
          </p:cNvSpPr>
          <p:nvPr/>
        </p:nvSpPr>
        <p:spPr bwMode="auto">
          <a:xfrm>
            <a:off x="3733800" y="1597025"/>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11277" name="TextBox 10"/>
          <p:cNvSpPr txBox="1">
            <a:spLocks noChangeArrowheads="1"/>
          </p:cNvSpPr>
          <p:nvPr/>
        </p:nvSpPr>
        <p:spPr bwMode="auto">
          <a:xfrm>
            <a:off x="4200525" y="1963738"/>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sp>
        <p:nvSpPr>
          <p:cNvPr id="11278" name="TextBox 11"/>
          <p:cNvSpPr txBox="1">
            <a:spLocks noChangeArrowheads="1"/>
          </p:cNvSpPr>
          <p:nvPr/>
        </p:nvSpPr>
        <p:spPr bwMode="auto">
          <a:xfrm>
            <a:off x="3819525" y="2441575"/>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11279" name="TextBox 12"/>
          <p:cNvSpPr txBox="1">
            <a:spLocks noChangeArrowheads="1"/>
          </p:cNvSpPr>
          <p:nvPr/>
        </p:nvSpPr>
        <p:spPr bwMode="auto">
          <a:xfrm>
            <a:off x="4191000" y="35814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b8</a:t>
            </a:r>
          </a:p>
        </p:txBody>
      </p:sp>
      <p:sp>
        <p:nvSpPr>
          <p:cNvPr id="15" name="Oval 14"/>
          <p:cNvSpPr/>
          <p:nvPr/>
        </p:nvSpPr>
        <p:spPr>
          <a:xfrm>
            <a:off x="3657600" y="1749425"/>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6" name="Oval 15"/>
          <p:cNvSpPr/>
          <p:nvPr/>
        </p:nvSpPr>
        <p:spPr>
          <a:xfrm>
            <a:off x="3657600" y="12192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7" name="Oval 16"/>
          <p:cNvSpPr/>
          <p:nvPr/>
        </p:nvSpPr>
        <p:spPr>
          <a:xfrm>
            <a:off x="4114800" y="35814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0" name="Oval 19"/>
          <p:cNvSpPr/>
          <p:nvPr/>
        </p:nvSpPr>
        <p:spPr>
          <a:xfrm>
            <a:off x="4114800" y="213360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1284" name="TextBox 22"/>
          <p:cNvSpPr txBox="1">
            <a:spLocks noChangeArrowheads="1"/>
          </p:cNvSpPr>
          <p:nvPr/>
        </p:nvSpPr>
        <p:spPr bwMode="auto">
          <a:xfrm>
            <a:off x="4267200" y="28194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b5</a:t>
            </a:r>
          </a:p>
        </p:txBody>
      </p:sp>
      <p:cxnSp>
        <p:nvCxnSpPr>
          <p:cNvPr id="25" name="Straight Arrow Connector 24"/>
          <p:cNvCxnSpPr>
            <a:stCxn id="20" idx="3"/>
            <a:endCxn id="21" idx="0"/>
          </p:cNvCxnSpPr>
          <p:nvPr/>
        </p:nvCxnSpPr>
        <p:spPr>
          <a:xfrm rot="5400000">
            <a:off x="3840957" y="2232820"/>
            <a:ext cx="265113" cy="32702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0" idx="5"/>
            <a:endCxn id="22" idx="0"/>
          </p:cNvCxnSpPr>
          <p:nvPr/>
        </p:nvCxnSpPr>
        <p:spPr>
          <a:xfrm rot="16200000" flipH="1">
            <a:off x="4275932" y="2232820"/>
            <a:ext cx="265113" cy="32702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4"/>
            <a:endCxn id="7" idx="1"/>
          </p:cNvCxnSpPr>
          <p:nvPr/>
        </p:nvCxnSpPr>
        <p:spPr>
          <a:xfrm rot="16200000" flipH="1">
            <a:off x="3848101" y="2641601"/>
            <a:ext cx="250825" cy="32702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4"/>
            <a:endCxn id="7" idx="7"/>
          </p:cNvCxnSpPr>
          <p:nvPr/>
        </p:nvCxnSpPr>
        <p:spPr>
          <a:xfrm rot="5400000">
            <a:off x="4283076" y="2641601"/>
            <a:ext cx="250825" cy="32702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1289" name="TextBox 28"/>
          <p:cNvSpPr txBox="1">
            <a:spLocks noChangeArrowheads="1"/>
          </p:cNvSpPr>
          <p:nvPr/>
        </p:nvSpPr>
        <p:spPr bwMode="auto">
          <a:xfrm>
            <a:off x="4584700" y="24384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b4</a:t>
            </a:r>
          </a:p>
        </p:txBody>
      </p:sp>
      <p:sp>
        <p:nvSpPr>
          <p:cNvPr id="30" name="Freeform 29"/>
          <p:cNvSpPr/>
          <p:nvPr/>
        </p:nvSpPr>
        <p:spPr>
          <a:xfrm>
            <a:off x="3563938" y="1885950"/>
            <a:ext cx="627062" cy="2076450"/>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291" name="TextBox 30"/>
          <p:cNvSpPr txBox="1">
            <a:spLocks noChangeArrowheads="1"/>
          </p:cNvSpPr>
          <p:nvPr/>
        </p:nvSpPr>
        <p:spPr bwMode="auto">
          <a:xfrm>
            <a:off x="3767138" y="1143000"/>
            <a:ext cx="569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11292" name="TextBox 31"/>
          <p:cNvSpPr txBox="1">
            <a:spLocks noChangeArrowheads="1"/>
          </p:cNvSpPr>
          <p:nvPr/>
        </p:nvSpPr>
        <p:spPr bwMode="auto">
          <a:xfrm>
            <a:off x="3919539" y="3962400"/>
            <a:ext cx="452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11293" name="TextBox 11"/>
          <p:cNvSpPr txBox="1">
            <a:spLocks noChangeArrowheads="1"/>
          </p:cNvSpPr>
          <p:nvPr/>
        </p:nvSpPr>
        <p:spPr bwMode="auto">
          <a:xfrm>
            <a:off x="3819525" y="3203575"/>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b7</a:t>
            </a:r>
          </a:p>
        </p:txBody>
      </p:sp>
      <p:sp>
        <p:nvSpPr>
          <p:cNvPr id="7" name="Oval 19"/>
          <p:cNvSpPr/>
          <p:nvPr/>
        </p:nvSpPr>
        <p:spPr>
          <a:xfrm>
            <a:off x="4114800" y="2881313"/>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1" name="Oval 20"/>
          <p:cNvSpPr>
            <a:spLocks noChangeArrowheads="1"/>
          </p:cNvSpPr>
          <p:nvPr/>
        </p:nvSpPr>
        <p:spPr bwMode="auto">
          <a:xfrm>
            <a:off x="3733800" y="3276600"/>
            <a:ext cx="152400" cy="152400"/>
          </a:xfrm>
          <a:prstGeom prst="ellipse">
            <a:avLst/>
          </a:prstGeom>
          <a:solidFill>
            <a:srgbClr val="BC5332"/>
          </a:solidFill>
          <a:ln>
            <a:noFill/>
          </a:ln>
          <a:extLst>
            <a:ext uri="{91240B29-F687-4F45-9708-019B960494DF}">
              <a14:hiddenLine xmlns:a14="http://schemas.microsoft.com/office/drawing/2010/main" w="3175" algn="ctr">
                <a:solidFill>
                  <a:srgbClr val="000000"/>
                </a:solidFill>
                <a:round/>
                <a:headEnd/>
                <a:tailEnd/>
              </a14:hiddenLine>
            </a:ext>
          </a:extLst>
        </p:spPr>
        <p:txBody>
          <a:bodyPr anchor="ctr"/>
          <a:lstStyle/>
          <a:p>
            <a:pPr algn="ctr">
              <a:defRPr/>
            </a:pPr>
            <a:endParaRPr lang="en-US">
              <a:solidFill>
                <a:schemeClr val="lt1"/>
              </a:solidFill>
            </a:endParaRPr>
          </a:p>
        </p:txBody>
      </p:sp>
      <p:cxnSp>
        <p:nvCxnSpPr>
          <p:cNvPr id="11296" name="Straight Arrow Connector 24"/>
          <p:cNvCxnSpPr>
            <a:cxnSpLocks noChangeShapeType="1"/>
          </p:cNvCxnSpPr>
          <p:nvPr/>
        </p:nvCxnSpPr>
        <p:spPr bwMode="auto">
          <a:xfrm flipH="1">
            <a:off x="3810001" y="3011488"/>
            <a:ext cx="327025" cy="265112"/>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1297" name="Straight Arrow Connector 25"/>
          <p:cNvCxnSpPr>
            <a:cxnSpLocks noChangeShapeType="1"/>
          </p:cNvCxnSpPr>
          <p:nvPr/>
        </p:nvCxnSpPr>
        <p:spPr bwMode="auto">
          <a:xfrm>
            <a:off x="4244976" y="3011488"/>
            <a:ext cx="327025" cy="265112"/>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1" name="Straight Arrow Connector 26"/>
          <p:cNvCxnSpPr>
            <a:stCxn id="21" idx="4"/>
            <a:endCxn id="7" idx="1"/>
          </p:cNvCxnSpPr>
          <p:nvPr/>
        </p:nvCxnSpPr>
        <p:spPr>
          <a:xfrm rot="16200000" flipH="1">
            <a:off x="3848101" y="3390901"/>
            <a:ext cx="250825" cy="32702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27"/>
          <p:cNvCxnSpPr>
            <a:stCxn id="22" idx="4"/>
            <a:endCxn id="7" idx="7"/>
          </p:cNvCxnSpPr>
          <p:nvPr/>
        </p:nvCxnSpPr>
        <p:spPr>
          <a:xfrm rot="5400000">
            <a:off x="4283076" y="3390901"/>
            <a:ext cx="250825" cy="32702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1300" name="TextBox 28"/>
          <p:cNvSpPr txBox="1">
            <a:spLocks noChangeArrowheads="1"/>
          </p:cNvSpPr>
          <p:nvPr/>
        </p:nvSpPr>
        <p:spPr bwMode="auto">
          <a:xfrm>
            <a:off x="4648200" y="32004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b6</a:t>
            </a:r>
          </a:p>
        </p:txBody>
      </p:sp>
      <p:sp>
        <p:nvSpPr>
          <p:cNvPr id="13" name="Oval 16"/>
          <p:cNvSpPr>
            <a:spLocks noChangeArrowheads="1"/>
          </p:cNvSpPr>
          <p:nvPr/>
        </p:nvSpPr>
        <p:spPr bwMode="auto">
          <a:xfrm>
            <a:off x="3733800" y="2514600"/>
            <a:ext cx="152400" cy="152400"/>
          </a:xfrm>
          <a:prstGeom prst="ellipse">
            <a:avLst/>
          </a:prstGeom>
          <a:solidFill>
            <a:srgbClr val="BC5332"/>
          </a:soli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4A7EBB"/>
                </a:solidFill>
                <a:round/>
                <a:headEnd/>
                <a:tailEnd/>
              </a14:hiddenLine>
            </a:ext>
          </a:extLst>
        </p:spPr>
        <p:txBody>
          <a:bodyPr anchor="ctr"/>
          <a:lstStyle/>
          <a:p>
            <a:pPr algn="ctr">
              <a:defRPr/>
            </a:pPr>
            <a:endParaRPr lang="en-US">
              <a:solidFill>
                <a:schemeClr val="dk1"/>
              </a:solidFill>
            </a:endParaRPr>
          </a:p>
        </p:txBody>
      </p:sp>
      <p:sp>
        <p:nvSpPr>
          <p:cNvPr id="14" name="Oval 16"/>
          <p:cNvSpPr/>
          <p:nvPr/>
        </p:nvSpPr>
        <p:spPr>
          <a:xfrm>
            <a:off x="4495800" y="25146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8" name="Oval 16"/>
          <p:cNvSpPr/>
          <p:nvPr/>
        </p:nvSpPr>
        <p:spPr>
          <a:xfrm>
            <a:off x="4495800" y="32766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grpSp>
        <p:nvGrpSpPr>
          <p:cNvPr id="11304" name="Group 217"/>
          <p:cNvGrpSpPr>
            <a:grpSpLocks/>
          </p:cNvGrpSpPr>
          <p:nvPr/>
        </p:nvGrpSpPr>
        <p:grpSpPr bwMode="auto">
          <a:xfrm>
            <a:off x="7086600" y="1143000"/>
            <a:ext cx="1816100" cy="3124200"/>
            <a:chOff x="3936" y="672"/>
            <a:chExt cx="1144" cy="1968"/>
          </a:xfrm>
        </p:grpSpPr>
        <p:cxnSp>
          <p:nvCxnSpPr>
            <p:cNvPr id="19" name="Straight Arrow Connector 3"/>
            <p:cNvCxnSpPr>
              <a:stCxn id="16" idx="4"/>
              <a:endCxn id="15" idx="0"/>
            </p:cNvCxnSpPr>
            <p:nvPr/>
          </p:nvCxnSpPr>
          <p:spPr>
            <a:xfrm rot="5400000">
              <a:off x="4153" y="940"/>
              <a:ext cx="238"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4"/>
            <p:cNvCxnSpPr>
              <a:stCxn id="15" idx="5"/>
              <a:endCxn id="20" idx="1"/>
            </p:cNvCxnSpPr>
            <p:nvPr/>
          </p:nvCxnSpPr>
          <p:spPr>
            <a:xfrm rot="16200000" flipH="1">
              <a:off x="4333" y="1109"/>
              <a:ext cx="165" cy="22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24" name="Freeform 5"/>
            <p:cNvSpPr/>
            <p:nvPr/>
          </p:nvSpPr>
          <p:spPr>
            <a:xfrm>
              <a:off x="3936" y="1150"/>
              <a:ext cx="384" cy="1394"/>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Oval 8"/>
            <p:cNvSpPr/>
            <p:nvPr/>
          </p:nvSpPr>
          <p:spPr>
            <a:xfrm>
              <a:off x="4320" y="2496"/>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1316" name="TextBox 9"/>
            <p:cNvSpPr txBox="1">
              <a:spLocks noChangeArrowheads="1"/>
            </p:cNvSpPr>
            <p:nvPr/>
          </p:nvSpPr>
          <p:spPr bwMode="auto">
            <a:xfrm>
              <a:off x="4272" y="95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11317" name="TextBox 10"/>
            <p:cNvSpPr txBox="1">
              <a:spLocks noChangeArrowheads="1"/>
            </p:cNvSpPr>
            <p:nvPr/>
          </p:nvSpPr>
          <p:spPr bwMode="auto">
            <a:xfrm>
              <a:off x="4566" y="1189"/>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sp>
          <p:nvSpPr>
            <p:cNvPr id="11318" name="TextBox 11"/>
            <p:cNvSpPr txBox="1">
              <a:spLocks noChangeArrowheads="1"/>
            </p:cNvSpPr>
            <p:nvPr/>
          </p:nvSpPr>
          <p:spPr bwMode="auto">
            <a:xfrm>
              <a:off x="4326" y="149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11319" name="TextBox 12"/>
            <p:cNvSpPr txBox="1">
              <a:spLocks noChangeArrowheads="1"/>
            </p:cNvSpPr>
            <p:nvPr/>
          </p:nvSpPr>
          <p:spPr bwMode="auto">
            <a:xfrm>
              <a:off x="4560" y="220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b8</a:t>
              </a:r>
            </a:p>
          </p:txBody>
        </p:sp>
        <p:sp>
          <p:nvSpPr>
            <p:cNvPr id="31" name="Oval 14"/>
            <p:cNvSpPr/>
            <p:nvPr/>
          </p:nvSpPr>
          <p:spPr>
            <a:xfrm>
              <a:off x="4224" y="1054"/>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4640" name="Oval 15"/>
            <p:cNvSpPr/>
            <p:nvPr/>
          </p:nvSpPr>
          <p:spPr>
            <a:xfrm>
              <a:off x="4224" y="720"/>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4641" name="Oval 16"/>
            <p:cNvSpPr/>
            <p:nvPr/>
          </p:nvSpPr>
          <p:spPr>
            <a:xfrm>
              <a:off x="4512" y="2208"/>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4643" name="Oval 19"/>
            <p:cNvSpPr/>
            <p:nvPr/>
          </p:nvSpPr>
          <p:spPr>
            <a:xfrm>
              <a:off x="4512" y="1287"/>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2" name="Oval 21"/>
            <p:cNvSpPr>
              <a:spLocks noChangeArrowheads="1"/>
            </p:cNvSpPr>
            <p:nvPr/>
          </p:nvSpPr>
          <p:spPr bwMode="auto">
            <a:xfrm>
              <a:off x="4744" y="1536"/>
              <a:ext cx="96" cy="96"/>
            </a:xfrm>
            <a:prstGeom prst="ellipse">
              <a:avLst/>
            </a:prstGeom>
            <a:solidFill>
              <a:schemeClr val="folHlink"/>
            </a:solidFill>
            <a:ln w="3175" algn="ctr">
              <a:solidFill>
                <a:srgbClr val="000000"/>
              </a:solidFill>
              <a:round/>
              <a:headEnd/>
              <a:tailEnd/>
            </a:ln>
          </p:spPr>
          <p:txBody>
            <a:bodyPr anchor="ctr"/>
            <a:lstStyle/>
            <a:p>
              <a:pPr algn="ctr">
                <a:defRPr/>
              </a:pPr>
              <a:endParaRPr lang="en-US">
                <a:solidFill>
                  <a:schemeClr val="lt1"/>
                </a:solidFill>
              </a:endParaRPr>
            </a:p>
          </p:txBody>
        </p:sp>
        <p:sp>
          <p:nvSpPr>
            <p:cNvPr id="11325" name="TextBox 22"/>
            <p:cNvSpPr txBox="1">
              <a:spLocks noChangeArrowheads="1"/>
            </p:cNvSpPr>
            <p:nvPr/>
          </p:nvSpPr>
          <p:spPr bwMode="auto">
            <a:xfrm>
              <a:off x="4608" y="172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b5</a:t>
              </a:r>
            </a:p>
          </p:txBody>
        </p:sp>
        <p:cxnSp>
          <p:nvCxnSpPr>
            <p:cNvPr id="11326" name="Straight Arrow Connector 24"/>
            <p:cNvCxnSpPr>
              <a:cxnSpLocks noChangeShapeType="1"/>
            </p:cNvCxnSpPr>
            <p:nvPr/>
          </p:nvCxnSpPr>
          <p:spPr bwMode="auto">
            <a:xfrm flipH="1">
              <a:off x="4320" y="1369"/>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1327" name="Straight Arrow Connector 25"/>
            <p:cNvCxnSpPr>
              <a:cxnSpLocks noChangeShapeType="1"/>
            </p:cNvCxnSpPr>
            <p:nvPr/>
          </p:nvCxnSpPr>
          <p:spPr bwMode="auto">
            <a:xfrm>
              <a:off x="4594" y="1369"/>
              <a:ext cx="198"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24646" name="Straight Arrow Connector 26"/>
            <p:cNvCxnSpPr>
              <a:stCxn id="21" idx="4"/>
              <a:endCxn id="7" idx="1"/>
            </p:cNvCxnSpPr>
            <p:nvPr/>
          </p:nvCxnSpPr>
          <p:spPr>
            <a:xfrm rot="16200000" flipH="1">
              <a:off x="4344" y="1608"/>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4647" name="Straight Arrow Connector 27"/>
            <p:cNvCxnSpPr>
              <a:stCxn id="22" idx="4"/>
              <a:endCxn id="7" idx="7"/>
            </p:cNvCxnSpPr>
            <p:nvPr/>
          </p:nvCxnSpPr>
          <p:spPr>
            <a:xfrm rot="5400000">
              <a:off x="4610" y="1608"/>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1330" name="TextBox 28"/>
            <p:cNvSpPr txBox="1">
              <a:spLocks noChangeArrowheads="1"/>
            </p:cNvSpPr>
            <p:nvPr/>
          </p:nvSpPr>
          <p:spPr bwMode="auto">
            <a:xfrm>
              <a:off x="4800" y="148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b4</a:t>
              </a:r>
            </a:p>
          </p:txBody>
        </p:sp>
        <p:sp>
          <p:nvSpPr>
            <p:cNvPr id="24648" name="Freeform 29"/>
            <p:cNvSpPr/>
            <p:nvPr/>
          </p:nvSpPr>
          <p:spPr>
            <a:xfrm>
              <a:off x="4165" y="1140"/>
              <a:ext cx="395" cy="1308"/>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332" name="TextBox 30"/>
            <p:cNvSpPr txBox="1">
              <a:spLocks noChangeArrowheads="1"/>
            </p:cNvSpPr>
            <p:nvPr/>
          </p:nvSpPr>
          <p:spPr bwMode="auto">
            <a:xfrm>
              <a:off x="4293" y="672"/>
              <a:ext cx="3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11333" name="TextBox 31"/>
            <p:cNvSpPr txBox="1">
              <a:spLocks noChangeArrowheads="1"/>
            </p:cNvSpPr>
            <p:nvPr/>
          </p:nvSpPr>
          <p:spPr bwMode="auto">
            <a:xfrm>
              <a:off x="4389" y="2448"/>
              <a:ext cx="2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11334" name="TextBox 11"/>
            <p:cNvSpPr txBox="1">
              <a:spLocks noChangeArrowheads="1"/>
            </p:cNvSpPr>
            <p:nvPr/>
          </p:nvSpPr>
          <p:spPr bwMode="auto">
            <a:xfrm>
              <a:off x="4326" y="197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b7</a:t>
              </a:r>
            </a:p>
          </p:txBody>
        </p:sp>
        <p:sp>
          <p:nvSpPr>
            <p:cNvPr id="24649" name="Oval 19"/>
            <p:cNvSpPr/>
            <p:nvPr/>
          </p:nvSpPr>
          <p:spPr>
            <a:xfrm>
              <a:off x="4512" y="1767"/>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11336" name="Straight Arrow Connector 24"/>
            <p:cNvCxnSpPr>
              <a:cxnSpLocks noChangeShapeType="1"/>
            </p:cNvCxnSpPr>
            <p:nvPr/>
          </p:nvCxnSpPr>
          <p:spPr bwMode="auto">
            <a:xfrm flipH="1">
              <a:off x="4312" y="1849"/>
              <a:ext cx="214" cy="159"/>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1337" name="Straight Arrow Connector 25"/>
            <p:cNvCxnSpPr>
              <a:cxnSpLocks noChangeShapeType="1"/>
            </p:cNvCxnSpPr>
            <p:nvPr/>
          </p:nvCxnSpPr>
          <p:spPr bwMode="auto">
            <a:xfrm>
              <a:off x="4594" y="1849"/>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24656" name="Straight Arrow Connector 26"/>
            <p:cNvCxnSpPr>
              <a:stCxn id="21" idx="4"/>
              <a:endCxn id="7" idx="1"/>
            </p:cNvCxnSpPr>
            <p:nvPr/>
          </p:nvCxnSpPr>
          <p:spPr>
            <a:xfrm rot="16200000" flipH="1">
              <a:off x="4336" y="2096"/>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4657" name="Straight Arrow Connector 27"/>
            <p:cNvCxnSpPr>
              <a:stCxn id="22" idx="4"/>
              <a:endCxn id="7" idx="7"/>
            </p:cNvCxnSpPr>
            <p:nvPr/>
          </p:nvCxnSpPr>
          <p:spPr>
            <a:xfrm rot="5400000">
              <a:off x="4618" y="2088"/>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1340" name="TextBox 28"/>
            <p:cNvSpPr txBox="1">
              <a:spLocks noChangeArrowheads="1"/>
            </p:cNvSpPr>
            <p:nvPr/>
          </p:nvSpPr>
          <p:spPr bwMode="auto">
            <a:xfrm>
              <a:off x="4848" y="196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b6</a:t>
              </a:r>
            </a:p>
          </p:txBody>
        </p:sp>
        <p:sp>
          <p:nvSpPr>
            <p:cNvPr id="24659" name="Oval 16"/>
            <p:cNvSpPr/>
            <p:nvPr/>
          </p:nvSpPr>
          <p:spPr>
            <a:xfrm>
              <a:off x="4272" y="1536"/>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4660" name="Oval 16"/>
            <p:cNvSpPr/>
            <p:nvPr/>
          </p:nvSpPr>
          <p:spPr>
            <a:xfrm>
              <a:off x="4264" y="2016"/>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4661" name="Oval 20"/>
            <p:cNvSpPr>
              <a:spLocks noChangeArrowheads="1"/>
            </p:cNvSpPr>
            <p:nvPr/>
          </p:nvSpPr>
          <p:spPr bwMode="auto">
            <a:xfrm>
              <a:off x="4752" y="2016"/>
              <a:ext cx="96" cy="96"/>
            </a:xfrm>
            <a:prstGeom prst="ellipse">
              <a:avLst/>
            </a:prstGeom>
            <a:solidFill>
              <a:schemeClr val="folHlink"/>
            </a:solidFill>
            <a:ln w="3175" algn="ctr">
              <a:solidFill>
                <a:srgbClr val="000000"/>
              </a:solidFill>
              <a:round/>
              <a:headEnd/>
              <a:tailEnd/>
            </a:ln>
          </p:spPr>
          <p:txBody>
            <a:bodyPr anchor="ctr"/>
            <a:lstStyle/>
            <a:p>
              <a:pPr algn="ctr">
                <a:defRPr/>
              </a:pPr>
              <a:endParaRPr lang="en-US">
                <a:solidFill>
                  <a:schemeClr val="lt1"/>
                </a:solidFill>
              </a:endParaRPr>
            </a:p>
          </p:txBody>
        </p:sp>
      </p:grpSp>
      <p:grpSp>
        <p:nvGrpSpPr>
          <p:cNvPr id="24795" name="Group 219"/>
          <p:cNvGrpSpPr>
            <a:grpSpLocks/>
          </p:cNvGrpSpPr>
          <p:nvPr/>
        </p:nvGrpSpPr>
        <p:grpSpPr bwMode="auto">
          <a:xfrm>
            <a:off x="5105400" y="1371600"/>
            <a:ext cx="1676400" cy="2819400"/>
            <a:chOff x="2928" y="1968"/>
            <a:chExt cx="1056" cy="1776"/>
          </a:xfrm>
        </p:grpSpPr>
        <p:sp>
          <p:nvSpPr>
            <p:cNvPr id="11306" name="Freeform 220"/>
            <p:cNvSpPr>
              <a:spLocks/>
            </p:cNvSpPr>
            <p:nvPr/>
          </p:nvSpPr>
          <p:spPr bwMode="auto">
            <a:xfrm>
              <a:off x="2928" y="1968"/>
              <a:ext cx="936" cy="1776"/>
            </a:xfrm>
            <a:custGeom>
              <a:avLst/>
              <a:gdLst>
                <a:gd name="T0" fmla="*/ 448 w 936"/>
                <a:gd name="T1" fmla="*/ 0 h 1776"/>
                <a:gd name="T2" fmla="*/ 448 w 936"/>
                <a:gd name="T3" fmla="*/ 384 h 1776"/>
                <a:gd name="T4" fmla="*/ 640 w 936"/>
                <a:gd name="T5" fmla="*/ 528 h 1776"/>
                <a:gd name="T6" fmla="*/ 352 w 936"/>
                <a:gd name="T7" fmla="*/ 816 h 1776"/>
                <a:gd name="T8" fmla="*/ 640 w 936"/>
                <a:gd name="T9" fmla="*/ 1008 h 1776"/>
                <a:gd name="T10" fmla="*/ 352 w 936"/>
                <a:gd name="T11" fmla="*/ 1248 h 1776"/>
                <a:gd name="T12" fmla="*/ 640 w 936"/>
                <a:gd name="T13" fmla="*/ 1440 h 1776"/>
                <a:gd name="T14" fmla="*/ 736 w 936"/>
                <a:gd name="T15" fmla="*/ 528 h 1776"/>
                <a:gd name="T16" fmla="*/ 928 w 936"/>
                <a:gd name="T17" fmla="*/ 816 h 1776"/>
                <a:gd name="T18" fmla="*/ 736 w 936"/>
                <a:gd name="T19" fmla="*/ 1008 h 1776"/>
                <a:gd name="T20" fmla="*/ 928 w 936"/>
                <a:gd name="T21" fmla="*/ 1200 h 1776"/>
                <a:gd name="T22" fmla="*/ 688 w 936"/>
                <a:gd name="T23" fmla="*/ 1488 h 1776"/>
                <a:gd name="T24" fmla="*/ 352 w 936"/>
                <a:gd name="T25" fmla="*/ 1536 h 1776"/>
                <a:gd name="T26" fmla="*/ 160 w 936"/>
                <a:gd name="T27" fmla="*/ 1008 h 1776"/>
                <a:gd name="T28" fmla="*/ 496 w 936"/>
                <a:gd name="T29" fmla="*/ 480 h 1776"/>
                <a:gd name="T30" fmla="*/ 64 w 936"/>
                <a:gd name="T31" fmla="*/ 864 h 1776"/>
                <a:gd name="T32" fmla="*/ 112 w 936"/>
                <a:gd name="T33" fmla="*/ 1344 h 1776"/>
                <a:gd name="T34" fmla="*/ 544 w 936"/>
                <a:gd name="T35" fmla="*/ 1776 h 17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6" h="1776">
                  <a:moveTo>
                    <a:pt x="448" y="0"/>
                  </a:moveTo>
                  <a:cubicBezTo>
                    <a:pt x="432" y="148"/>
                    <a:pt x="416" y="296"/>
                    <a:pt x="448" y="384"/>
                  </a:cubicBezTo>
                  <a:cubicBezTo>
                    <a:pt x="480" y="472"/>
                    <a:pt x="656" y="456"/>
                    <a:pt x="640" y="528"/>
                  </a:cubicBezTo>
                  <a:cubicBezTo>
                    <a:pt x="624" y="600"/>
                    <a:pt x="352" y="736"/>
                    <a:pt x="352" y="816"/>
                  </a:cubicBezTo>
                  <a:cubicBezTo>
                    <a:pt x="352" y="896"/>
                    <a:pt x="640" y="936"/>
                    <a:pt x="640" y="1008"/>
                  </a:cubicBezTo>
                  <a:cubicBezTo>
                    <a:pt x="640" y="1080"/>
                    <a:pt x="352" y="1176"/>
                    <a:pt x="352" y="1248"/>
                  </a:cubicBezTo>
                  <a:cubicBezTo>
                    <a:pt x="352" y="1320"/>
                    <a:pt x="576" y="1560"/>
                    <a:pt x="640" y="1440"/>
                  </a:cubicBezTo>
                  <a:cubicBezTo>
                    <a:pt x="704" y="1320"/>
                    <a:pt x="688" y="632"/>
                    <a:pt x="736" y="528"/>
                  </a:cubicBezTo>
                  <a:cubicBezTo>
                    <a:pt x="784" y="424"/>
                    <a:pt x="928" y="736"/>
                    <a:pt x="928" y="816"/>
                  </a:cubicBezTo>
                  <a:cubicBezTo>
                    <a:pt x="928" y="896"/>
                    <a:pt x="736" y="944"/>
                    <a:pt x="736" y="1008"/>
                  </a:cubicBezTo>
                  <a:cubicBezTo>
                    <a:pt x="736" y="1072"/>
                    <a:pt x="936" y="1120"/>
                    <a:pt x="928" y="1200"/>
                  </a:cubicBezTo>
                  <a:cubicBezTo>
                    <a:pt x="920" y="1280"/>
                    <a:pt x="784" y="1432"/>
                    <a:pt x="688" y="1488"/>
                  </a:cubicBezTo>
                  <a:cubicBezTo>
                    <a:pt x="592" y="1544"/>
                    <a:pt x="440" y="1616"/>
                    <a:pt x="352" y="1536"/>
                  </a:cubicBezTo>
                  <a:cubicBezTo>
                    <a:pt x="264" y="1456"/>
                    <a:pt x="136" y="1184"/>
                    <a:pt x="160" y="1008"/>
                  </a:cubicBezTo>
                  <a:cubicBezTo>
                    <a:pt x="184" y="832"/>
                    <a:pt x="512" y="504"/>
                    <a:pt x="496" y="480"/>
                  </a:cubicBezTo>
                  <a:cubicBezTo>
                    <a:pt x="480" y="456"/>
                    <a:pt x="128" y="720"/>
                    <a:pt x="64" y="864"/>
                  </a:cubicBezTo>
                  <a:cubicBezTo>
                    <a:pt x="0" y="1008"/>
                    <a:pt x="32" y="1192"/>
                    <a:pt x="112" y="1344"/>
                  </a:cubicBezTo>
                  <a:cubicBezTo>
                    <a:pt x="192" y="1496"/>
                    <a:pt x="472" y="1704"/>
                    <a:pt x="544" y="1776"/>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307" name="Group 221"/>
            <p:cNvGrpSpPr>
              <a:grpSpLocks/>
            </p:cNvGrpSpPr>
            <p:nvPr/>
          </p:nvGrpSpPr>
          <p:grpSpPr bwMode="auto">
            <a:xfrm>
              <a:off x="3168" y="2688"/>
              <a:ext cx="816" cy="672"/>
              <a:chOff x="3168" y="3168"/>
              <a:chExt cx="816" cy="672"/>
            </a:xfrm>
          </p:grpSpPr>
          <p:sp>
            <p:nvSpPr>
              <p:cNvPr id="11308" name="Oval 222"/>
              <p:cNvSpPr>
                <a:spLocks noChangeArrowheads="1"/>
              </p:cNvSpPr>
              <p:nvPr/>
            </p:nvSpPr>
            <p:spPr bwMode="auto">
              <a:xfrm>
                <a:off x="3168" y="360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a:t>b7</a:t>
                </a:r>
              </a:p>
            </p:txBody>
          </p:sp>
          <p:sp>
            <p:nvSpPr>
              <p:cNvPr id="11309" name="Oval 223"/>
              <p:cNvSpPr>
                <a:spLocks noChangeArrowheads="1"/>
              </p:cNvSpPr>
              <p:nvPr/>
            </p:nvSpPr>
            <p:spPr bwMode="auto">
              <a:xfrm>
                <a:off x="3696" y="360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a:t>b6</a:t>
                </a:r>
              </a:p>
            </p:txBody>
          </p:sp>
          <p:sp>
            <p:nvSpPr>
              <p:cNvPr id="11310" name="Oval 224"/>
              <p:cNvSpPr>
                <a:spLocks noChangeArrowheads="1"/>
              </p:cNvSpPr>
              <p:nvPr/>
            </p:nvSpPr>
            <p:spPr bwMode="auto">
              <a:xfrm>
                <a:off x="3744" y="31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a:t>b4</a:t>
                </a:r>
              </a:p>
            </p:txBody>
          </p:sp>
          <p:sp>
            <p:nvSpPr>
              <p:cNvPr id="11311" name="Oval 225"/>
              <p:cNvSpPr>
                <a:spLocks noChangeArrowheads="1"/>
              </p:cNvSpPr>
              <p:nvPr/>
            </p:nvSpPr>
            <p:spPr bwMode="auto">
              <a:xfrm>
                <a:off x="3216" y="3216"/>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a:t>b3</a:t>
                </a:r>
              </a:p>
            </p:txBody>
          </p:sp>
        </p:grpSp>
      </p:grpSp>
    </p:spTree>
    <p:custDataLst>
      <p:tags r:id="rId1"/>
    </p:custDataLst>
    <p:extLst>
      <p:ext uri="{BB962C8B-B14F-4D97-AF65-F5344CB8AC3E}">
        <p14:creationId xmlns:p14="http://schemas.microsoft.com/office/powerpoint/2010/main" val="2998561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795"/>
                                        </p:tgtEl>
                                        <p:attrNameLst>
                                          <p:attrName>style.visibility</p:attrName>
                                        </p:attrNameLst>
                                      </p:cBhvr>
                                      <p:to>
                                        <p:strVal val="visible"/>
                                      </p:to>
                                    </p:set>
                                    <p:animEffect transition="in" filter="blinds(horizontal)">
                                      <p:cBhvr>
                                        <p:cTn id="7" dur="500"/>
                                        <p:tgtEl>
                                          <p:spTgt spid="24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709"/>
                                        </p:tgtEl>
                                        <p:attrNameLst>
                                          <p:attrName>style.visibility</p:attrName>
                                        </p:attrNameLst>
                                      </p:cBhvr>
                                      <p:to>
                                        <p:strVal val="visible"/>
                                      </p:to>
                                    </p:set>
                                    <p:animEffect transition="in" filter="blinds(horizontal)">
                                      <p:cBhvr>
                                        <p:cTn id="12" dur="500"/>
                                        <p:tgtEl>
                                          <p:spTgt spid="247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4794"/>
                                        </p:tgtEl>
                                        <p:attrNameLst>
                                          <p:attrName>style.visibility</p:attrName>
                                        </p:attrNameLst>
                                      </p:cBhvr>
                                      <p:to>
                                        <p:strVal val="visible"/>
                                      </p:to>
                                    </p:set>
                                    <p:anim calcmode="lin" valueType="num">
                                      <p:cBhvr additive="base">
                                        <p:cTn id="17" dur="500" fill="hold"/>
                                        <p:tgtEl>
                                          <p:spTgt spid="24794"/>
                                        </p:tgtEl>
                                        <p:attrNameLst>
                                          <p:attrName>ppt_x</p:attrName>
                                        </p:attrNameLst>
                                      </p:cBhvr>
                                      <p:tavLst>
                                        <p:tav tm="0">
                                          <p:val>
                                            <p:strVal val="#ppt_x"/>
                                          </p:val>
                                        </p:tav>
                                        <p:tav tm="100000">
                                          <p:val>
                                            <p:strVal val="#ppt_x"/>
                                          </p:val>
                                        </p:tav>
                                      </p:tavLst>
                                    </p:anim>
                                    <p:anim calcmode="lin" valueType="num">
                                      <p:cBhvr additive="base">
                                        <p:cTn id="18" dur="500" fill="hold"/>
                                        <p:tgtEl>
                                          <p:spTgt spid="24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fld id="{067911D4-5FF5-4C47-846E-B6888FA5DBC3}" type="slidenum">
              <a:rPr lang="en-US" sz="1400"/>
              <a:pPr>
                <a:spcBef>
                  <a:spcPct val="0"/>
                </a:spcBef>
                <a:buFontTx/>
                <a:buNone/>
              </a:pPr>
              <a:t>13</a:t>
            </a:fld>
            <a:endParaRPr lang="en-US" sz="1400"/>
          </a:p>
        </p:txBody>
      </p:sp>
      <p:sp>
        <p:nvSpPr>
          <p:cNvPr id="12293" name="Rectangle 2"/>
          <p:cNvSpPr>
            <a:spLocks noGrp="1" noChangeArrowheads="1"/>
          </p:cNvSpPr>
          <p:nvPr>
            <p:ph type="title"/>
          </p:nvPr>
        </p:nvSpPr>
        <p:spPr/>
        <p:txBody>
          <a:bodyPr/>
          <a:lstStyle/>
          <a:p>
            <a:pPr eaLnBrk="1" hangingPunct="1"/>
            <a:r>
              <a:rPr lang="en-US"/>
              <a:t>Realizable Distribution</a:t>
            </a:r>
          </a:p>
        </p:txBody>
      </p:sp>
      <p:sp>
        <p:nvSpPr>
          <p:cNvPr id="15363" name="Rectangle 3"/>
          <p:cNvSpPr>
            <a:spLocks noGrp="1" noChangeArrowheads="1"/>
          </p:cNvSpPr>
          <p:nvPr>
            <p:ph type="body" idx="1"/>
          </p:nvPr>
        </p:nvSpPr>
        <p:spPr>
          <a:xfrm>
            <a:off x="5638800" y="2667000"/>
            <a:ext cx="4724400" cy="838200"/>
          </a:xfrm>
        </p:spPr>
        <p:txBody>
          <a:bodyPr/>
          <a:lstStyle/>
          <a:p>
            <a:pPr eaLnBrk="1" hangingPunct="1">
              <a:buFontTx/>
              <a:buNone/>
            </a:pPr>
            <a:r>
              <a:rPr lang="en-US"/>
              <a:t>Necessary and Sufficient condition for realizable profile distribution</a:t>
            </a:r>
          </a:p>
        </p:txBody>
      </p:sp>
      <p:sp>
        <p:nvSpPr>
          <p:cNvPr id="15432" name="Text Box 72"/>
          <p:cNvSpPr txBox="1">
            <a:spLocks noChangeArrowheads="1"/>
          </p:cNvSpPr>
          <p:nvPr/>
        </p:nvSpPr>
        <p:spPr bwMode="auto">
          <a:xfrm>
            <a:off x="5562600" y="2057400"/>
            <a:ext cx="4819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1. For each diamond there exists at least one </a:t>
            </a:r>
          </a:p>
          <a:p>
            <a:pPr eaLnBrk="1" hangingPunct="1">
              <a:spcBef>
                <a:spcPct val="0"/>
              </a:spcBef>
              <a:buFontTx/>
              <a:buNone/>
            </a:pPr>
            <a:r>
              <a:rPr lang="en-US" sz="1800"/>
              <a:t>profile which breaks the diamond and all </a:t>
            </a:r>
          </a:p>
          <a:p>
            <a:pPr eaLnBrk="1" hangingPunct="1">
              <a:spcBef>
                <a:spcPct val="0"/>
              </a:spcBef>
              <a:buFontTx/>
              <a:buNone/>
            </a:pPr>
            <a:r>
              <a:rPr lang="en-US" sz="1800"/>
              <a:t>directed cycles passing through it.</a:t>
            </a:r>
          </a:p>
        </p:txBody>
      </p:sp>
      <p:sp>
        <p:nvSpPr>
          <p:cNvPr id="15434" name="Text Box 74"/>
          <p:cNvSpPr txBox="1">
            <a:spLocks noChangeArrowheads="1"/>
          </p:cNvSpPr>
          <p:nvPr/>
        </p:nvSpPr>
        <p:spPr bwMode="auto">
          <a:xfrm>
            <a:off x="5486400" y="2895601"/>
            <a:ext cx="487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2. All directed cycles are broken</a:t>
            </a:r>
          </a:p>
        </p:txBody>
      </p:sp>
      <p:sp>
        <p:nvSpPr>
          <p:cNvPr id="15435" name="Text Box 75"/>
          <p:cNvSpPr txBox="1">
            <a:spLocks noChangeArrowheads="1"/>
          </p:cNvSpPr>
          <p:nvPr/>
        </p:nvSpPr>
        <p:spPr bwMode="auto">
          <a:xfrm>
            <a:off x="5257800" y="3959226"/>
            <a:ext cx="55308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The algorithm distributes the diamonds </a:t>
            </a:r>
          </a:p>
          <a:p>
            <a:pPr eaLnBrk="1" hangingPunct="1">
              <a:spcBef>
                <a:spcPct val="0"/>
              </a:spcBef>
              <a:buFontTx/>
              <a:buNone/>
            </a:pPr>
            <a:r>
              <a:rPr lang="en-US" sz="1800"/>
              <a:t>and directed-cycles-without-diamonds of </a:t>
            </a:r>
          </a:p>
          <a:p>
            <a:pPr eaLnBrk="1" hangingPunct="1">
              <a:spcBef>
                <a:spcPct val="0"/>
              </a:spcBef>
              <a:buFontTx/>
              <a:buNone/>
            </a:pPr>
            <a:r>
              <a:rPr lang="en-US" sz="1800"/>
              <a:t>the program’s ICFG across profiles to break. </a:t>
            </a:r>
          </a:p>
          <a:p>
            <a:pPr eaLnBrk="1" hangingPunct="1">
              <a:spcBef>
                <a:spcPct val="0"/>
              </a:spcBef>
              <a:buFontTx/>
              <a:buNone/>
            </a:pPr>
            <a:endParaRPr lang="en-US" sz="1800"/>
          </a:p>
          <a:p>
            <a:pPr eaLnBrk="1" hangingPunct="1">
              <a:spcBef>
                <a:spcPct val="0"/>
              </a:spcBef>
              <a:buFontTx/>
              <a:buNone/>
            </a:pPr>
            <a:r>
              <a:rPr lang="en-US" sz="1800"/>
              <a:t>Breaks diamonds and cycles in a profile </a:t>
            </a:r>
          </a:p>
          <a:p>
            <a:pPr eaLnBrk="1" hangingPunct="1">
              <a:spcBef>
                <a:spcPct val="0"/>
              </a:spcBef>
              <a:buFontTx/>
              <a:buNone/>
            </a:pPr>
            <a:r>
              <a:rPr lang="en-US" sz="1800"/>
              <a:t>by optimal set of witnesses </a:t>
            </a:r>
          </a:p>
          <a:p>
            <a:pPr eaLnBrk="1" hangingPunct="1">
              <a:spcBef>
                <a:spcPct val="0"/>
              </a:spcBef>
              <a:buFontTx/>
              <a:buNone/>
            </a:pPr>
            <a:r>
              <a:rPr lang="en-US" sz="1800"/>
              <a:t>    (For edge-witness - Ball-Larus)</a:t>
            </a:r>
          </a:p>
          <a:p>
            <a:pPr eaLnBrk="1" hangingPunct="1">
              <a:spcBef>
                <a:spcPct val="0"/>
              </a:spcBef>
              <a:buFontTx/>
              <a:buNone/>
            </a:pPr>
            <a:r>
              <a:rPr lang="en-US" sz="1800"/>
              <a:t>    (For vertex-witness – Our extension to Ball-Larus’)</a:t>
            </a:r>
          </a:p>
        </p:txBody>
      </p:sp>
      <p:grpSp>
        <p:nvGrpSpPr>
          <p:cNvPr id="15616" name="Group 256"/>
          <p:cNvGrpSpPr>
            <a:grpSpLocks/>
          </p:cNvGrpSpPr>
          <p:nvPr/>
        </p:nvGrpSpPr>
        <p:grpSpPr bwMode="auto">
          <a:xfrm>
            <a:off x="1524000" y="1905000"/>
            <a:ext cx="1816100" cy="3124200"/>
            <a:chOff x="720" y="624"/>
            <a:chExt cx="1144" cy="1968"/>
          </a:xfrm>
        </p:grpSpPr>
        <p:cxnSp>
          <p:nvCxnSpPr>
            <p:cNvPr id="2" name="Straight Arrow Connector 3"/>
            <p:cNvCxnSpPr>
              <a:stCxn id="16" idx="4"/>
              <a:endCxn id="15" idx="0"/>
            </p:cNvCxnSpPr>
            <p:nvPr/>
          </p:nvCxnSpPr>
          <p:spPr>
            <a:xfrm rot="5400000">
              <a:off x="937" y="892"/>
              <a:ext cx="238"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 name="Straight Arrow Connector 4"/>
            <p:cNvCxnSpPr>
              <a:stCxn id="15" idx="5"/>
              <a:endCxn id="20" idx="1"/>
            </p:cNvCxnSpPr>
            <p:nvPr/>
          </p:nvCxnSpPr>
          <p:spPr>
            <a:xfrm rot="16200000" flipH="1">
              <a:off x="1117" y="1061"/>
              <a:ext cx="165" cy="22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7" name="Freeform 5"/>
            <p:cNvSpPr/>
            <p:nvPr/>
          </p:nvSpPr>
          <p:spPr>
            <a:xfrm>
              <a:off x="720" y="1102"/>
              <a:ext cx="384" cy="1394"/>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Oval 8"/>
            <p:cNvSpPr/>
            <p:nvPr/>
          </p:nvSpPr>
          <p:spPr>
            <a:xfrm>
              <a:off x="1104" y="2448"/>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2409" name="TextBox 9"/>
            <p:cNvSpPr txBox="1">
              <a:spLocks noChangeArrowheads="1"/>
            </p:cNvSpPr>
            <p:nvPr/>
          </p:nvSpPr>
          <p:spPr bwMode="auto">
            <a:xfrm>
              <a:off x="1056" y="91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12410" name="TextBox 10"/>
            <p:cNvSpPr txBox="1">
              <a:spLocks noChangeArrowheads="1"/>
            </p:cNvSpPr>
            <p:nvPr/>
          </p:nvSpPr>
          <p:spPr bwMode="auto">
            <a:xfrm>
              <a:off x="1350" y="1141"/>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sp>
          <p:nvSpPr>
            <p:cNvPr id="12411" name="TextBox 11"/>
            <p:cNvSpPr txBox="1">
              <a:spLocks noChangeArrowheads="1"/>
            </p:cNvSpPr>
            <p:nvPr/>
          </p:nvSpPr>
          <p:spPr bwMode="auto">
            <a:xfrm>
              <a:off x="1110" y="1442"/>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12412" name="TextBox 12"/>
            <p:cNvSpPr txBox="1">
              <a:spLocks noChangeArrowheads="1"/>
            </p:cNvSpPr>
            <p:nvPr/>
          </p:nvSpPr>
          <p:spPr bwMode="auto">
            <a:xfrm>
              <a:off x="1344" y="216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b8</a:t>
              </a:r>
            </a:p>
          </p:txBody>
        </p:sp>
        <p:sp>
          <p:nvSpPr>
            <p:cNvPr id="10" name="Oval 14"/>
            <p:cNvSpPr/>
            <p:nvPr/>
          </p:nvSpPr>
          <p:spPr>
            <a:xfrm>
              <a:off x="1008" y="1006"/>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1" name="Oval 15"/>
            <p:cNvSpPr/>
            <p:nvPr/>
          </p:nvSpPr>
          <p:spPr>
            <a:xfrm>
              <a:off x="1008" y="672"/>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2" name="Oval 16"/>
            <p:cNvSpPr/>
            <p:nvPr/>
          </p:nvSpPr>
          <p:spPr>
            <a:xfrm>
              <a:off x="1296" y="2160"/>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3" name="Oval 19"/>
            <p:cNvSpPr/>
            <p:nvPr/>
          </p:nvSpPr>
          <p:spPr>
            <a:xfrm>
              <a:off x="1296" y="1239"/>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2417" name="TextBox 22"/>
            <p:cNvSpPr txBox="1">
              <a:spLocks noChangeArrowheads="1"/>
            </p:cNvSpPr>
            <p:nvPr/>
          </p:nvSpPr>
          <p:spPr bwMode="auto">
            <a:xfrm>
              <a:off x="1392" y="168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b5</a:t>
              </a:r>
            </a:p>
          </p:txBody>
        </p:sp>
        <p:cxnSp>
          <p:nvCxnSpPr>
            <p:cNvPr id="14" name="Straight Arrow Connector 24"/>
            <p:cNvCxnSpPr>
              <a:stCxn id="20" idx="3"/>
              <a:endCxn id="21" idx="0"/>
            </p:cNvCxnSpPr>
            <p:nvPr/>
          </p:nvCxnSpPr>
          <p:spPr>
            <a:xfrm rot="5400000">
              <a:off x="1125" y="1301"/>
              <a:ext cx="167"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25"/>
            <p:cNvCxnSpPr>
              <a:stCxn id="20" idx="5"/>
              <a:endCxn id="22" idx="0"/>
            </p:cNvCxnSpPr>
            <p:nvPr/>
          </p:nvCxnSpPr>
          <p:spPr>
            <a:xfrm rot="16200000" flipH="1">
              <a:off x="1399" y="1301"/>
              <a:ext cx="167"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26"/>
            <p:cNvCxnSpPr>
              <a:stCxn id="21" idx="4"/>
              <a:endCxn id="7" idx="1"/>
            </p:cNvCxnSpPr>
            <p:nvPr/>
          </p:nvCxnSpPr>
          <p:spPr>
            <a:xfrm rot="16200000" flipH="1">
              <a:off x="1128" y="1568"/>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7"/>
            <p:cNvCxnSpPr>
              <a:stCxn id="22" idx="4"/>
              <a:endCxn id="7" idx="7"/>
            </p:cNvCxnSpPr>
            <p:nvPr/>
          </p:nvCxnSpPr>
          <p:spPr>
            <a:xfrm rot="5400000">
              <a:off x="1402" y="1568"/>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2422" name="TextBox 28"/>
            <p:cNvSpPr txBox="1">
              <a:spLocks noChangeArrowheads="1"/>
            </p:cNvSpPr>
            <p:nvPr/>
          </p:nvSpPr>
          <p:spPr bwMode="auto">
            <a:xfrm>
              <a:off x="1592" y="144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b4</a:t>
              </a:r>
            </a:p>
          </p:txBody>
        </p:sp>
        <p:sp>
          <p:nvSpPr>
            <p:cNvPr id="24" name="Freeform 29"/>
            <p:cNvSpPr/>
            <p:nvPr/>
          </p:nvSpPr>
          <p:spPr>
            <a:xfrm>
              <a:off x="949" y="1092"/>
              <a:ext cx="395" cy="1308"/>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424" name="TextBox 30"/>
            <p:cNvSpPr txBox="1">
              <a:spLocks noChangeArrowheads="1"/>
            </p:cNvSpPr>
            <p:nvPr/>
          </p:nvSpPr>
          <p:spPr bwMode="auto">
            <a:xfrm>
              <a:off x="1077" y="624"/>
              <a:ext cx="3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12425" name="TextBox 31"/>
            <p:cNvSpPr txBox="1">
              <a:spLocks noChangeArrowheads="1"/>
            </p:cNvSpPr>
            <p:nvPr/>
          </p:nvSpPr>
          <p:spPr bwMode="auto">
            <a:xfrm>
              <a:off x="1173" y="2400"/>
              <a:ext cx="2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12426" name="TextBox 11"/>
            <p:cNvSpPr txBox="1">
              <a:spLocks noChangeArrowheads="1"/>
            </p:cNvSpPr>
            <p:nvPr/>
          </p:nvSpPr>
          <p:spPr bwMode="auto">
            <a:xfrm>
              <a:off x="1110" y="1922"/>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b7</a:t>
              </a:r>
            </a:p>
          </p:txBody>
        </p:sp>
        <p:sp>
          <p:nvSpPr>
            <p:cNvPr id="29" name="Oval 19"/>
            <p:cNvSpPr/>
            <p:nvPr/>
          </p:nvSpPr>
          <p:spPr>
            <a:xfrm>
              <a:off x="1296" y="1719"/>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31" name="Oval 20"/>
            <p:cNvSpPr>
              <a:spLocks noChangeArrowheads="1"/>
            </p:cNvSpPr>
            <p:nvPr/>
          </p:nvSpPr>
          <p:spPr bwMode="auto">
            <a:xfrm>
              <a:off x="1056" y="1968"/>
              <a:ext cx="96" cy="96"/>
            </a:xfrm>
            <a:prstGeom prst="ellipse">
              <a:avLst/>
            </a:prstGeom>
            <a:solidFill>
              <a:srgbClr val="BC5332"/>
            </a:solidFill>
            <a:ln>
              <a:noFill/>
            </a:ln>
            <a:extLst>
              <a:ext uri="{91240B29-F687-4F45-9708-019B960494DF}">
                <a14:hiddenLine xmlns:a14="http://schemas.microsoft.com/office/drawing/2010/main" w="3175" algn="ctr">
                  <a:solidFill>
                    <a:srgbClr val="000000"/>
                  </a:solidFill>
                  <a:round/>
                  <a:headEnd/>
                  <a:tailEnd/>
                </a14:hiddenLine>
              </a:ext>
            </a:extLst>
          </p:spPr>
          <p:txBody>
            <a:bodyPr anchor="ctr"/>
            <a:lstStyle/>
            <a:p>
              <a:pPr algn="ctr">
                <a:defRPr/>
              </a:pPr>
              <a:endParaRPr lang="en-US">
                <a:solidFill>
                  <a:schemeClr val="lt1"/>
                </a:solidFill>
              </a:endParaRPr>
            </a:p>
          </p:txBody>
        </p:sp>
        <p:cxnSp>
          <p:nvCxnSpPr>
            <p:cNvPr id="12429" name="Straight Arrow Connector 24"/>
            <p:cNvCxnSpPr>
              <a:cxnSpLocks noChangeShapeType="1"/>
            </p:cNvCxnSpPr>
            <p:nvPr/>
          </p:nvCxnSpPr>
          <p:spPr bwMode="auto">
            <a:xfrm flipH="1">
              <a:off x="1104" y="1801"/>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2430" name="Straight Arrow Connector 25"/>
            <p:cNvCxnSpPr>
              <a:cxnSpLocks noChangeShapeType="1"/>
            </p:cNvCxnSpPr>
            <p:nvPr/>
          </p:nvCxnSpPr>
          <p:spPr bwMode="auto">
            <a:xfrm>
              <a:off x="1378" y="1801"/>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682" name="Straight Arrow Connector 26"/>
            <p:cNvCxnSpPr>
              <a:stCxn id="21" idx="4"/>
              <a:endCxn id="7" idx="1"/>
            </p:cNvCxnSpPr>
            <p:nvPr/>
          </p:nvCxnSpPr>
          <p:spPr>
            <a:xfrm rot="16200000" flipH="1">
              <a:off x="1128" y="2040"/>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683" name="Straight Arrow Connector 27"/>
            <p:cNvCxnSpPr>
              <a:stCxn id="22" idx="4"/>
              <a:endCxn id="7" idx="7"/>
            </p:cNvCxnSpPr>
            <p:nvPr/>
          </p:nvCxnSpPr>
          <p:spPr>
            <a:xfrm rot="5400000">
              <a:off x="1402" y="2040"/>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2433" name="TextBox 28"/>
            <p:cNvSpPr txBox="1">
              <a:spLocks noChangeArrowheads="1"/>
            </p:cNvSpPr>
            <p:nvPr/>
          </p:nvSpPr>
          <p:spPr bwMode="auto">
            <a:xfrm>
              <a:off x="1632" y="192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b6</a:t>
              </a:r>
            </a:p>
          </p:txBody>
        </p:sp>
        <p:sp>
          <p:nvSpPr>
            <p:cNvPr id="15684" name="Oval 16"/>
            <p:cNvSpPr>
              <a:spLocks noChangeArrowheads="1"/>
            </p:cNvSpPr>
            <p:nvPr/>
          </p:nvSpPr>
          <p:spPr bwMode="auto">
            <a:xfrm>
              <a:off x="1056" y="1488"/>
              <a:ext cx="96" cy="96"/>
            </a:xfrm>
            <a:prstGeom prst="ellipse">
              <a:avLst/>
            </a:prstGeom>
            <a:solidFill>
              <a:srgbClr val="BC5332"/>
            </a:soli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4A7EBB"/>
                  </a:solidFill>
                  <a:round/>
                  <a:headEnd/>
                  <a:tailEnd/>
                </a14:hiddenLine>
              </a:ext>
            </a:extLst>
          </p:spPr>
          <p:txBody>
            <a:bodyPr anchor="ctr"/>
            <a:lstStyle/>
            <a:p>
              <a:pPr algn="ctr">
                <a:defRPr/>
              </a:pPr>
              <a:endParaRPr lang="en-US">
                <a:solidFill>
                  <a:schemeClr val="dk1"/>
                </a:solidFill>
              </a:endParaRPr>
            </a:p>
          </p:txBody>
        </p:sp>
        <p:sp>
          <p:nvSpPr>
            <p:cNvPr id="15685" name="Oval 16"/>
            <p:cNvSpPr/>
            <p:nvPr/>
          </p:nvSpPr>
          <p:spPr>
            <a:xfrm>
              <a:off x="1536" y="1488"/>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686" name="Oval 16"/>
            <p:cNvSpPr/>
            <p:nvPr/>
          </p:nvSpPr>
          <p:spPr>
            <a:xfrm>
              <a:off x="1536" y="1968"/>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grpSp>
      <p:grpSp>
        <p:nvGrpSpPr>
          <p:cNvPr id="15649" name="Group 289"/>
          <p:cNvGrpSpPr>
            <a:grpSpLocks/>
          </p:cNvGrpSpPr>
          <p:nvPr/>
        </p:nvGrpSpPr>
        <p:grpSpPr bwMode="auto">
          <a:xfrm>
            <a:off x="3429000" y="1905000"/>
            <a:ext cx="1816100" cy="3124200"/>
            <a:chOff x="3936" y="672"/>
            <a:chExt cx="1144" cy="1968"/>
          </a:xfrm>
        </p:grpSpPr>
        <p:cxnSp>
          <p:nvCxnSpPr>
            <p:cNvPr id="15687" name="Straight Arrow Connector 3"/>
            <p:cNvCxnSpPr>
              <a:stCxn id="16" idx="4"/>
              <a:endCxn id="15" idx="0"/>
            </p:cNvCxnSpPr>
            <p:nvPr/>
          </p:nvCxnSpPr>
          <p:spPr>
            <a:xfrm rot="5400000">
              <a:off x="4153" y="940"/>
              <a:ext cx="238"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689" name="Straight Arrow Connector 4"/>
            <p:cNvCxnSpPr>
              <a:stCxn id="15" idx="5"/>
              <a:endCxn id="20" idx="1"/>
            </p:cNvCxnSpPr>
            <p:nvPr/>
          </p:nvCxnSpPr>
          <p:spPr>
            <a:xfrm rot="16200000" flipH="1">
              <a:off x="4333" y="1109"/>
              <a:ext cx="165" cy="22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5690" name="Freeform 5"/>
            <p:cNvSpPr/>
            <p:nvPr/>
          </p:nvSpPr>
          <p:spPr>
            <a:xfrm>
              <a:off x="3936" y="1150"/>
              <a:ext cx="384" cy="1394"/>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691" name="Oval 8"/>
            <p:cNvSpPr/>
            <p:nvPr/>
          </p:nvSpPr>
          <p:spPr>
            <a:xfrm>
              <a:off x="4320" y="2496"/>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2377" name="TextBox 9"/>
            <p:cNvSpPr txBox="1">
              <a:spLocks noChangeArrowheads="1"/>
            </p:cNvSpPr>
            <p:nvPr/>
          </p:nvSpPr>
          <p:spPr bwMode="auto">
            <a:xfrm>
              <a:off x="4272" y="95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12378" name="TextBox 10"/>
            <p:cNvSpPr txBox="1">
              <a:spLocks noChangeArrowheads="1"/>
            </p:cNvSpPr>
            <p:nvPr/>
          </p:nvSpPr>
          <p:spPr bwMode="auto">
            <a:xfrm>
              <a:off x="4566" y="1189"/>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sp>
          <p:nvSpPr>
            <p:cNvPr id="12379" name="TextBox 11"/>
            <p:cNvSpPr txBox="1">
              <a:spLocks noChangeArrowheads="1"/>
            </p:cNvSpPr>
            <p:nvPr/>
          </p:nvSpPr>
          <p:spPr bwMode="auto">
            <a:xfrm>
              <a:off x="4326" y="149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12380" name="TextBox 12"/>
            <p:cNvSpPr txBox="1">
              <a:spLocks noChangeArrowheads="1"/>
            </p:cNvSpPr>
            <p:nvPr/>
          </p:nvSpPr>
          <p:spPr bwMode="auto">
            <a:xfrm>
              <a:off x="4560" y="220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b8</a:t>
              </a:r>
            </a:p>
          </p:txBody>
        </p:sp>
        <p:sp>
          <p:nvSpPr>
            <p:cNvPr id="15699" name="Oval 14"/>
            <p:cNvSpPr/>
            <p:nvPr/>
          </p:nvSpPr>
          <p:spPr>
            <a:xfrm>
              <a:off x="4224" y="1054"/>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700" name="Oval 15"/>
            <p:cNvSpPr/>
            <p:nvPr/>
          </p:nvSpPr>
          <p:spPr>
            <a:xfrm>
              <a:off x="4224" y="720"/>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701" name="Oval 16"/>
            <p:cNvSpPr/>
            <p:nvPr/>
          </p:nvSpPr>
          <p:spPr>
            <a:xfrm>
              <a:off x="4512" y="2208"/>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702" name="Oval 19"/>
            <p:cNvSpPr/>
            <p:nvPr/>
          </p:nvSpPr>
          <p:spPr>
            <a:xfrm>
              <a:off x="4512" y="1287"/>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707" name="Oval 21"/>
            <p:cNvSpPr>
              <a:spLocks noChangeArrowheads="1"/>
            </p:cNvSpPr>
            <p:nvPr/>
          </p:nvSpPr>
          <p:spPr bwMode="auto">
            <a:xfrm>
              <a:off x="4744" y="1536"/>
              <a:ext cx="96" cy="96"/>
            </a:xfrm>
            <a:prstGeom prst="ellipse">
              <a:avLst/>
            </a:prstGeom>
            <a:solidFill>
              <a:schemeClr val="folHlink"/>
            </a:solidFill>
            <a:ln w="3175" algn="ctr">
              <a:solidFill>
                <a:srgbClr val="000000"/>
              </a:solidFill>
              <a:round/>
              <a:headEnd/>
              <a:tailEnd/>
            </a:ln>
          </p:spPr>
          <p:txBody>
            <a:bodyPr anchor="ctr"/>
            <a:lstStyle/>
            <a:p>
              <a:pPr algn="ctr">
                <a:defRPr/>
              </a:pPr>
              <a:endParaRPr lang="en-US">
                <a:solidFill>
                  <a:schemeClr val="lt1"/>
                </a:solidFill>
              </a:endParaRPr>
            </a:p>
          </p:txBody>
        </p:sp>
        <p:sp>
          <p:nvSpPr>
            <p:cNvPr id="12386" name="TextBox 22"/>
            <p:cNvSpPr txBox="1">
              <a:spLocks noChangeArrowheads="1"/>
            </p:cNvSpPr>
            <p:nvPr/>
          </p:nvSpPr>
          <p:spPr bwMode="auto">
            <a:xfrm>
              <a:off x="4608" y="172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b5</a:t>
              </a:r>
            </a:p>
          </p:txBody>
        </p:sp>
        <p:cxnSp>
          <p:nvCxnSpPr>
            <p:cNvPr id="12387" name="Straight Arrow Connector 24"/>
            <p:cNvCxnSpPr>
              <a:cxnSpLocks noChangeShapeType="1"/>
            </p:cNvCxnSpPr>
            <p:nvPr/>
          </p:nvCxnSpPr>
          <p:spPr bwMode="auto">
            <a:xfrm flipH="1">
              <a:off x="4320" y="1369"/>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2388" name="Straight Arrow Connector 25"/>
            <p:cNvCxnSpPr>
              <a:cxnSpLocks noChangeShapeType="1"/>
            </p:cNvCxnSpPr>
            <p:nvPr/>
          </p:nvCxnSpPr>
          <p:spPr bwMode="auto">
            <a:xfrm>
              <a:off x="4594" y="1369"/>
              <a:ext cx="198"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710" name="Straight Arrow Connector 26"/>
            <p:cNvCxnSpPr>
              <a:stCxn id="21" idx="4"/>
              <a:endCxn id="7" idx="1"/>
            </p:cNvCxnSpPr>
            <p:nvPr/>
          </p:nvCxnSpPr>
          <p:spPr>
            <a:xfrm rot="16200000" flipH="1">
              <a:off x="4344" y="1608"/>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712" name="Straight Arrow Connector 27"/>
            <p:cNvCxnSpPr>
              <a:stCxn id="22" idx="4"/>
              <a:endCxn id="7" idx="7"/>
            </p:cNvCxnSpPr>
            <p:nvPr/>
          </p:nvCxnSpPr>
          <p:spPr>
            <a:xfrm rot="5400000">
              <a:off x="4610" y="1608"/>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2391" name="TextBox 28"/>
            <p:cNvSpPr txBox="1">
              <a:spLocks noChangeArrowheads="1"/>
            </p:cNvSpPr>
            <p:nvPr/>
          </p:nvSpPr>
          <p:spPr bwMode="auto">
            <a:xfrm>
              <a:off x="4800" y="148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b4</a:t>
              </a:r>
            </a:p>
          </p:txBody>
        </p:sp>
        <p:sp>
          <p:nvSpPr>
            <p:cNvPr id="15713" name="Freeform 29"/>
            <p:cNvSpPr/>
            <p:nvPr/>
          </p:nvSpPr>
          <p:spPr>
            <a:xfrm>
              <a:off x="4165" y="1140"/>
              <a:ext cx="395" cy="1308"/>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393" name="TextBox 30"/>
            <p:cNvSpPr txBox="1">
              <a:spLocks noChangeArrowheads="1"/>
            </p:cNvSpPr>
            <p:nvPr/>
          </p:nvSpPr>
          <p:spPr bwMode="auto">
            <a:xfrm>
              <a:off x="4293" y="672"/>
              <a:ext cx="3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12394" name="TextBox 31"/>
            <p:cNvSpPr txBox="1">
              <a:spLocks noChangeArrowheads="1"/>
            </p:cNvSpPr>
            <p:nvPr/>
          </p:nvSpPr>
          <p:spPr bwMode="auto">
            <a:xfrm>
              <a:off x="4389" y="2448"/>
              <a:ext cx="2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12395" name="TextBox 11"/>
            <p:cNvSpPr txBox="1">
              <a:spLocks noChangeArrowheads="1"/>
            </p:cNvSpPr>
            <p:nvPr/>
          </p:nvSpPr>
          <p:spPr bwMode="auto">
            <a:xfrm>
              <a:off x="4326" y="197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b7</a:t>
              </a:r>
            </a:p>
          </p:txBody>
        </p:sp>
        <p:sp>
          <p:nvSpPr>
            <p:cNvPr id="15714" name="Oval 19"/>
            <p:cNvSpPr/>
            <p:nvPr/>
          </p:nvSpPr>
          <p:spPr>
            <a:xfrm>
              <a:off x="4512" y="1767"/>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12397" name="Straight Arrow Connector 24"/>
            <p:cNvCxnSpPr>
              <a:cxnSpLocks noChangeShapeType="1"/>
            </p:cNvCxnSpPr>
            <p:nvPr/>
          </p:nvCxnSpPr>
          <p:spPr bwMode="auto">
            <a:xfrm flipH="1">
              <a:off x="4312" y="1849"/>
              <a:ext cx="214" cy="159"/>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2398" name="Straight Arrow Connector 25"/>
            <p:cNvCxnSpPr>
              <a:cxnSpLocks noChangeShapeType="1"/>
            </p:cNvCxnSpPr>
            <p:nvPr/>
          </p:nvCxnSpPr>
          <p:spPr bwMode="auto">
            <a:xfrm>
              <a:off x="4594" y="1849"/>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721" name="Straight Arrow Connector 26"/>
            <p:cNvCxnSpPr>
              <a:stCxn id="21" idx="4"/>
              <a:endCxn id="7" idx="1"/>
            </p:cNvCxnSpPr>
            <p:nvPr/>
          </p:nvCxnSpPr>
          <p:spPr>
            <a:xfrm rot="16200000" flipH="1">
              <a:off x="4336" y="2096"/>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722" name="Straight Arrow Connector 27"/>
            <p:cNvCxnSpPr>
              <a:stCxn id="22" idx="4"/>
              <a:endCxn id="7" idx="7"/>
            </p:cNvCxnSpPr>
            <p:nvPr/>
          </p:nvCxnSpPr>
          <p:spPr>
            <a:xfrm rot="5400000">
              <a:off x="4618" y="2088"/>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2401" name="TextBox 28"/>
            <p:cNvSpPr txBox="1">
              <a:spLocks noChangeArrowheads="1"/>
            </p:cNvSpPr>
            <p:nvPr/>
          </p:nvSpPr>
          <p:spPr bwMode="auto">
            <a:xfrm>
              <a:off x="4848" y="196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b6</a:t>
              </a:r>
            </a:p>
          </p:txBody>
        </p:sp>
        <p:sp>
          <p:nvSpPr>
            <p:cNvPr id="15723" name="Oval 16"/>
            <p:cNvSpPr/>
            <p:nvPr/>
          </p:nvSpPr>
          <p:spPr>
            <a:xfrm>
              <a:off x="4272" y="1536"/>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724" name="Oval 16"/>
            <p:cNvSpPr/>
            <p:nvPr/>
          </p:nvSpPr>
          <p:spPr>
            <a:xfrm>
              <a:off x="4264" y="2016"/>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725" name="Oval 20"/>
            <p:cNvSpPr>
              <a:spLocks noChangeArrowheads="1"/>
            </p:cNvSpPr>
            <p:nvPr/>
          </p:nvSpPr>
          <p:spPr bwMode="auto">
            <a:xfrm>
              <a:off x="4752" y="2016"/>
              <a:ext cx="96" cy="96"/>
            </a:xfrm>
            <a:prstGeom prst="ellipse">
              <a:avLst/>
            </a:prstGeom>
            <a:solidFill>
              <a:schemeClr val="folHlink"/>
            </a:solidFill>
            <a:ln w="3175" algn="ctr">
              <a:solidFill>
                <a:srgbClr val="000000"/>
              </a:solidFill>
              <a:round/>
              <a:headEnd/>
              <a:tailEnd/>
            </a:ln>
          </p:spPr>
          <p:txBody>
            <a:bodyPr anchor="ctr"/>
            <a:lstStyle/>
            <a:p>
              <a:pPr algn="ctr">
                <a:defRPr/>
              </a:pPr>
              <a:endParaRPr lang="en-US">
                <a:solidFill>
                  <a:schemeClr val="lt1"/>
                </a:solidFill>
              </a:endParaRPr>
            </a:p>
          </p:txBody>
        </p:sp>
      </p:grpSp>
      <p:sp>
        <p:nvSpPr>
          <p:cNvPr id="15688" name="Text Box 328"/>
          <p:cNvSpPr txBox="1">
            <a:spLocks noChangeArrowheads="1"/>
          </p:cNvSpPr>
          <p:nvPr/>
        </p:nvSpPr>
        <p:spPr bwMode="auto">
          <a:xfrm>
            <a:off x="4860925" y="2971800"/>
            <a:ext cx="268288"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t>2</a:t>
            </a:r>
          </a:p>
        </p:txBody>
      </p:sp>
      <p:grpSp>
        <p:nvGrpSpPr>
          <p:cNvPr id="15692" name="Group 332"/>
          <p:cNvGrpSpPr>
            <a:grpSpLocks/>
          </p:cNvGrpSpPr>
          <p:nvPr/>
        </p:nvGrpSpPr>
        <p:grpSpPr bwMode="auto">
          <a:xfrm>
            <a:off x="3657601" y="2895600"/>
            <a:ext cx="638175" cy="901700"/>
            <a:chOff x="278" y="1920"/>
            <a:chExt cx="402" cy="568"/>
          </a:xfrm>
        </p:grpSpPr>
        <p:sp>
          <p:nvSpPr>
            <p:cNvPr id="12371" name="Freeform 333"/>
            <p:cNvSpPr>
              <a:spLocks/>
            </p:cNvSpPr>
            <p:nvPr/>
          </p:nvSpPr>
          <p:spPr bwMode="auto">
            <a:xfrm>
              <a:off x="336" y="1920"/>
              <a:ext cx="344" cy="568"/>
            </a:xfrm>
            <a:custGeom>
              <a:avLst/>
              <a:gdLst>
                <a:gd name="T0" fmla="*/ 288 w 344"/>
                <a:gd name="T1" fmla="*/ 0 h 568"/>
                <a:gd name="T2" fmla="*/ 0 w 344"/>
                <a:gd name="T3" fmla="*/ 288 h 568"/>
                <a:gd name="T4" fmla="*/ 288 w 344"/>
                <a:gd name="T5" fmla="*/ 528 h 568"/>
                <a:gd name="T6" fmla="*/ 336 w 344"/>
                <a:gd name="T7" fmla="*/ 528 h 5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4" h="568">
                  <a:moveTo>
                    <a:pt x="288" y="0"/>
                  </a:moveTo>
                  <a:cubicBezTo>
                    <a:pt x="144" y="100"/>
                    <a:pt x="0" y="200"/>
                    <a:pt x="0" y="288"/>
                  </a:cubicBezTo>
                  <a:cubicBezTo>
                    <a:pt x="0" y="376"/>
                    <a:pt x="232" y="488"/>
                    <a:pt x="288" y="528"/>
                  </a:cubicBezTo>
                  <a:cubicBezTo>
                    <a:pt x="344" y="568"/>
                    <a:pt x="328" y="528"/>
                    <a:pt x="336" y="52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72" name="Text Box 334"/>
            <p:cNvSpPr txBox="1">
              <a:spLocks noChangeArrowheads="1"/>
            </p:cNvSpPr>
            <p:nvPr/>
          </p:nvSpPr>
          <p:spPr bwMode="auto">
            <a:xfrm>
              <a:off x="278" y="2053"/>
              <a:ext cx="160"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t>1</a:t>
              </a:r>
            </a:p>
          </p:txBody>
        </p:sp>
      </p:grpSp>
      <p:grpSp>
        <p:nvGrpSpPr>
          <p:cNvPr id="15695" name="Group 335"/>
          <p:cNvGrpSpPr>
            <a:grpSpLocks/>
          </p:cNvGrpSpPr>
          <p:nvPr/>
        </p:nvGrpSpPr>
        <p:grpSpPr bwMode="auto">
          <a:xfrm>
            <a:off x="4572000" y="2895600"/>
            <a:ext cx="622300" cy="914400"/>
            <a:chOff x="864" y="1920"/>
            <a:chExt cx="392" cy="576"/>
          </a:xfrm>
        </p:grpSpPr>
        <p:sp>
          <p:nvSpPr>
            <p:cNvPr id="12369" name="Freeform 336"/>
            <p:cNvSpPr>
              <a:spLocks/>
            </p:cNvSpPr>
            <p:nvPr/>
          </p:nvSpPr>
          <p:spPr bwMode="auto">
            <a:xfrm>
              <a:off x="864" y="1920"/>
              <a:ext cx="392" cy="576"/>
            </a:xfrm>
            <a:custGeom>
              <a:avLst/>
              <a:gdLst>
                <a:gd name="T0" fmla="*/ 48 w 392"/>
                <a:gd name="T1" fmla="*/ 0 h 576"/>
                <a:gd name="T2" fmla="*/ 384 w 392"/>
                <a:gd name="T3" fmla="*/ 288 h 576"/>
                <a:gd name="T4" fmla="*/ 0 w 392"/>
                <a:gd name="T5" fmla="*/ 576 h 576"/>
                <a:gd name="T6" fmla="*/ 0 60000 65536"/>
                <a:gd name="T7" fmla="*/ 0 60000 65536"/>
                <a:gd name="T8" fmla="*/ 0 60000 65536"/>
              </a:gdLst>
              <a:ahLst/>
              <a:cxnLst>
                <a:cxn ang="T6">
                  <a:pos x="T0" y="T1"/>
                </a:cxn>
                <a:cxn ang="T7">
                  <a:pos x="T2" y="T3"/>
                </a:cxn>
                <a:cxn ang="T8">
                  <a:pos x="T4" y="T5"/>
                </a:cxn>
              </a:cxnLst>
              <a:rect l="0" t="0" r="r" b="b"/>
              <a:pathLst>
                <a:path w="392" h="576">
                  <a:moveTo>
                    <a:pt x="48" y="0"/>
                  </a:moveTo>
                  <a:cubicBezTo>
                    <a:pt x="220" y="96"/>
                    <a:pt x="392" y="192"/>
                    <a:pt x="384" y="288"/>
                  </a:cubicBezTo>
                  <a:cubicBezTo>
                    <a:pt x="376" y="384"/>
                    <a:pt x="64" y="528"/>
                    <a:pt x="0" y="57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70" name="Text Box 337"/>
            <p:cNvSpPr txBox="1">
              <a:spLocks noChangeArrowheads="1"/>
            </p:cNvSpPr>
            <p:nvPr/>
          </p:nvSpPr>
          <p:spPr bwMode="auto">
            <a:xfrm>
              <a:off x="1046" y="1968"/>
              <a:ext cx="169" cy="1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t>2</a:t>
              </a:r>
            </a:p>
          </p:txBody>
        </p:sp>
      </p:grpSp>
      <p:grpSp>
        <p:nvGrpSpPr>
          <p:cNvPr id="15698" name="Group 338"/>
          <p:cNvGrpSpPr>
            <a:grpSpLocks/>
          </p:cNvGrpSpPr>
          <p:nvPr/>
        </p:nvGrpSpPr>
        <p:grpSpPr bwMode="auto">
          <a:xfrm>
            <a:off x="1524000" y="1905000"/>
            <a:ext cx="1816100" cy="3124200"/>
            <a:chOff x="960" y="768"/>
            <a:chExt cx="1144" cy="1968"/>
          </a:xfrm>
        </p:grpSpPr>
        <p:cxnSp>
          <p:nvCxnSpPr>
            <p:cNvPr id="15726" name="Straight Arrow Connector 3"/>
            <p:cNvCxnSpPr>
              <a:stCxn id="16" idx="4"/>
              <a:endCxn id="15" idx="0"/>
            </p:cNvCxnSpPr>
            <p:nvPr/>
          </p:nvCxnSpPr>
          <p:spPr>
            <a:xfrm rot="5400000">
              <a:off x="1177" y="1036"/>
              <a:ext cx="238"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728" name="Straight Arrow Connector 4"/>
            <p:cNvCxnSpPr>
              <a:stCxn id="15" idx="5"/>
              <a:endCxn id="20" idx="1"/>
            </p:cNvCxnSpPr>
            <p:nvPr/>
          </p:nvCxnSpPr>
          <p:spPr>
            <a:xfrm rot="16200000" flipH="1">
              <a:off x="1357" y="1205"/>
              <a:ext cx="165" cy="22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5729" name="Freeform 5"/>
            <p:cNvSpPr/>
            <p:nvPr/>
          </p:nvSpPr>
          <p:spPr>
            <a:xfrm>
              <a:off x="960" y="1246"/>
              <a:ext cx="384" cy="1394"/>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730" name="Oval 8"/>
            <p:cNvSpPr/>
            <p:nvPr/>
          </p:nvSpPr>
          <p:spPr>
            <a:xfrm>
              <a:off x="1344" y="2592"/>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2341" name="TextBox 9"/>
            <p:cNvSpPr txBox="1">
              <a:spLocks noChangeArrowheads="1"/>
            </p:cNvSpPr>
            <p:nvPr/>
          </p:nvSpPr>
          <p:spPr bwMode="auto">
            <a:xfrm>
              <a:off x="1296" y="105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12342" name="TextBox 10"/>
            <p:cNvSpPr txBox="1">
              <a:spLocks noChangeArrowheads="1"/>
            </p:cNvSpPr>
            <p:nvPr/>
          </p:nvSpPr>
          <p:spPr bwMode="auto">
            <a:xfrm>
              <a:off x="1590" y="1285"/>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sp>
          <p:nvSpPr>
            <p:cNvPr id="12343" name="TextBox 11"/>
            <p:cNvSpPr txBox="1">
              <a:spLocks noChangeArrowheads="1"/>
            </p:cNvSpPr>
            <p:nvPr/>
          </p:nvSpPr>
          <p:spPr bwMode="auto">
            <a:xfrm>
              <a:off x="1350" y="1586"/>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12344" name="TextBox 12"/>
            <p:cNvSpPr txBox="1">
              <a:spLocks noChangeArrowheads="1"/>
            </p:cNvSpPr>
            <p:nvPr/>
          </p:nvSpPr>
          <p:spPr bwMode="auto">
            <a:xfrm>
              <a:off x="1584" y="230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b8</a:t>
              </a:r>
            </a:p>
          </p:txBody>
        </p:sp>
        <p:sp>
          <p:nvSpPr>
            <p:cNvPr id="15731" name="Oval 14"/>
            <p:cNvSpPr/>
            <p:nvPr/>
          </p:nvSpPr>
          <p:spPr>
            <a:xfrm>
              <a:off x="1248" y="1150"/>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732" name="Oval 15"/>
            <p:cNvSpPr/>
            <p:nvPr/>
          </p:nvSpPr>
          <p:spPr>
            <a:xfrm>
              <a:off x="1248" y="816"/>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733" name="Oval 16"/>
            <p:cNvSpPr/>
            <p:nvPr/>
          </p:nvSpPr>
          <p:spPr>
            <a:xfrm>
              <a:off x="1536" y="2304"/>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734" name="Oval 19"/>
            <p:cNvSpPr/>
            <p:nvPr/>
          </p:nvSpPr>
          <p:spPr>
            <a:xfrm>
              <a:off x="1536" y="1383"/>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2349" name="TextBox 22"/>
            <p:cNvSpPr txBox="1">
              <a:spLocks noChangeArrowheads="1"/>
            </p:cNvSpPr>
            <p:nvPr/>
          </p:nvSpPr>
          <p:spPr bwMode="auto">
            <a:xfrm>
              <a:off x="1632" y="182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b5</a:t>
              </a:r>
            </a:p>
          </p:txBody>
        </p:sp>
        <p:cxnSp>
          <p:nvCxnSpPr>
            <p:cNvPr id="15735" name="Straight Arrow Connector 24"/>
            <p:cNvCxnSpPr>
              <a:stCxn id="20" idx="3"/>
              <a:endCxn id="21" idx="0"/>
            </p:cNvCxnSpPr>
            <p:nvPr/>
          </p:nvCxnSpPr>
          <p:spPr>
            <a:xfrm rot="5400000">
              <a:off x="1365" y="1445"/>
              <a:ext cx="167"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736" name="Straight Arrow Connector 25"/>
            <p:cNvCxnSpPr>
              <a:stCxn id="20" idx="5"/>
              <a:endCxn id="22" idx="0"/>
            </p:cNvCxnSpPr>
            <p:nvPr/>
          </p:nvCxnSpPr>
          <p:spPr>
            <a:xfrm rot="16200000" flipH="1">
              <a:off x="1639" y="1445"/>
              <a:ext cx="167"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737" name="Straight Arrow Connector 26"/>
            <p:cNvCxnSpPr>
              <a:stCxn id="21" idx="4"/>
              <a:endCxn id="7" idx="1"/>
            </p:cNvCxnSpPr>
            <p:nvPr/>
          </p:nvCxnSpPr>
          <p:spPr>
            <a:xfrm rot="16200000" flipH="1">
              <a:off x="1368" y="1712"/>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738" name="Straight Arrow Connector 27"/>
            <p:cNvCxnSpPr>
              <a:stCxn id="22" idx="4"/>
              <a:endCxn id="7" idx="7"/>
            </p:cNvCxnSpPr>
            <p:nvPr/>
          </p:nvCxnSpPr>
          <p:spPr>
            <a:xfrm rot="5400000">
              <a:off x="1642" y="1712"/>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2354" name="TextBox 28"/>
            <p:cNvSpPr txBox="1">
              <a:spLocks noChangeArrowheads="1"/>
            </p:cNvSpPr>
            <p:nvPr/>
          </p:nvSpPr>
          <p:spPr bwMode="auto">
            <a:xfrm>
              <a:off x="1832" y="158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b4</a:t>
              </a:r>
            </a:p>
          </p:txBody>
        </p:sp>
        <p:sp>
          <p:nvSpPr>
            <p:cNvPr id="15739" name="Freeform 29"/>
            <p:cNvSpPr/>
            <p:nvPr/>
          </p:nvSpPr>
          <p:spPr>
            <a:xfrm>
              <a:off x="1189" y="1236"/>
              <a:ext cx="395" cy="1308"/>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356" name="TextBox 30"/>
            <p:cNvSpPr txBox="1">
              <a:spLocks noChangeArrowheads="1"/>
            </p:cNvSpPr>
            <p:nvPr/>
          </p:nvSpPr>
          <p:spPr bwMode="auto">
            <a:xfrm>
              <a:off x="1317" y="768"/>
              <a:ext cx="3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12357" name="TextBox 31"/>
            <p:cNvSpPr txBox="1">
              <a:spLocks noChangeArrowheads="1"/>
            </p:cNvSpPr>
            <p:nvPr/>
          </p:nvSpPr>
          <p:spPr bwMode="auto">
            <a:xfrm>
              <a:off x="1413" y="2544"/>
              <a:ext cx="2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12358" name="TextBox 11"/>
            <p:cNvSpPr txBox="1">
              <a:spLocks noChangeArrowheads="1"/>
            </p:cNvSpPr>
            <p:nvPr/>
          </p:nvSpPr>
          <p:spPr bwMode="auto">
            <a:xfrm>
              <a:off x="1350" y="2066"/>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b7</a:t>
              </a:r>
            </a:p>
          </p:txBody>
        </p:sp>
        <p:sp>
          <p:nvSpPr>
            <p:cNvPr id="15740" name="Oval 19"/>
            <p:cNvSpPr/>
            <p:nvPr/>
          </p:nvSpPr>
          <p:spPr>
            <a:xfrm>
              <a:off x="1536" y="1863"/>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741" name="Oval 20"/>
            <p:cNvSpPr>
              <a:spLocks noChangeArrowheads="1"/>
            </p:cNvSpPr>
            <p:nvPr/>
          </p:nvSpPr>
          <p:spPr bwMode="auto">
            <a:xfrm>
              <a:off x="1296" y="2112"/>
              <a:ext cx="96" cy="96"/>
            </a:xfrm>
            <a:prstGeom prst="ellipse">
              <a:avLst/>
            </a:prstGeom>
            <a:solidFill>
              <a:srgbClr val="BC5332"/>
            </a:solidFill>
            <a:ln>
              <a:noFill/>
            </a:ln>
            <a:extLst>
              <a:ext uri="{91240B29-F687-4F45-9708-019B960494DF}">
                <a14:hiddenLine xmlns:a14="http://schemas.microsoft.com/office/drawing/2010/main" w="3175" algn="ctr">
                  <a:solidFill>
                    <a:srgbClr val="000000"/>
                  </a:solidFill>
                  <a:round/>
                  <a:headEnd/>
                  <a:tailEnd/>
                </a14:hiddenLine>
              </a:ext>
            </a:extLst>
          </p:spPr>
          <p:txBody>
            <a:bodyPr anchor="ctr"/>
            <a:lstStyle/>
            <a:p>
              <a:pPr algn="ctr">
                <a:defRPr/>
              </a:pPr>
              <a:endParaRPr lang="en-US">
                <a:solidFill>
                  <a:schemeClr val="lt1"/>
                </a:solidFill>
              </a:endParaRPr>
            </a:p>
          </p:txBody>
        </p:sp>
        <p:cxnSp>
          <p:nvCxnSpPr>
            <p:cNvPr id="12361" name="Straight Arrow Connector 24"/>
            <p:cNvCxnSpPr>
              <a:cxnSpLocks noChangeShapeType="1"/>
            </p:cNvCxnSpPr>
            <p:nvPr/>
          </p:nvCxnSpPr>
          <p:spPr bwMode="auto">
            <a:xfrm flipH="1">
              <a:off x="1344" y="1945"/>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2362" name="Straight Arrow Connector 25"/>
            <p:cNvCxnSpPr>
              <a:cxnSpLocks noChangeShapeType="1"/>
            </p:cNvCxnSpPr>
            <p:nvPr/>
          </p:nvCxnSpPr>
          <p:spPr bwMode="auto">
            <a:xfrm>
              <a:off x="1618" y="1945"/>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776" name="Straight Arrow Connector 26"/>
            <p:cNvCxnSpPr>
              <a:stCxn id="21" idx="4"/>
              <a:endCxn id="7" idx="1"/>
            </p:cNvCxnSpPr>
            <p:nvPr/>
          </p:nvCxnSpPr>
          <p:spPr>
            <a:xfrm rot="16200000" flipH="1">
              <a:off x="1368" y="2184"/>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777" name="Straight Arrow Connector 27"/>
            <p:cNvCxnSpPr>
              <a:stCxn id="22" idx="4"/>
              <a:endCxn id="7" idx="7"/>
            </p:cNvCxnSpPr>
            <p:nvPr/>
          </p:nvCxnSpPr>
          <p:spPr>
            <a:xfrm rot="5400000">
              <a:off x="1642" y="2184"/>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2365" name="TextBox 28"/>
            <p:cNvSpPr txBox="1">
              <a:spLocks noChangeArrowheads="1"/>
            </p:cNvSpPr>
            <p:nvPr/>
          </p:nvSpPr>
          <p:spPr bwMode="auto">
            <a:xfrm>
              <a:off x="1872" y="206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b6</a:t>
              </a:r>
            </a:p>
          </p:txBody>
        </p:sp>
        <p:sp>
          <p:nvSpPr>
            <p:cNvPr id="15778" name="Oval 16"/>
            <p:cNvSpPr>
              <a:spLocks noChangeArrowheads="1"/>
            </p:cNvSpPr>
            <p:nvPr/>
          </p:nvSpPr>
          <p:spPr bwMode="auto">
            <a:xfrm>
              <a:off x="1776" y="2112"/>
              <a:ext cx="96" cy="96"/>
            </a:xfrm>
            <a:prstGeom prst="ellipse">
              <a:avLst/>
            </a:prstGeom>
            <a:solidFill>
              <a:srgbClr val="BC5332"/>
            </a:solidFill>
            <a:ln>
              <a:noFill/>
            </a:ln>
            <a:effectLst>
              <a:outerShdw dist="20000" dir="5400000" rotWithShape="0">
                <a:srgbClr val="000000">
                  <a:alpha val="37999"/>
                </a:srgbClr>
              </a:outerShdw>
            </a:effectLst>
            <a:extLst>
              <a:ext uri="{91240B29-F687-4F45-9708-019B960494DF}">
                <a14:hiddenLine xmlns:a14="http://schemas.microsoft.com/office/drawing/2010/main" w="3175" algn="ctr">
                  <a:solidFill>
                    <a:srgbClr val="4A7EBB"/>
                  </a:solidFill>
                  <a:round/>
                  <a:headEnd/>
                  <a:tailEnd/>
                </a14:hiddenLine>
              </a:ext>
            </a:extLst>
          </p:spPr>
          <p:txBody>
            <a:bodyPr anchor="ctr"/>
            <a:lstStyle/>
            <a:p>
              <a:pPr algn="ctr">
                <a:defRPr/>
              </a:pPr>
              <a:endParaRPr lang="en-US">
                <a:solidFill>
                  <a:schemeClr val="dk1"/>
                </a:solidFill>
              </a:endParaRPr>
            </a:p>
          </p:txBody>
        </p:sp>
        <p:sp>
          <p:nvSpPr>
            <p:cNvPr id="15779" name="Oval 16"/>
            <p:cNvSpPr/>
            <p:nvPr/>
          </p:nvSpPr>
          <p:spPr>
            <a:xfrm>
              <a:off x="1296" y="1632"/>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780" name="Oval 16"/>
            <p:cNvSpPr/>
            <p:nvPr/>
          </p:nvSpPr>
          <p:spPr>
            <a:xfrm>
              <a:off x="1776" y="1632"/>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grpSp>
      <p:grpSp>
        <p:nvGrpSpPr>
          <p:cNvPr id="15804" name="Group 444"/>
          <p:cNvGrpSpPr>
            <a:grpSpLocks/>
          </p:cNvGrpSpPr>
          <p:nvPr/>
        </p:nvGrpSpPr>
        <p:grpSpPr bwMode="auto">
          <a:xfrm>
            <a:off x="3429000" y="1905000"/>
            <a:ext cx="1816100" cy="3124200"/>
            <a:chOff x="3608" y="720"/>
            <a:chExt cx="1144" cy="1968"/>
          </a:xfrm>
        </p:grpSpPr>
        <p:cxnSp>
          <p:nvCxnSpPr>
            <p:cNvPr id="4" name="Straight Arrow Connector 3"/>
            <p:cNvCxnSpPr>
              <a:stCxn id="16" idx="4"/>
              <a:endCxn id="15" idx="0"/>
            </p:cNvCxnSpPr>
            <p:nvPr/>
          </p:nvCxnSpPr>
          <p:spPr>
            <a:xfrm rot="5400000">
              <a:off x="3825" y="988"/>
              <a:ext cx="238"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5" idx="5"/>
              <a:endCxn id="20" idx="1"/>
            </p:cNvCxnSpPr>
            <p:nvPr/>
          </p:nvCxnSpPr>
          <p:spPr>
            <a:xfrm rot="16200000" flipH="1">
              <a:off x="4005" y="1157"/>
              <a:ext cx="165" cy="22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3608" y="1198"/>
              <a:ext cx="384" cy="1394"/>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3992" y="2544"/>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2309" name="TextBox 9"/>
            <p:cNvSpPr txBox="1">
              <a:spLocks noChangeArrowheads="1"/>
            </p:cNvSpPr>
            <p:nvPr/>
          </p:nvSpPr>
          <p:spPr bwMode="auto">
            <a:xfrm>
              <a:off x="3944" y="1006"/>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12310" name="TextBox 10"/>
            <p:cNvSpPr txBox="1">
              <a:spLocks noChangeArrowheads="1"/>
            </p:cNvSpPr>
            <p:nvPr/>
          </p:nvSpPr>
          <p:spPr bwMode="auto">
            <a:xfrm>
              <a:off x="4238" y="1237"/>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sp>
          <p:nvSpPr>
            <p:cNvPr id="12311" name="TextBox 11"/>
            <p:cNvSpPr txBox="1">
              <a:spLocks noChangeArrowheads="1"/>
            </p:cNvSpPr>
            <p:nvPr/>
          </p:nvSpPr>
          <p:spPr bwMode="auto">
            <a:xfrm>
              <a:off x="3998" y="153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12312" name="TextBox 12"/>
            <p:cNvSpPr txBox="1">
              <a:spLocks noChangeArrowheads="1"/>
            </p:cNvSpPr>
            <p:nvPr/>
          </p:nvSpPr>
          <p:spPr bwMode="auto">
            <a:xfrm>
              <a:off x="4232" y="2256"/>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b8</a:t>
              </a:r>
            </a:p>
          </p:txBody>
        </p:sp>
        <p:sp>
          <p:nvSpPr>
            <p:cNvPr id="15" name="Oval 14"/>
            <p:cNvSpPr/>
            <p:nvPr/>
          </p:nvSpPr>
          <p:spPr>
            <a:xfrm>
              <a:off x="3896" y="1102"/>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6" name="Oval 15"/>
            <p:cNvSpPr/>
            <p:nvPr/>
          </p:nvSpPr>
          <p:spPr>
            <a:xfrm>
              <a:off x="3896" y="768"/>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7" name="Oval 16"/>
            <p:cNvSpPr/>
            <p:nvPr/>
          </p:nvSpPr>
          <p:spPr>
            <a:xfrm>
              <a:off x="4184" y="2256"/>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0" name="Oval 19"/>
            <p:cNvSpPr/>
            <p:nvPr/>
          </p:nvSpPr>
          <p:spPr>
            <a:xfrm>
              <a:off x="4184" y="1335"/>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1" name="Oval 20"/>
            <p:cNvSpPr>
              <a:spLocks noChangeArrowheads="1"/>
            </p:cNvSpPr>
            <p:nvPr/>
          </p:nvSpPr>
          <p:spPr bwMode="auto">
            <a:xfrm>
              <a:off x="3936" y="1584"/>
              <a:ext cx="96" cy="96"/>
            </a:xfrm>
            <a:prstGeom prst="ellipse">
              <a:avLst/>
            </a:prstGeom>
            <a:solidFill>
              <a:schemeClr val="folHlink"/>
            </a:solidFill>
            <a:ln w="3175" algn="ctr">
              <a:solidFill>
                <a:srgbClr val="000000"/>
              </a:solidFill>
              <a:round/>
              <a:headEnd/>
              <a:tailEnd/>
            </a:ln>
          </p:spPr>
          <p:txBody>
            <a:bodyPr anchor="ctr"/>
            <a:lstStyle/>
            <a:p>
              <a:pPr algn="ctr">
                <a:defRPr/>
              </a:pPr>
              <a:endParaRPr lang="en-US">
                <a:solidFill>
                  <a:schemeClr val="lt1"/>
                </a:solidFill>
              </a:endParaRPr>
            </a:p>
          </p:txBody>
        </p:sp>
        <p:sp>
          <p:nvSpPr>
            <p:cNvPr id="22" name="Oval 21"/>
            <p:cNvSpPr>
              <a:spLocks noChangeArrowheads="1"/>
            </p:cNvSpPr>
            <p:nvPr/>
          </p:nvSpPr>
          <p:spPr bwMode="auto">
            <a:xfrm>
              <a:off x="4416" y="1584"/>
              <a:ext cx="96" cy="96"/>
            </a:xfrm>
            <a:prstGeom prst="ellipse">
              <a:avLst/>
            </a:prstGeom>
            <a:solidFill>
              <a:schemeClr val="folHlink"/>
            </a:solidFill>
            <a:ln w="3175" algn="ctr">
              <a:solidFill>
                <a:srgbClr val="000000"/>
              </a:solidFill>
              <a:round/>
              <a:headEnd/>
              <a:tailEnd/>
            </a:ln>
          </p:spPr>
          <p:txBody>
            <a:bodyPr anchor="ctr"/>
            <a:lstStyle/>
            <a:p>
              <a:pPr algn="ctr">
                <a:defRPr/>
              </a:pPr>
              <a:endParaRPr lang="en-US">
                <a:solidFill>
                  <a:schemeClr val="lt1"/>
                </a:solidFill>
              </a:endParaRPr>
            </a:p>
          </p:txBody>
        </p:sp>
        <p:sp>
          <p:nvSpPr>
            <p:cNvPr id="12319" name="TextBox 22"/>
            <p:cNvSpPr txBox="1">
              <a:spLocks noChangeArrowheads="1"/>
            </p:cNvSpPr>
            <p:nvPr/>
          </p:nvSpPr>
          <p:spPr bwMode="auto">
            <a:xfrm>
              <a:off x="4280" y="1776"/>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b5</a:t>
              </a:r>
            </a:p>
          </p:txBody>
        </p:sp>
        <p:cxnSp>
          <p:nvCxnSpPr>
            <p:cNvPr id="12320" name="Straight Arrow Connector 24"/>
            <p:cNvCxnSpPr>
              <a:cxnSpLocks noChangeShapeType="1"/>
              <a:stCxn id="20" idx="3"/>
              <a:endCxn id="21" idx="0"/>
            </p:cNvCxnSpPr>
            <p:nvPr/>
          </p:nvCxnSpPr>
          <p:spPr bwMode="auto">
            <a:xfrm flipH="1">
              <a:off x="3984" y="1417"/>
              <a:ext cx="214"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2321" name="Straight Arrow Connector 25"/>
            <p:cNvCxnSpPr>
              <a:cxnSpLocks noChangeShapeType="1"/>
              <a:stCxn id="20" idx="5"/>
              <a:endCxn id="22" idx="0"/>
            </p:cNvCxnSpPr>
            <p:nvPr/>
          </p:nvCxnSpPr>
          <p:spPr bwMode="auto">
            <a:xfrm>
              <a:off x="4266" y="1417"/>
              <a:ext cx="198"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27" name="Straight Arrow Connector 26"/>
            <p:cNvCxnSpPr>
              <a:stCxn id="21" idx="4"/>
              <a:endCxn id="7" idx="1"/>
            </p:cNvCxnSpPr>
            <p:nvPr/>
          </p:nvCxnSpPr>
          <p:spPr>
            <a:xfrm rot="16200000" flipH="1">
              <a:off x="4008" y="1656"/>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4"/>
              <a:endCxn id="7" idx="7"/>
            </p:cNvCxnSpPr>
            <p:nvPr/>
          </p:nvCxnSpPr>
          <p:spPr>
            <a:xfrm rot="5400000">
              <a:off x="4282" y="1656"/>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2324" name="TextBox 28"/>
            <p:cNvSpPr txBox="1">
              <a:spLocks noChangeArrowheads="1"/>
            </p:cNvSpPr>
            <p:nvPr/>
          </p:nvSpPr>
          <p:spPr bwMode="auto">
            <a:xfrm>
              <a:off x="4472" y="1536"/>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b4</a:t>
              </a:r>
            </a:p>
          </p:txBody>
        </p:sp>
        <p:sp>
          <p:nvSpPr>
            <p:cNvPr id="30" name="Freeform 29"/>
            <p:cNvSpPr/>
            <p:nvPr/>
          </p:nvSpPr>
          <p:spPr>
            <a:xfrm>
              <a:off x="3837" y="1188"/>
              <a:ext cx="395" cy="1308"/>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326" name="TextBox 30"/>
            <p:cNvSpPr txBox="1">
              <a:spLocks noChangeArrowheads="1"/>
            </p:cNvSpPr>
            <p:nvPr/>
          </p:nvSpPr>
          <p:spPr bwMode="auto">
            <a:xfrm>
              <a:off x="3965" y="720"/>
              <a:ext cx="3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12327" name="TextBox 31"/>
            <p:cNvSpPr txBox="1">
              <a:spLocks noChangeArrowheads="1"/>
            </p:cNvSpPr>
            <p:nvPr/>
          </p:nvSpPr>
          <p:spPr bwMode="auto">
            <a:xfrm>
              <a:off x="4061" y="2496"/>
              <a:ext cx="2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12328" name="TextBox 11"/>
            <p:cNvSpPr txBox="1">
              <a:spLocks noChangeArrowheads="1"/>
            </p:cNvSpPr>
            <p:nvPr/>
          </p:nvSpPr>
          <p:spPr bwMode="auto">
            <a:xfrm>
              <a:off x="3998" y="201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b7</a:t>
              </a:r>
            </a:p>
          </p:txBody>
        </p:sp>
        <p:sp>
          <p:nvSpPr>
            <p:cNvPr id="15781" name="Oval 19"/>
            <p:cNvSpPr/>
            <p:nvPr/>
          </p:nvSpPr>
          <p:spPr>
            <a:xfrm>
              <a:off x="4184" y="1815"/>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12330" name="Straight Arrow Connector 24"/>
            <p:cNvCxnSpPr>
              <a:cxnSpLocks noChangeShapeType="1"/>
            </p:cNvCxnSpPr>
            <p:nvPr/>
          </p:nvCxnSpPr>
          <p:spPr bwMode="auto">
            <a:xfrm flipH="1">
              <a:off x="3984" y="1897"/>
              <a:ext cx="214" cy="159"/>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2331" name="Straight Arrow Connector 25"/>
            <p:cNvCxnSpPr>
              <a:cxnSpLocks noChangeShapeType="1"/>
            </p:cNvCxnSpPr>
            <p:nvPr/>
          </p:nvCxnSpPr>
          <p:spPr bwMode="auto">
            <a:xfrm>
              <a:off x="4266" y="1897"/>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784" name="Straight Arrow Connector 26"/>
            <p:cNvCxnSpPr>
              <a:stCxn id="21" idx="4"/>
              <a:endCxn id="7" idx="1"/>
            </p:cNvCxnSpPr>
            <p:nvPr/>
          </p:nvCxnSpPr>
          <p:spPr>
            <a:xfrm rot="16200000" flipH="1">
              <a:off x="4008" y="2144"/>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785" name="Straight Arrow Connector 27"/>
            <p:cNvCxnSpPr>
              <a:stCxn id="22" idx="4"/>
              <a:endCxn id="7" idx="7"/>
            </p:cNvCxnSpPr>
            <p:nvPr/>
          </p:nvCxnSpPr>
          <p:spPr>
            <a:xfrm rot="5400000">
              <a:off x="4290" y="2136"/>
              <a:ext cx="15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2334" name="TextBox 28"/>
            <p:cNvSpPr txBox="1">
              <a:spLocks noChangeArrowheads="1"/>
            </p:cNvSpPr>
            <p:nvPr/>
          </p:nvSpPr>
          <p:spPr bwMode="auto">
            <a:xfrm>
              <a:off x="4520" y="2016"/>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b6</a:t>
              </a:r>
            </a:p>
          </p:txBody>
        </p:sp>
        <p:sp>
          <p:nvSpPr>
            <p:cNvPr id="15786" name="Oval 16"/>
            <p:cNvSpPr/>
            <p:nvPr/>
          </p:nvSpPr>
          <p:spPr>
            <a:xfrm>
              <a:off x="4416" y="2064"/>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787" name="Oval 16"/>
            <p:cNvSpPr/>
            <p:nvPr/>
          </p:nvSpPr>
          <p:spPr>
            <a:xfrm>
              <a:off x="3936" y="2064"/>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grpSp>
    </p:spTree>
    <p:custDataLst>
      <p:tags r:id="rId1"/>
    </p:custDataLst>
    <p:extLst>
      <p:ext uri="{BB962C8B-B14F-4D97-AF65-F5344CB8AC3E}">
        <p14:creationId xmlns:p14="http://schemas.microsoft.com/office/powerpoint/2010/main" val="364027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692"/>
                                        </p:tgtEl>
                                        <p:attrNameLst>
                                          <p:attrName>style.visibility</p:attrName>
                                        </p:attrNameLst>
                                      </p:cBhvr>
                                      <p:to>
                                        <p:strVal val="visible"/>
                                      </p:to>
                                    </p:set>
                                    <p:animEffect transition="in" filter="blinds(horizontal)">
                                      <p:cBhvr>
                                        <p:cTn id="7" dur="500"/>
                                        <p:tgtEl>
                                          <p:spTgt spid="15692"/>
                                        </p:tgtEl>
                                      </p:cBhvr>
                                    </p:animEffect>
                                  </p:childTnLst>
                                </p:cTn>
                              </p:par>
                              <p:par>
                                <p:cTn id="8" presetID="3" presetClass="entr" presetSubtype="10" fill="hold" nodeType="withEffect">
                                  <p:stCondLst>
                                    <p:cond delay="0"/>
                                  </p:stCondLst>
                                  <p:childTnLst>
                                    <p:set>
                                      <p:cBhvr>
                                        <p:cTn id="9" dur="1" fill="hold">
                                          <p:stCondLst>
                                            <p:cond delay="0"/>
                                          </p:stCondLst>
                                        </p:cTn>
                                        <p:tgtEl>
                                          <p:spTgt spid="15695"/>
                                        </p:tgtEl>
                                        <p:attrNameLst>
                                          <p:attrName>style.visibility</p:attrName>
                                        </p:attrNameLst>
                                      </p:cBhvr>
                                      <p:to>
                                        <p:strVal val="visible"/>
                                      </p:to>
                                    </p:set>
                                    <p:animEffect transition="in" filter="blinds(horizontal)">
                                      <p:cBhvr>
                                        <p:cTn id="10" dur="500"/>
                                        <p:tgtEl>
                                          <p:spTgt spid="156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0" nodeType="clickEffect">
                                  <p:stCondLst>
                                    <p:cond delay="0"/>
                                  </p:stCondLst>
                                  <p:childTnLst>
                                    <p:animEffect transition="out" filter="blinds(horizontal)">
                                      <p:cBhvr>
                                        <p:cTn id="14" dur="500"/>
                                        <p:tgtEl>
                                          <p:spTgt spid="15363">
                                            <p:txEl>
                                              <p:pRg st="0" end="0"/>
                                            </p:txEl>
                                          </p:spTgt>
                                        </p:tgtEl>
                                      </p:cBhvr>
                                    </p:animEffect>
                                    <p:set>
                                      <p:cBhvr>
                                        <p:cTn id="15" dur="1" fill="hold">
                                          <p:stCondLst>
                                            <p:cond delay="499"/>
                                          </p:stCondLst>
                                        </p:cTn>
                                        <p:tgtEl>
                                          <p:spTgt spid="15363">
                                            <p:txEl>
                                              <p:pRg st="0" end="0"/>
                                            </p:txEl>
                                          </p:spTgt>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15432"/>
                                        </p:tgtEl>
                                        <p:attrNameLst>
                                          <p:attrName>style.visibility</p:attrName>
                                        </p:attrNameLst>
                                      </p:cBhvr>
                                      <p:to>
                                        <p:strVal val="visible"/>
                                      </p:to>
                                    </p:set>
                                    <p:animEffect transition="in" filter="blinds(horizontal)">
                                      <p:cBhvr>
                                        <p:cTn id="18" dur="500"/>
                                        <p:tgtEl>
                                          <p:spTgt spid="1543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434"/>
                                        </p:tgtEl>
                                        <p:attrNameLst>
                                          <p:attrName>style.visibility</p:attrName>
                                        </p:attrNameLst>
                                      </p:cBhvr>
                                      <p:to>
                                        <p:strVal val="visible"/>
                                      </p:to>
                                    </p:set>
                                    <p:animEffect transition="in" filter="blinds(horizontal)">
                                      <p:cBhvr>
                                        <p:cTn id="23" dur="500"/>
                                        <p:tgtEl>
                                          <p:spTgt spid="154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5698"/>
                                        </p:tgtEl>
                                        <p:attrNameLst>
                                          <p:attrName>style.visibility</p:attrName>
                                        </p:attrNameLst>
                                      </p:cBhvr>
                                      <p:to>
                                        <p:strVal val="visible"/>
                                      </p:to>
                                    </p:set>
                                    <p:animEffect transition="in" filter="blinds(horizontal)">
                                      <p:cBhvr>
                                        <p:cTn id="28" dur="500"/>
                                        <p:tgtEl>
                                          <p:spTgt spid="15698"/>
                                        </p:tgtEl>
                                      </p:cBhvr>
                                    </p:animEffect>
                                  </p:childTnLst>
                                </p:cTn>
                              </p:par>
                              <p:par>
                                <p:cTn id="29" presetID="3" presetClass="exit" presetSubtype="10" fill="hold" nodeType="withEffect">
                                  <p:stCondLst>
                                    <p:cond delay="0"/>
                                  </p:stCondLst>
                                  <p:childTnLst>
                                    <p:animEffect transition="out" filter="blinds(horizontal)">
                                      <p:cBhvr>
                                        <p:cTn id="30" dur="500"/>
                                        <p:tgtEl>
                                          <p:spTgt spid="15649"/>
                                        </p:tgtEl>
                                      </p:cBhvr>
                                    </p:animEffect>
                                    <p:set>
                                      <p:cBhvr>
                                        <p:cTn id="31" dur="1" fill="hold">
                                          <p:stCondLst>
                                            <p:cond delay="499"/>
                                          </p:stCondLst>
                                        </p:cTn>
                                        <p:tgtEl>
                                          <p:spTgt spid="15649"/>
                                        </p:tgtEl>
                                        <p:attrNameLst>
                                          <p:attrName>style.visibility</p:attrName>
                                        </p:attrNameLst>
                                      </p:cBhvr>
                                      <p:to>
                                        <p:strVal val="hidden"/>
                                      </p:to>
                                    </p:set>
                                  </p:childTnLst>
                                </p:cTn>
                              </p:par>
                              <p:par>
                                <p:cTn id="32" presetID="3" presetClass="exit" presetSubtype="10" fill="hold" grpId="0" nodeType="withEffect">
                                  <p:stCondLst>
                                    <p:cond delay="0"/>
                                  </p:stCondLst>
                                  <p:childTnLst>
                                    <p:animEffect transition="out" filter="blinds(horizontal)">
                                      <p:cBhvr>
                                        <p:cTn id="33" dur="500"/>
                                        <p:tgtEl>
                                          <p:spTgt spid="15688"/>
                                        </p:tgtEl>
                                      </p:cBhvr>
                                    </p:animEffect>
                                    <p:set>
                                      <p:cBhvr>
                                        <p:cTn id="34" dur="1" fill="hold">
                                          <p:stCondLst>
                                            <p:cond delay="499"/>
                                          </p:stCondLst>
                                        </p:cTn>
                                        <p:tgtEl>
                                          <p:spTgt spid="15688"/>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15692"/>
                                        </p:tgtEl>
                                      </p:cBhvr>
                                    </p:animEffect>
                                    <p:set>
                                      <p:cBhvr>
                                        <p:cTn id="37" dur="1" fill="hold">
                                          <p:stCondLst>
                                            <p:cond delay="499"/>
                                          </p:stCondLst>
                                        </p:cTn>
                                        <p:tgtEl>
                                          <p:spTgt spid="15692"/>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15695"/>
                                        </p:tgtEl>
                                      </p:cBhvr>
                                    </p:animEffect>
                                    <p:set>
                                      <p:cBhvr>
                                        <p:cTn id="40" dur="1" fill="hold">
                                          <p:stCondLst>
                                            <p:cond delay="499"/>
                                          </p:stCondLst>
                                        </p:cTn>
                                        <p:tgtEl>
                                          <p:spTgt spid="15695"/>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15616"/>
                                        </p:tgtEl>
                                      </p:cBhvr>
                                    </p:animEffect>
                                    <p:set>
                                      <p:cBhvr>
                                        <p:cTn id="43" dur="1" fill="hold">
                                          <p:stCondLst>
                                            <p:cond delay="499"/>
                                          </p:stCondLst>
                                        </p:cTn>
                                        <p:tgtEl>
                                          <p:spTgt spid="15616"/>
                                        </p:tgtEl>
                                        <p:attrNameLst>
                                          <p:attrName>style.visibility</p:attrName>
                                        </p:attrNameLst>
                                      </p:cBhvr>
                                      <p:to>
                                        <p:strVal val="hidden"/>
                                      </p:to>
                                    </p:set>
                                  </p:childTnLst>
                                </p:cTn>
                              </p:par>
                              <p:par>
                                <p:cTn id="44" presetID="3" presetClass="entr" presetSubtype="10" fill="hold" nodeType="withEffect">
                                  <p:stCondLst>
                                    <p:cond delay="0"/>
                                  </p:stCondLst>
                                  <p:childTnLst>
                                    <p:set>
                                      <p:cBhvr>
                                        <p:cTn id="45" dur="1" fill="hold">
                                          <p:stCondLst>
                                            <p:cond delay="0"/>
                                          </p:stCondLst>
                                        </p:cTn>
                                        <p:tgtEl>
                                          <p:spTgt spid="15698"/>
                                        </p:tgtEl>
                                        <p:attrNameLst>
                                          <p:attrName>style.visibility</p:attrName>
                                        </p:attrNameLst>
                                      </p:cBhvr>
                                      <p:to>
                                        <p:strVal val="visible"/>
                                      </p:to>
                                    </p:set>
                                    <p:animEffect transition="in" filter="blinds(horizontal)">
                                      <p:cBhvr>
                                        <p:cTn id="46" dur="500"/>
                                        <p:tgtEl>
                                          <p:spTgt spid="15698"/>
                                        </p:tgtEl>
                                      </p:cBhvr>
                                    </p:animEffect>
                                  </p:childTnLst>
                                </p:cTn>
                              </p:par>
                              <p:par>
                                <p:cTn id="47" presetID="3" presetClass="entr" presetSubtype="10" fill="hold" nodeType="withEffect">
                                  <p:stCondLst>
                                    <p:cond delay="0"/>
                                  </p:stCondLst>
                                  <p:childTnLst>
                                    <p:set>
                                      <p:cBhvr>
                                        <p:cTn id="48" dur="1" fill="hold">
                                          <p:stCondLst>
                                            <p:cond delay="0"/>
                                          </p:stCondLst>
                                        </p:cTn>
                                        <p:tgtEl>
                                          <p:spTgt spid="15804"/>
                                        </p:tgtEl>
                                        <p:attrNameLst>
                                          <p:attrName>style.visibility</p:attrName>
                                        </p:attrNameLst>
                                      </p:cBhvr>
                                      <p:to>
                                        <p:strVal val="visible"/>
                                      </p:to>
                                    </p:set>
                                    <p:animEffect transition="in" filter="blinds(horizontal)">
                                      <p:cBhvr>
                                        <p:cTn id="49" dur="500"/>
                                        <p:tgtEl>
                                          <p:spTgt spid="1580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5435"/>
                                        </p:tgtEl>
                                        <p:attrNameLst>
                                          <p:attrName>style.visibility</p:attrName>
                                        </p:attrNameLst>
                                      </p:cBhvr>
                                      <p:to>
                                        <p:strVal val="visible"/>
                                      </p:to>
                                    </p:set>
                                    <p:animEffect transition="in" filter="blinds(horizontal)">
                                      <p:cBhvr>
                                        <p:cTn id="54" dur="500"/>
                                        <p:tgtEl>
                                          <p:spTgt spid="15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432" grpId="0"/>
      <p:bldP spid="15434" grpId="0"/>
      <p:bldP spid="15435" grpId="0"/>
      <p:bldP spid="156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fld id="{A05B4CAA-1413-43C1-A9C7-55A8051AA9AB}" type="slidenum">
              <a:rPr lang="en-US" sz="1400"/>
              <a:pPr>
                <a:spcBef>
                  <a:spcPct val="0"/>
                </a:spcBef>
                <a:buFontTx/>
                <a:buNone/>
              </a:pPr>
              <a:t>14</a:t>
            </a:fld>
            <a:endParaRPr lang="en-US" sz="1400"/>
          </a:p>
        </p:txBody>
      </p:sp>
      <p:sp>
        <p:nvSpPr>
          <p:cNvPr id="13317" name="Rectangle 2"/>
          <p:cNvSpPr>
            <a:spLocks noGrp="1" noChangeArrowheads="1"/>
          </p:cNvSpPr>
          <p:nvPr>
            <p:ph type="title"/>
          </p:nvPr>
        </p:nvSpPr>
        <p:spPr/>
        <p:txBody>
          <a:bodyPr/>
          <a:lstStyle/>
          <a:p>
            <a:pPr eaLnBrk="1" hangingPunct="1"/>
            <a:r>
              <a:rPr lang="en-US"/>
              <a:t>Effective Parallel Distribution</a:t>
            </a:r>
          </a:p>
        </p:txBody>
      </p:sp>
      <p:pic>
        <p:nvPicPr>
          <p:cNvPr id="13318" name="Picture 19" descr="machine"/>
          <p:cNvPicPr>
            <a:picLocks noChangeAspect="1" noChangeArrowheads="1"/>
          </p:cNvPicPr>
          <p:nvPr/>
        </p:nvPicPr>
        <p:blipFill>
          <a:blip r:embed="rId3">
            <a:extLst>
              <a:ext uri="{28A0092B-C50C-407E-A947-70E740481C1C}">
                <a14:useLocalDpi xmlns:a14="http://schemas.microsoft.com/office/drawing/2010/main" val="0"/>
              </a:ext>
            </a:extLst>
          </a:blip>
          <a:srcRect r="88333" b="86667"/>
          <a:stretch>
            <a:fillRect/>
          </a:stretch>
        </p:blipFill>
        <p:spPr bwMode="auto">
          <a:xfrm>
            <a:off x="3886200" y="990600"/>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0" descr="machine"/>
          <p:cNvPicPr>
            <a:picLocks noChangeAspect="1" noChangeArrowheads="1"/>
          </p:cNvPicPr>
          <p:nvPr/>
        </p:nvPicPr>
        <p:blipFill>
          <a:blip r:embed="rId3">
            <a:extLst>
              <a:ext uri="{28A0092B-C50C-407E-A947-70E740481C1C}">
                <a14:useLocalDpi xmlns:a14="http://schemas.microsoft.com/office/drawing/2010/main" val="0"/>
              </a:ext>
            </a:extLst>
          </a:blip>
          <a:srcRect r="88333" b="86667"/>
          <a:stretch>
            <a:fillRect/>
          </a:stretch>
        </p:blipFill>
        <p:spPr bwMode="auto">
          <a:xfrm>
            <a:off x="6096000" y="990600"/>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762" name="Group 282"/>
          <p:cNvGrpSpPr>
            <a:grpSpLocks/>
          </p:cNvGrpSpPr>
          <p:nvPr/>
        </p:nvGrpSpPr>
        <p:grpSpPr bwMode="auto">
          <a:xfrm>
            <a:off x="9753600" y="1981200"/>
            <a:ext cx="457200" cy="457200"/>
            <a:chOff x="4608" y="1632"/>
            <a:chExt cx="288" cy="288"/>
          </a:xfrm>
        </p:grpSpPr>
        <p:sp>
          <p:nvSpPr>
            <p:cNvPr id="13399" name="Oval 44"/>
            <p:cNvSpPr>
              <a:spLocks noChangeArrowheads="1"/>
            </p:cNvSpPr>
            <p:nvPr/>
          </p:nvSpPr>
          <p:spPr bwMode="auto">
            <a:xfrm>
              <a:off x="4800" y="1728"/>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400" name="Oval 45"/>
            <p:cNvSpPr>
              <a:spLocks noChangeArrowheads="1"/>
            </p:cNvSpPr>
            <p:nvPr/>
          </p:nvSpPr>
          <p:spPr bwMode="auto">
            <a:xfrm>
              <a:off x="4704" y="163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401" name="Oval 46"/>
            <p:cNvSpPr>
              <a:spLocks noChangeArrowheads="1"/>
            </p:cNvSpPr>
            <p:nvPr/>
          </p:nvSpPr>
          <p:spPr bwMode="auto">
            <a:xfrm>
              <a:off x="4608" y="1728"/>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402" name="Oval 67"/>
            <p:cNvSpPr>
              <a:spLocks noChangeArrowheads="1"/>
            </p:cNvSpPr>
            <p:nvPr/>
          </p:nvSpPr>
          <p:spPr bwMode="auto">
            <a:xfrm>
              <a:off x="4704" y="1824"/>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grpSp>
      <p:grpSp>
        <p:nvGrpSpPr>
          <p:cNvPr id="20773" name="Group 293"/>
          <p:cNvGrpSpPr>
            <a:grpSpLocks/>
          </p:cNvGrpSpPr>
          <p:nvPr/>
        </p:nvGrpSpPr>
        <p:grpSpPr bwMode="auto">
          <a:xfrm>
            <a:off x="9677400" y="2362200"/>
            <a:ext cx="609600" cy="304800"/>
            <a:chOff x="4560" y="1872"/>
            <a:chExt cx="384" cy="192"/>
          </a:xfrm>
        </p:grpSpPr>
        <p:sp>
          <p:nvSpPr>
            <p:cNvPr id="13396" name="Oval 101"/>
            <p:cNvSpPr>
              <a:spLocks noChangeArrowheads="1"/>
            </p:cNvSpPr>
            <p:nvPr/>
          </p:nvSpPr>
          <p:spPr bwMode="auto">
            <a:xfrm>
              <a:off x="4848" y="187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397" name="Oval 102"/>
            <p:cNvSpPr>
              <a:spLocks noChangeArrowheads="1"/>
            </p:cNvSpPr>
            <p:nvPr/>
          </p:nvSpPr>
          <p:spPr bwMode="auto">
            <a:xfrm>
              <a:off x="4560" y="187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398" name="Oval 103"/>
            <p:cNvSpPr>
              <a:spLocks noChangeArrowheads="1"/>
            </p:cNvSpPr>
            <p:nvPr/>
          </p:nvSpPr>
          <p:spPr bwMode="auto">
            <a:xfrm>
              <a:off x="4704" y="1968"/>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grpSp>
      <p:sp>
        <p:nvSpPr>
          <p:cNvPr id="20641" name="AutoShape 161"/>
          <p:cNvSpPr>
            <a:spLocks noChangeArrowheads="1"/>
          </p:cNvSpPr>
          <p:nvPr/>
        </p:nvSpPr>
        <p:spPr bwMode="auto">
          <a:xfrm>
            <a:off x="8153400" y="2057400"/>
            <a:ext cx="228600" cy="228600"/>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642" name="AutoShape 162"/>
          <p:cNvSpPr>
            <a:spLocks noChangeArrowheads="1"/>
          </p:cNvSpPr>
          <p:nvPr/>
        </p:nvSpPr>
        <p:spPr bwMode="auto">
          <a:xfrm>
            <a:off x="8305800" y="2209800"/>
            <a:ext cx="228600" cy="228600"/>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652" name="AutoShape 172"/>
          <p:cNvSpPr>
            <a:spLocks noChangeArrowheads="1"/>
          </p:cNvSpPr>
          <p:nvPr/>
        </p:nvSpPr>
        <p:spPr bwMode="auto">
          <a:xfrm>
            <a:off x="8001000" y="2209800"/>
            <a:ext cx="228600" cy="228600"/>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654" name="AutoShape 174"/>
          <p:cNvSpPr>
            <a:spLocks noChangeArrowheads="1"/>
          </p:cNvSpPr>
          <p:nvPr/>
        </p:nvSpPr>
        <p:spPr bwMode="auto">
          <a:xfrm>
            <a:off x="8153400" y="2362200"/>
            <a:ext cx="228600" cy="228600"/>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745" name="AutoShape 265"/>
          <p:cNvSpPr>
            <a:spLocks noChangeArrowheads="1"/>
          </p:cNvSpPr>
          <p:nvPr/>
        </p:nvSpPr>
        <p:spPr bwMode="auto">
          <a:xfrm>
            <a:off x="8458200" y="2362200"/>
            <a:ext cx="228600" cy="228600"/>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746" name="AutoShape 266"/>
          <p:cNvSpPr>
            <a:spLocks noChangeArrowheads="1"/>
          </p:cNvSpPr>
          <p:nvPr/>
        </p:nvSpPr>
        <p:spPr bwMode="auto">
          <a:xfrm>
            <a:off x="8458200" y="2743200"/>
            <a:ext cx="228600" cy="228600"/>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747" name="AutoShape 267"/>
          <p:cNvSpPr>
            <a:spLocks noChangeArrowheads="1"/>
          </p:cNvSpPr>
          <p:nvPr/>
        </p:nvSpPr>
        <p:spPr bwMode="auto">
          <a:xfrm>
            <a:off x="8610600" y="2590800"/>
            <a:ext cx="228600" cy="228600"/>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748" name="AutoShape 268"/>
          <p:cNvSpPr>
            <a:spLocks noChangeArrowheads="1"/>
          </p:cNvSpPr>
          <p:nvPr/>
        </p:nvSpPr>
        <p:spPr bwMode="auto">
          <a:xfrm>
            <a:off x="8610600" y="2209800"/>
            <a:ext cx="228600" cy="228600"/>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749" name="AutoShape 269"/>
          <p:cNvSpPr>
            <a:spLocks noChangeArrowheads="1"/>
          </p:cNvSpPr>
          <p:nvPr/>
        </p:nvSpPr>
        <p:spPr bwMode="auto">
          <a:xfrm>
            <a:off x="8763000" y="2362200"/>
            <a:ext cx="228600" cy="228600"/>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750" name="AutoShape 270"/>
          <p:cNvSpPr>
            <a:spLocks noChangeArrowheads="1"/>
          </p:cNvSpPr>
          <p:nvPr/>
        </p:nvSpPr>
        <p:spPr bwMode="auto">
          <a:xfrm>
            <a:off x="8915400" y="2209800"/>
            <a:ext cx="228600" cy="228600"/>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751" name="AutoShape 271"/>
          <p:cNvSpPr>
            <a:spLocks noChangeArrowheads="1"/>
          </p:cNvSpPr>
          <p:nvPr/>
        </p:nvSpPr>
        <p:spPr bwMode="auto">
          <a:xfrm>
            <a:off x="8763000" y="2057400"/>
            <a:ext cx="228600" cy="228600"/>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752" name="AutoShape 272"/>
          <p:cNvSpPr>
            <a:spLocks noChangeArrowheads="1"/>
          </p:cNvSpPr>
          <p:nvPr/>
        </p:nvSpPr>
        <p:spPr bwMode="auto">
          <a:xfrm>
            <a:off x="8610600" y="1905000"/>
            <a:ext cx="228600" cy="228600"/>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753" name="AutoShape 273"/>
          <p:cNvSpPr>
            <a:spLocks noChangeArrowheads="1"/>
          </p:cNvSpPr>
          <p:nvPr/>
        </p:nvSpPr>
        <p:spPr bwMode="auto">
          <a:xfrm>
            <a:off x="8458200" y="1752600"/>
            <a:ext cx="228600" cy="228600"/>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754" name="AutoShape 274"/>
          <p:cNvSpPr>
            <a:spLocks noChangeArrowheads="1"/>
          </p:cNvSpPr>
          <p:nvPr/>
        </p:nvSpPr>
        <p:spPr bwMode="auto">
          <a:xfrm>
            <a:off x="8305800" y="1905000"/>
            <a:ext cx="228600" cy="228600"/>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755" name="AutoShape 275"/>
          <p:cNvSpPr>
            <a:spLocks noChangeArrowheads="1"/>
          </p:cNvSpPr>
          <p:nvPr/>
        </p:nvSpPr>
        <p:spPr bwMode="auto">
          <a:xfrm>
            <a:off x="8458200" y="2057400"/>
            <a:ext cx="228600" cy="228600"/>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756" name="AutoShape 276"/>
          <p:cNvSpPr>
            <a:spLocks noChangeArrowheads="1"/>
          </p:cNvSpPr>
          <p:nvPr/>
        </p:nvSpPr>
        <p:spPr bwMode="auto">
          <a:xfrm>
            <a:off x="8305800" y="2590800"/>
            <a:ext cx="228600" cy="228600"/>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774" name="Text Box 294"/>
          <p:cNvSpPr txBox="1">
            <a:spLocks noChangeArrowheads="1"/>
          </p:cNvSpPr>
          <p:nvPr/>
        </p:nvSpPr>
        <p:spPr bwMode="auto">
          <a:xfrm>
            <a:off x="1987550" y="3886201"/>
            <a:ext cx="177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Time taken/Hits</a:t>
            </a:r>
          </a:p>
        </p:txBody>
      </p:sp>
      <p:sp>
        <p:nvSpPr>
          <p:cNvPr id="20775" name="Text Box 295"/>
          <p:cNvSpPr txBox="1">
            <a:spLocks noChangeArrowheads="1"/>
          </p:cNvSpPr>
          <p:nvPr/>
        </p:nvSpPr>
        <p:spPr bwMode="auto">
          <a:xfrm>
            <a:off x="4654550" y="3886201"/>
            <a:ext cx="45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T1</a:t>
            </a:r>
          </a:p>
        </p:txBody>
      </p:sp>
      <p:sp>
        <p:nvSpPr>
          <p:cNvPr id="20776" name="Text Box 296"/>
          <p:cNvSpPr txBox="1">
            <a:spLocks noChangeArrowheads="1"/>
          </p:cNvSpPr>
          <p:nvPr/>
        </p:nvSpPr>
        <p:spPr bwMode="auto">
          <a:xfrm>
            <a:off x="6400800" y="3886201"/>
            <a:ext cx="45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T2</a:t>
            </a:r>
          </a:p>
        </p:txBody>
      </p:sp>
      <p:sp>
        <p:nvSpPr>
          <p:cNvPr id="20777" name="Text Box 297"/>
          <p:cNvSpPr txBox="1">
            <a:spLocks noChangeArrowheads="1"/>
          </p:cNvSpPr>
          <p:nvPr/>
        </p:nvSpPr>
        <p:spPr bwMode="auto">
          <a:xfrm>
            <a:off x="1987550" y="4281488"/>
            <a:ext cx="279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Total time for collection = </a:t>
            </a:r>
          </a:p>
        </p:txBody>
      </p:sp>
      <p:sp>
        <p:nvSpPr>
          <p:cNvPr id="20778" name="Text Box 298"/>
          <p:cNvSpPr txBox="1">
            <a:spLocks noChangeArrowheads="1"/>
          </p:cNvSpPr>
          <p:nvPr/>
        </p:nvSpPr>
        <p:spPr bwMode="auto">
          <a:xfrm>
            <a:off x="4876800" y="4267201"/>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Max(T1,T2)</a:t>
            </a:r>
          </a:p>
        </p:txBody>
      </p:sp>
      <p:sp>
        <p:nvSpPr>
          <p:cNvPr id="20780" name="Text Box 300"/>
          <p:cNvSpPr txBox="1">
            <a:spLocks noChangeArrowheads="1"/>
          </p:cNvSpPr>
          <p:nvPr/>
        </p:nvSpPr>
        <p:spPr bwMode="auto">
          <a:xfrm>
            <a:off x="2057400" y="4648201"/>
            <a:ext cx="715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For optimal time for collection across machines </a:t>
            </a:r>
            <a:r>
              <a:rPr lang="en-US" sz="1800" i="1"/>
              <a:t>minimize Max(T1,T2)</a:t>
            </a:r>
          </a:p>
        </p:txBody>
      </p:sp>
      <p:sp>
        <p:nvSpPr>
          <p:cNvPr id="13344" name="Line 318"/>
          <p:cNvSpPr>
            <a:spLocks noChangeShapeType="1"/>
          </p:cNvSpPr>
          <p:nvPr/>
        </p:nvSpPr>
        <p:spPr bwMode="auto">
          <a:xfrm>
            <a:off x="7543800" y="990600"/>
            <a:ext cx="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345" name="Picture 319" descr="machine"/>
          <p:cNvPicPr>
            <a:picLocks noChangeAspect="1" noChangeArrowheads="1"/>
          </p:cNvPicPr>
          <p:nvPr/>
        </p:nvPicPr>
        <p:blipFill>
          <a:blip r:embed="rId3">
            <a:extLst>
              <a:ext uri="{28A0092B-C50C-407E-A947-70E740481C1C}">
                <a14:useLocalDpi xmlns:a14="http://schemas.microsoft.com/office/drawing/2010/main" val="0"/>
              </a:ext>
            </a:extLst>
          </a:blip>
          <a:srcRect r="88333" b="86667"/>
          <a:stretch>
            <a:fillRect/>
          </a:stretch>
        </p:blipFill>
        <p:spPr bwMode="auto">
          <a:xfrm>
            <a:off x="3886200" y="990600"/>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20" descr="machine"/>
          <p:cNvPicPr>
            <a:picLocks noChangeAspect="1" noChangeArrowheads="1"/>
          </p:cNvPicPr>
          <p:nvPr/>
        </p:nvPicPr>
        <p:blipFill>
          <a:blip r:embed="rId3">
            <a:extLst>
              <a:ext uri="{28A0092B-C50C-407E-A947-70E740481C1C}">
                <a14:useLocalDpi xmlns:a14="http://schemas.microsoft.com/office/drawing/2010/main" val="0"/>
              </a:ext>
            </a:extLst>
          </a:blip>
          <a:srcRect r="88333" b="86667"/>
          <a:stretch>
            <a:fillRect/>
          </a:stretch>
        </p:blipFill>
        <p:spPr bwMode="auto">
          <a:xfrm>
            <a:off x="6096000" y="990600"/>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054" name="Group 574"/>
          <p:cNvGrpSpPr>
            <a:grpSpLocks/>
          </p:cNvGrpSpPr>
          <p:nvPr/>
        </p:nvGrpSpPr>
        <p:grpSpPr bwMode="auto">
          <a:xfrm>
            <a:off x="7620000" y="1041400"/>
            <a:ext cx="2971800" cy="3149600"/>
            <a:chOff x="3840" y="656"/>
            <a:chExt cx="1872" cy="1984"/>
          </a:xfrm>
        </p:grpSpPr>
        <p:pic>
          <p:nvPicPr>
            <p:cNvPr id="13354" name="Picture 321" descr="machine"/>
            <p:cNvPicPr>
              <a:picLocks noChangeAspect="1" noChangeArrowheads="1"/>
            </p:cNvPicPr>
            <p:nvPr/>
          </p:nvPicPr>
          <p:blipFill>
            <a:blip r:embed="rId3">
              <a:extLst>
                <a:ext uri="{28A0092B-C50C-407E-A947-70E740481C1C}">
                  <a14:useLocalDpi xmlns:a14="http://schemas.microsoft.com/office/drawing/2010/main" val="0"/>
                </a:ext>
              </a:extLst>
            </a:blip>
            <a:srcRect r="88333" b="86667"/>
            <a:stretch>
              <a:fillRect/>
            </a:stretch>
          </p:blipFill>
          <p:spPr bwMode="auto">
            <a:xfrm>
              <a:off x="3840" y="656"/>
              <a:ext cx="67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5" name="Picture 322" descr="machine"/>
            <p:cNvPicPr>
              <a:picLocks noChangeAspect="1" noChangeArrowheads="1"/>
            </p:cNvPicPr>
            <p:nvPr/>
          </p:nvPicPr>
          <p:blipFill>
            <a:blip r:embed="rId3">
              <a:extLst>
                <a:ext uri="{28A0092B-C50C-407E-A947-70E740481C1C}">
                  <a14:useLocalDpi xmlns:a14="http://schemas.microsoft.com/office/drawing/2010/main" val="0"/>
                </a:ext>
              </a:extLst>
            </a:blip>
            <a:srcRect r="88333" b="86667"/>
            <a:stretch>
              <a:fillRect/>
            </a:stretch>
          </p:blipFill>
          <p:spPr bwMode="auto">
            <a:xfrm>
              <a:off x="5040" y="656"/>
              <a:ext cx="67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56" name="Group 323"/>
            <p:cNvGrpSpPr>
              <a:grpSpLocks/>
            </p:cNvGrpSpPr>
            <p:nvPr/>
          </p:nvGrpSpPr>
          <p:grpSpPr bwMode="auto">
            <a:xfrm>
              <a:off x="3840" y="1184"/>
              <a:ext cx="576" cy="400"/>
              <a:chOff x="912" y="816"/>
              <a:chExt cx="576" cy="400"/>
            </a:xfrm>
          </p:grpSpPr>
          <p:sp>
            <p:nvSpPr>
              <p:cNvPr id="13389" name="Freeform 324"/>
              <p:cNvSpPr>
                <a:spLocks/>
              </p:cNvSpPr>
              <p:nvPr/>
            </p:nvSpPr>
            <p:spPr bwMode="auto">
              <a:xfrm>
                <a:off x="912" y="816"/>
                <a:ext cx="112" cy="400"/>
              </a:xfrm>
              <a:custGeom>
                <a:avLst/>
                <a:gdLst>
                  <a:gd name="T0" fmla="*/ 0 w 112"/>
                  <a:gd name="T1" fmla="*/ 16 h 400"/>
                  <a:gd name="T2" fmla="*/ 96 w 112"/>
                  <a:gd name="T3" fmla="*/ 64 h 400"/>
                  <a:gd name="T4" fmla="*/ 96 w 112"/>
                  <a:gd name="T5" fmla="*/ 400 h 400"/>
                  <a:gd name="T6" fmla="*/ 0 60000 65536"/>
                  <a:gd name="T7" fmla="*/ 0 60000 65536"/>
                  <a:gd name="T8" fmla="*/ 0 60000 65536"/>
                </a:gdLst>
                <a:ahLst/>
                <a:cxnLst>
                  <a:cxn ang="T6">
                    <a:pos x="T0" y="T1"/>
                  </a:cxn>
                  <a:cxn ang="T7">
                    <a:pos x="T2" y="T3"/>
                  </a:cxn>
                  <a:cxn ang="T8">
                    <a:pos x="T4" y="T5"/>
                  </a:cxn>
                </a:cxnLst>
                <a:rect l="0" t="0" r="r" b="b"/>
                <a:pathLst>
                  <a:path w="112" h="400">
                    <a:moveTo>
                      <a:pt x="0" y="16"/>
                    </a:moveTo>
                    <a:cubicBezTo>
                      <a:pt x="40" y="8"/>
                      <a:pt x="80" y="0"/>
                      <a:pt x="96" y="64"/>
                    </a:cubicBezTo>
                    <a:cubicBezTo>
                      <a:pt x="112" y="128"/>
                      <a:pt x="96" y="344"/>
                      <a:pt x="96" y="40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90" name="Freeform 325"/>
              <p:cNvSpPr>
                <a:spLocks/>
              </p:cNvSpPr>
              <p:nvPr/>
            </p:nvSpPr>
            <p:spPr bwMode="auto">
              <a:xfrm flipH="1">
                <a:off x="1344" y="816"/>
                <a:ext cx="144" cy="400"/>
              </a:xfrm>
              <a:custGeom>
                <a:avLst/>
                <a:gdLst>
                  <a:gd name="T0" fmla="*/ 0 w 112"/>
                  <a:gd name="T1" fmla="*/ 16 h 400"/>
                  <a:gd name="T2" fmla="*/ 261 w 112"/>
                  <a:gd name="T3" fmla="*/ 64 h 400"/>
                  <a:gd name="T4" fmla="*/ 261 w 112"/>
                  <a:gd name="T5" fmla="*/ 400 h 400"/>
                  <a:gd name="T6" fmla="*/ 0 60000 65536"/>
                  <a:gd name="T7" fmla="*/ 0 60000 65536"/>
                  <a:gd name="T8" fmla="*/ 0 60000 65536"/>
                </a:gdLst>
                <a:ahLst/>
                <a:cxnLst>
                  <a:cxn ang="T6">
                    <a:pos x="T0" y="T1"/>
                  </a:cxn>
                  <a:cxn ang="T7">
                    <a:pos x="T2" y="T3"/>
                  </a:cxn>
                  <a:cxn ang="T8">
                    <a:pos x="T4" y="T5"/>
                  </a:cxn>
                </a:cxnLst>
                <a:rect l="0" t="0" r="r" b="b"/>
                <a:pathLst>
                  <a:path w="112" h="400">
                    <a:moveTo>
                      <a:pt x="0" y="16"/>
                    </a:moveTo>
                    <a:cubicBezTo>
                      <a:pt x="40" y="8"/>
                      <a:pt x="80" y="0"/>
                      <a:pt x="96" y="64"/>
                    </a:cubicBezTo>
                    <a:cubicBezTo>
                      <a:pt x="112" y="128"/>
                      <a:pt x="96" y="344"/>
                      <a:pt x="96" y="40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91" name="AutoShape 326"/>
              <p:cNvSpPr>
                <a:spLocks noChangeArrowheads="1"/>
              </p:cNvSpPr>
              <p:nvPr/>
            </p:nvSpPr>
            <p:spPr bwMode="auto">
              <a:xfrm>
                <a:off x="1056" y="816"/>
                <a:ext cx="144" cy="144"/>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392" name="Oval 327"/>
              <p:cNvSpPr>
                <a:spLocks noChangeArrowheads="1"/>
              </p:cNvSpPr>
              <p:nvPr/>
            </p:nvSpPr>
            <p:spPr bwMode="auto">
              <a:xfrm>
                <a:off x="1248" y="816"/>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393" name="Oval 328"/>
              <p:cNvSpPr>
                <a:spLocks noChangeArrowheads="1"/>
              </p:cNvSpPr>
              <p:nvPr/>
            </p:nvSpPr>
            <p:spPr bwMode="auto">
              <a:xfrm>
                <a:off x="1056" y="1056"/>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394" name="AutoShape 329"/>
              <p:cNvSpPr>
                <a:spLocks noChangeArrowheads="1"/>
              </p:cNvSpPr>
              <p:nvPr/>
            </p:nvSpPr>
            <p:spPr bwMode="auto">
              <a:xfrm>
                <a:off x="1152" y="960"/>
                <a:ext cx="144" cy="144"/>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cxnSp>
            <p:nvCxnSpPr>
              <p:cNvPr id="13395" name="AutoShape 330"/>
              <p:cNvCxnSpPr>
                <a:cxnSpLocks noChangeShapeType="1"/>
                <a:stCxn id="13389" idx="2"/>
                <a:endCxn id="13390" idx="2"/>
              </p:cNvCxnSpPr>
              <p:nvPr/>
            </p:nvCxnSpPr>
            <p:spPr bwMode="auto">
              <a:xfrm>
                <a:off x="1008" y="1216"/>
                <a:ext cx="35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57" name="Group 331"/>
            <p:cNvGrpSpPr>
              <a:grpSpLocks/>
            </p:cNvGrpSpPr>
            <p:nvPr/>
          </p:nvGrpSpPr>
          <p:grpSpPr bwMode="auto">
            <a:xfrm>
              <a:off x="3840" y="1792"/>
              <a:ext cx="576" cy="400"/>
              <a:chOff x="912" y="816"/>
              <a:chExt cx="576" cy="400"/>
            </a:xfrm>
          </p:grpSpPr>
          <p:sp>
            <p:nvSpPr>
              <p:cNvPr id="13382" name="Freeform 332"/>
              <p:cNvSpPr>
                <a:spLocks/>
              </p:cNvSpPr>
              <p:nvPr/>
            </p:nvSpPr>
            <p:spPr bwMode="auto">
              <a:xfrm>
                <a:off x="912" y="816"/>
                <a:ext cx="112" cy="400"/>
              </a:xfrm>
              <a:custGeom>
                <a:avLst/>
                <a:gdLst>
                  <a:gd name="T0" fmla="*/ 0 w 112"/>
                  <a:gd name="T1" fmla="*/ 16 h 400"/>
                  <a:gd name="T2" fmla="*/ 96 w 112"/>
                  <a:gd name="T3" fmla="*/ 64 h 400"/>
                  <a:gd name="T4" fmla="*/ 96 w 112"/>
                  <a:gd name="T5" fmla="*/ 400 h 400"/>
                  <a:gd name="T6" fmla="*/ 0 60000 65536"/>
                  <a:gd name="T7" fmla="*/ 0 60000 65536"/>
                  <a:gd name="T8" fmla="*/ 0 60000 65536"/>
                </a:gdLst>
                <a:ahLst/>
                <a:cxnLst>
                  <a:cxn ang="T6">
                    <a:pos x="T0" y="T1"/>
                  </a:cxn>
                  <a:cxn ang="T7">
                    <a:pos x="T2" y="T3"/>
                  </a:cxn>
                  <a:cxn ang="T8">
                    <a:pos x="T4" y="T5"/>
                  </a:cxn>
                </a:cxnLst>
                <a:rect l="0" t="0" r="r" b="b"/>
                <a:pathLst>
                  <a:path w="112" h="400">
                    <a:moveTo>
                      <a:pt x="0" y="16"/>
                    </a:moveTo>
                    <a:cubicBezTo>
                      <a:pt x="40" y="8"/>
                      <a:pt x="80" y="0"/>
                      <a:pt x="96" y="64"/>
                    </a:cubicBezTo>
                    <a:cubicBezTo>
                      <a:pt x="112" y="128"/>
                      <a:pt x="96" y="344"/>
                      <a:pt x="96" y="40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3" name="Freeform 333"/>
              <p:cNvSpPr>
                <a:spLocks/>
              </p:cNvSpPr>
              <p:nvPr/>
            </p:nvSpPr>
            <p:spPr bwMode="auto">
              <a:xfrm flipH="1">
                <a:off x="1344" y="816"/>
                <a:ext cx="144" cy="400"/>
              </a:xfrm>
              <a:custGeom>
                <a:avLst/>
                <a:gdLst>
                  <a:gd name="T0" fmla="*/ 0 w 112"/>
                  <a:gd name="T1" fmla="*/ 16 h 400"/>
                  <a:gd name="T2" fmla="*/ 261 w 112"/>
                  <a:gd name="T3" fmla="*/ 64 h 400"/>
                  <a:gd name="T4" fmla="*/ 261 w 112"/>
                  <a:gd name="T5" fmla="*/ 400 h 400"/>
                  <a:gd name="T6" fmla="*/ 0 60000 65536"/>
                  <a:gd name="T7" fmla="*/ 0 60000 65536"/>
                  <a:gd name="T8" fmla="*/ 0 60000 65536"/>
                </a:gdLst>
                <a:ahLst/>
                <a:cxnLst>
                  <a:cxn ang="T6">
                    <a:pos x="T0" y="T1"/>
                  </a:cxn>
                  <a:cxn ang="T7">
                    <a:pos x="T2" y="T3"/>
                  </a:cxn>
                  <a:cxn ang="T8">
                    <a:pos x="T4" y="T5"/>
                  </a:cxn>
                </a:cxnLst>
                <a:rect l="0" t="0" r="r" b="b"/>
                <a:pathLst>
                  <a:path w="112" h="400">
                    <a:moveTo>
                      <a:pt x="0" y="16"/>
                    </a:moveTo>
                    <a:cubicBezTo>
                      <a:pt x="40" y="8"/>
                      <a:pt x="80" y="0"/>
                      <a:pt x="96" y="64"/>
                    </a:cubicBezTo>
                    <a:cubicBezTo>
                      <a:pt x="112" y="128"/>
                      <a:pt x="96" y="344"/>
                      <a:pt x="96" y="40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4" name="AutoShape 334"/>
              <p:cNvSpPr>
                <a:spLocks noChangeArrowheads="1"/>
              </p:cNvSpPr>
              <p:nvPr/>
            </p:nvSpPr>
            <p:spPr bwMode="auto">
              <a:xfrm>
                <a:off x="1056" y="816"/>
                <a:ext cx="144" cy="144"/>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385" name="Oval 335"/>
              <p:cNvSpPr>
                <a:spLocks noChangeArrowheads="1"/>
              </p:cNvSpPr>
              <p:nvPr/>
            </p:nvSpPr>
            <p:spPr bwMode="auto">
              <a:xfrm>
                <a:off x="1248" y="816"/>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386" name="Oval 336"/>
              <p:cNvSpPr>
                <a:spLocks noChangeArrowheads="1"/>
              </p:cNvSpPr>
              <p:nvPr/>
            </p:nvSpPr>
            <p:spPr bwMode="auto">
              <a:xfrm>
                <a:off x="1056" y="1056"/>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387" name="AutoShape 337"/>
              <p:cNvSpPr>
                <a:spLocks noChangeArrowheads="1"/>
              </p:cNvSpPr>
              <p:nvPr/>
            </p:nvSpPr>
            <p:spPr bwMode="auto">
              <a:xfrm>
                <a:off x="1152" y="960"/>
                <a:ext cx="144" cy="144"/>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cxnSp>
            <p:nvCxnSpPr>
              <p:cNvPr id="13388" name="AutoShape 338"/>
              <p:cNvCxnSpPr>
                <a:cxnSpLocks noChangeShapeType="1"/>
                <a:stCxn id="13382" idx="2"/>
                <a:endCxn id="13383" idx="2"/>
              </p:cNvCxnSpPr>
              <p:nvPr/>
            </p:nvCxnSpPr>
            <p:spPr bwMode="auto">
              <a:xfrm>
                <a:off x="1008" y="1216"/>
                <a:ext cx="35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58" name="Group 339"/>
            <p:cNvGrpSpPr>
              <a:grpSpLocks/>
            </p:cNvGrpSpPr>
            <p:nvPr/>
          </p:nvGrpSpPr>
          <p:grpSpPr bwMode="auto">
            <a:xfrm>
              <a:off x="4944" y="1216"/>
              <a:ext cx="576" cy="400"/>
              <a:chOff x="912" y="816"/>
              <a:chExt cx="576" cy="400"/>
            </a:xfrm>
          </p:grpSpPr>
          <p:sp>
            <p:nvSpPr>
              <p:cNvPr id="13375" name="Freeform 340"/>
              <p:cNvSpPr>
                <a:spLocks/>
              </p:cNvSpPr>
              <p:nvPr/>
            </p:nvSpPr>
            <p:spPr bwMode="auto">
              <a:xfrm>
                <a:off x="912" y="816"/>
                <a:ext cx="112" cy="400"/>
              </a:xfrm>
              <a:custGeom>
                <a:avLst/>
                <a:gdLst>
                  <a:gd name="T0" fmla="*/ 0 w 112"/>
                  <a:gd name="T1" fmla="*/ 16 h 400"/>
                  <a:gd name="T2" fmla="*/ 96 w 112"/>
                  <a:gd name="T3" fmla="*/ 64 h 400"/>
                  <a:gd name="T4" fmla="*/ 96 w 112"/>
                  <a:gd name="T5" fmla="*/ 400 h 400"/>
                  <a:gd name="T6" fmla="*/ 0 60000 65536"/>
                  <a:gd name="T7" fmla="*/ 0 60000 65536"/>
                  <a:gd name="T8" fmla="*/ 0 60000 65536"/>
                </a:gdLst>
                <a:ahLst/>
                <a:cxnLst>
                  <a:cxn ang="T6">
                    <a:pos x="T0" y="T1"/>
                  </a:cxn>
                  <a:cxn ang="T7">
                    <a:pos x="T2" y="T3"/>
                  </a:cxn>
                  <a:cxn ang="T8">
                    <a:pos x="T4" y="T5"/>
                  </a:cxn>
                </a:cxnLst>
                <a:rect l="0" t="0" r="r" b="b"/>
                <a:pathLst>
                  <a:path w="112" h="400">
                    <a:moveTo>
                      <a:pt x="0" y="16"/>
                    </a:moveTo>
                    <a:cubicBezTo>
                      <a:pt x="40" y="8"/>
                      <a:pt x="80" y="0"/>
                      <a:pt x="96" y="64"/>
                    </a:cubicBezTo>
                    <a:cubicBezTo>
                      <a:pt x="112" y="128"/>
                      <a:pt x="96" y="344"/>
                      <a:pt x="96" y="40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6" name="Freeform 341"/>
              <p:cNvSpPr>
                <a:spLocks/>
              </p:cNvSpPr>
              <p:nvPr/>
            </p:nvSpPr>
            <p:spPr bwMode="auto">
              <a:xfrm flipH="1">
                <a:off x="1344" y="816"/>
                <a:ext cx="144" cy="400"/>
              </a:xfrm>
              <a:custGeom>
                <a:avLst/>
                <a:gdLst>
                  <a:gd name="T0" fmla="*/ 0 w 112"/>
                  <a:gd name="T1" fmla="*/ 16 h 400"/>
                  <a:gd name="T2" fmla="*/ 261 w 112"/>
                  <a:gd name="T3" fmla="*/ 64 h 400"/>
                  <a:gd name="T4" fmla="*/ 261 w 112"/>
                  <a:gd name="T5" fmla="*/ 400 h 400"/>
                  <a:gd name="T6" fmla="*/ 0 60000 65536"/>
                  <a:gd name="T7" fmla="*/ 0 60000 65536"/>
                  <a:gd name="T8" fmla="*/ 0 60000 65536"/>
                </a:gdLst>
                <a:ahLst/>
                <a:cxnLst>
                  <a:cxn ang="T6">
                    <a:pos x="T0" y="T1"/>
                  </a:cxn>
                  <a:cxn ang="T7">
                    <a:pos x="T2" y="T3"/>
                  </a:cxn>
                  <a:cxn ang="T8">
                    <a:pos x="T4" y="T5"/>
                  </a:cxn>
                </a:cxnLst>
                <a:rect l="0" t="0" r="r" b="b"/>
                <a:pathLst>
                  <a:path w="112" h="400">
                    <a:moveTo>
                      <a:pt x="0" y="16"/>
                    </a:moveTo>
                    <a:cubicBezTo>
                      <a:pt x="40" y="8"/>
                      <a:pt x="80" y="0"/>
                      <a:pt x="96" y="64"/>
                    </a:cubicBezTo>
                    <a:cubicBezTo>
                      <a:pt x="112" y="128"/>
                      <a:pt x="96" y="344"/>
                      <a:pt x="96" y="40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7" name="AutoShape 342"/>
              <p:cNvSpPr>
                <a:spLocks noChangeArrowheads="1"/>
              </p:cNvSpPr>
              <p:nvPr/>
            </p:nvSpPr>
            <p:spPr bwMode="auto">
              <a:xfrm>
                <a:off x="1056" y="816"/>
                <a:ext cx="144" cy="144"/>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378" name="Oval 343"/>
              <p:cNvSpPr>
                <a:spLocks noChangeArrowheads="1"/>
              </p:cNvSpPr>
              <p:nvPr/>
            </p:nvSpPr>
            <p:spPr bwMode="auto">
              <a:xfrm>
                <a:off x="1248" y="816"/>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379" name="Oval 344"/>
              <p:cNvSpPr>
                <a:spLocks noChangeArrowheads="1"/>
              </p:cNvSpPr>
              <p:nvPr/>
            </p:nvSpPr>
            <p:spPr bwMode="auto">
              <a:xfrm>
                <a:off x="1056" y="1056"/>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380" name="AutoShape 345"/>
              <p:cNvSpPr>
                <a:spLocks noChangeArrowheads="1"/>
              </p:cNvSpPr>
              <p:nvPr/>
            </p:nvSpPr>
            <p:spPr bwMode="auto">
              <a:xfrm>
                <a:off x="1152" y="960"/>
                <a:ext cx="144" cy="144"/>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cxnSp>
            <p:nvCxnSpPr>
              <p:cNvPr id="13381" name="AutoShape 346"/>
              <p:cNvCxnSpPr>
                <a:cxnSpLocks noChangeShapeType="1"/>
                <a:stCxn id="13375" idx="2"/>
                <a:endCxn id="13376" idx="2"/>
              </p:cNvCxnSpPr>
              <p:nvPr/>
            </p:nvCxnSpPr>
            <p:spPr bwMode="auto">
              <a:xfrm>
                <a:off x="1008" y="1216"/>
                <a:ext cx="35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59" name="Group 347"/>
            <p:cNvGrpSpPr>
              <a:grpSpLocks/>
            </p:cNvGrpSpPr>
            <p:nvPr/>
          </p:nvGrpSpPr>
          <p:grpSpPr bwMode="auto">
            <a:xfrm>
              <a:off x="4944" y="1744"/>
              <a:ext cx="576" cy="400"/>
              <a:chOff x="912" y="816"/>
              <a:chExt cx="576" cy="400"/>
            </a:xfrm>
          </p:grpSpPr>
          <p:sp>
            <p:nvSpPr>
              <p:cNvPr id="13368" name="Freeform 348"/>
              <p:cNvSpPr>
                <a:spLocks/>
              </p:cNvSpPr>
              <p:nvPr/>
            </p:nvSpPr>
            <p:spPr bwMode="auto">
              <a:xfrm>
                <a:off x="912" y="816"/>
                <a:ext cx="112" cy="400"/>
              </a:xfrm>
              <a:custGeom>
                <a:avLst/>
                <a:gdLst>
                  <a:gd name="T0" fmla="*/ 0 w 112"/>
                  <a:gd name="T1" fmla="*/ 16 h 400"/>
                  <a:gd name="T2" fmla="*/ 96 w 112"/>
                  <a:gd name="T3" fmla="*/ 64 h 400"/>
                  <a:gd name="T4" fmla="*/ 96 w 112"/>
                  <a:gd name="T5" fmla="*/ 400 h 400"/>
                  <a:gd name="T6" fmla="*/ 0 60000 65536"/>
                  <a:gd name="T7" fmla="*/ 0 60000 65536"/>
                  <a:gd name="T8" fmla="*/ 0 60000 65536"/>
                </a:gdLst>
                <a:ahLst/>
                <a:cxnLst>
                  <a:cxn ang="T6">
                    <a:pos x="T0" y="T1"/>
                  </a:cxn>
                  <a:cxn ang="T7">
                    <a:pos x="T2" y="T3"/>
                  </a:cxn>
                  <a:cxn ang="T8">
                    <a:pos x="T4" y="T5"/>
                  </a:cxn>
                </a:cxnLst>
                <a:rect l="0" t="0" r="r" b="b"/>
                <a:pathLst>
                  <a:path w="112" h="400">
                    <a:moveTo>
                      <a:pt x="0" y="16"/>
                    </a:moveTo>
                    <a:cubicBezTo>
                      <a:pt x="40" y="8"/>
                      <a:pt x="80" y="0"/>
                      <a:pt x="96" y="64"/>
                    </a:cubicBezTo>
                    <a:cubicBezTo>
                      <a:pt x="112" y="128"/>
                      <a:pt x="96" y="344"/>
                      <a:pt x="96" y="40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9" name="Freeform 349"/>
              <p:cNvSpPr>
                <a:spLocks/>
              </p:cNvSpPr>
              <p:nvPr/>
            </p:nvSpPr>
            <p:spPr bwMode="auto">
              <a:xfrm flipH="1">
                <a:off x="1344" y="816"/>
                <a:ext cx="144" cy="400"/>
              </a:xfrm>
              <a:custGeom>
                <a:avLst/>
                <a:gdLst>
                  <a:gd name="T0" fmla="*/ 0 w 112"/>
                  <a:gd name="T1" fmla="*/ 16 h 400"/>
                  <a:gd name="T2" fmla="*/ 261 w 112"/>
                  <a:gd name="T3" fmla="*/ 64 h 400"/>
                  <a:gd name="T4" fmla="*/ 261 w 112"/>
                  <a:gd name="T5" fmla="*/ 400 h 400"/>
                  <a:gd name="T6" fmla="*/ 0 60000 65536"/>
                  <a:gd name="T7" fmla="*/ 0 60000 65536"/>
                  <a:gd name="T8" fmla="*/ 0 60000 65536"/>
                </a:gdLst>
                <a:ahLst/>
                <a:cxnLst>
                  <a:cxn ang="T6">
                    <a:pos x="T0" y="T1"/>
                  </a:cxn>
                  <a:cxn ang="T7">
                    <a:pos x="T2" y="T3"/>
                  </a:cxn>
                  <a:cxn ang="T8">
                    <a:pos x="T4" y="T5"/>
                  </a:cxn>
                </a:cxnLst>
                <a:rect l="0" t="0" r="r" b="b"/>
                <a:pathLst>
                  <a:path w="112" h="400">
                    <a:moveTo>
                      <a:pt x="0" y="16"/>
                    </a:moveTo>
                    <a:cubicBezTo>
                      <a:pt x="40" y="8"/>
                      <a:pt x="80" y="0"/>
                      <a:pt x="96" y="64"/>
                    </a:cubicBezTo>
                    <a:cubicBezTo>
                      <a:pt x="112" y="128"/>
                      <a:pt x="96" y="344"/>
                      <a:pt x="96" y="40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0" name="AutoShape 350"/>
              <p:cNvSpPr>
                <a:spLocks noChangeArrowheads="1"/>
              </p:cNvSpPr>
              <p:nvPr/>
            </p:nvSpPr>
            <p:spPr bwMode="auto">
              <a:xfrm>
                <a:off x="1056" y="816"/>
                <a:ext cx="144" cy="144"/>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371" name="Oval 351"/>
              <p:cNvSpPr>
                <a:spLocks noChangeArrowheads="1"/>
              </p:cNvSpPr>
              <p:nvPr/>
            </p:nvSpPr>
            <p:spPr bwMode="auto">
              <a:xfrm>
                <a:off x="1248" y="816"/>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372" name="Oval 352"/>
              <p:cNvSpPr>
                <a:spLocks noChangeArrowheads="1"/>
              </p:cNvSpPr>
              <p:nvPr/>
            </p:nvSpPr>
            <p:spPr bwMode="auto">
              <a:xfrm>
                <a:off x="1056" y="1056"/>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373" name="AutoShape 353"/>
              <p:cNvSpPr>
                <a:spLocks noChangeArrowheads="1"/>
              </p:cNvSpPr>
              <p:nvPr/>
            </p:nvSpPr>
            <p:spPr bwMode="auto">
              <a:xfrm>
                <a:off x="1152" y="960"/>
                <a:ext cx="144" cy="144"/>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cxnSp>
            <p:nvCxnSpPr>
              <p:cNvPr id="13374" name="AutoShape 354"/>
              <p:cNvCxnSpPr>
                <a:cxnSpLocks noChangeShapeType="1"/>
                <a:stCxn id="13368" idx="2"/>
                <a:endCxn id="13369" idx="2"/>
              </p:cNvCxnSpPr>
              <p:nvPr/>
            </p:nvCxnSpPr>
            <p:spPr bwMode="auto">
              <a:xfrm>
                <a:off x="1008" y="1216"/>
                <a:ext cx="35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60" name="Group 355"/>
            <p:cNvGrpSpPr>
              <a:grpSpLocks/>
            </p:cNvGrpSpPr>
            <p:nvPr/>
          </p:nvGrpSpPr>
          <p:grpSpPr bwMode="auto">
            <a:xfrm>
              <a:off x="4944" y="2240"/>
              <a:ext cx="576" cy="400"/>
              <a:chOff x="912" y="816"/>
              <a:chExt cx="576" cy="400"/>
            </a:xfrm>
          </p:grpSpPr>
          <p:sp>
            <p:nvSpPr>
              <p:cNvPr id="13361" name="Freeform 356"/>
              <p:cNvSpPr>
                <a:spLocks/>
              </p:cNvSpPr>
              <p:nvPr/>
            </p:nvSpPr>
            <p:spPr bwMode="auto">
              <a:xfrm>
                <a:off x="912" y="816"/>
                <a:ext cx="112" cy="400"/>
              </a:xfrm>
              <a:custGeom>
                <a:avLst/>
                <a:gdLst>
                  <a:gd name="T0" fmla="*/ 0 w 112"/>
                  <a:gd name="T1" fmla="*/ 16 h 400"/>
                  <a:gd name="T2" fmla="*/ 96 w 112"/>
                  <a:gd name="T3" fmla="*/ 64 h 400"/>
                  <a:gd name="T4" fmla="*/ 96 w 112"/>
                  <a:gd name="T5" fmla="*/ 400 h 400"/>
                  <a:gd name="T6" fmla="*/ 0 60000 65536"/>
                  <a:gd name="T7" fmla="*/ 0 60000 65536"/>
                  <a:gd name="T8" fmla="*/ 0 60000 65536"/>
                </a:gdLst>
                <a:ahLst/>
                <a:cxnLst>
                  <a:cxn ang="T6">
                    <a:pos x="T0" y="T1"/>
                  </a:cxn>
                  <a:cxn ang="T7">
                    <a:pos x="T2" y="T3"/>
                  </a:cxn>
                  <a:cxn ang="T8">
                    <a:pos x="T4" y="T5"/>
                  </a:cxn>
                </a:cxnLst>
                <a:rect l="0" t="0" r="r" b="b"/>
                <a:pathLst>
                  <a:path w="112" h="400">
                    <a:moveTo>
                      <a:pt x="0" y="16"/>
                    </a:moveTo>
                    <a:cubicBezTo>
                      <a:pt x="40" y="8"/>
                      <a:pt x="80" y="0"/>
                      <a:pt x="96" y="64"/>
                    </a:cubicBezTo>
                    <a:cubicBezTo>
                      <a:pt x="112" y="128"/>
                      <a:pt x="96" y="344"/>
                      <a:pt x="96" y="40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2" name="Freeform 357"/>
              <p:cNvSpPr>
                <a:spLocks/>
              </p:cNvSpPr>
              <p:nvPr/>
            </p:nvSpPr>
            <p:spPr bwMode="auto">
              <a:xfrm flipH="1">
                <a:off x="1344" y="816"/>
                <a:ext cx="144" cy="400"/>
              </a:xfrm>
              <a:custGeom>
                <a:avLst/>
                <a:gdLst>
                  <a:gd name="T0" fmla="*/ 0 w 112"/>
                  <a:gd name="T1" fmla="*/ 16 h 400"/>
                  <a:gd name="T2" fmla="*/ 261 w 112"/>
                  <a:gd name="T3" fmla="*/ 64 h 400"/>
                  <a:gd name="T4" fmla="*/ 261 w 112"/>
                  <a:gd name="T5" fmla="*/ 400 h 400"/>
                  <a:gd name="T6" fmla="*/ 0 60000 65536"/>
                  <a:gd name="T7" fmla="*/ 0 60000 65536"/>
                  <a:gd name="T8" fmla="*/ 0 60000 65536"/>
                </a:gdLst>
                <a:ahLst/>
                <a:cxnLst>
                  <a:cxn ang="T6">
                    <a:pos x="T0" y="T1"/>
                  </a:cxn>
                  <a:cxn ang="T7">
                    <a:pos x="T2" y="T3"/>
                  </a:cxn>
                  <a:cxn ang="T8">
                    <a:pos x="T4" y="T5"/>
                  </a:cxn>
                </a:cxnLst>
                <a:rect l="0" t="0" r="r" b="b"/>
                <a:pathLst>
                  <a:path w="112" h="400">
                    <a:moveTo>
                      <a:pt x="0" y="16"/>
                    </a:moveTo>
                    <a:cubicBezTo>
                      <a:pt x="40" y="8"/>
                      <a:pt x="80" y="0"/>
                      <a:pt x="96" y="64"/>
                    </a:cubicBezTo>
                    <a:cubicBezTo>
                      <a:pt x="112" y="128"/>
                      <a:pt x="96" y="344"/>
                      <a:pt x="96" y="40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3" name="AutoShape 358"/>
              <p:cNvSpPr>
                <a:spLocks noChangeArrowheads="1"/>
              </p:cNvSpPr>
              <p:nvPr/>
            </p:nvSpPr>
            <p:spPr bwMode="auto">
              <a:xfrm>
                <a:off x="1056" y="816"/>
                <a:ext cx="144" cy="144"/>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364" name="Oval 359"/>
              <p:cNvSpPr>
                <a:spLocks noChangeArrowheads="1"/>
              </p:cNvSpPr>
              <p:nvPr/>
            </p:nvSpPr>
            <p:spPr bwMode="auto">
              <a:xfrm>
                <a:off x="1248" y="816"/>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365" name="Oval 360"/>
              <p:cNvSpPr>
                <a:spLocks noChangeArrowheads="1"/>
              </p:cNvSpPr>
              <p:nvPr/>
            </p:nvSpPr>
            <p:spPr bwMode="auto">
              <a:xfrm>
                <a:off x="1056" y="1056"/>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3366" name="AutoShape 361"/>
              <p:cNvSpPr>
                <a:spLocks noChangeArrowheads="1"/>
              </p:cNvSpPr>
              <p:nvPr/>
            </p:nvSpPr>
            <p:spPr bwMode="auto">
              <a:xfrm>
                <a:off x="1152" y="960"/>
                <a:ext cx="144" cy="144"/>
              </a:xfrm>
              <a:prstGeom prst="diamond">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cxnSp>
            <p:nvCxnSpPr>
              <p:cNvPr id="13367" name="AutoShape 362"/>
              <p:cNvCxnSpPr>
                <a:cxnSpLocks noChangeShapeType="1"/>
                <a:stCxn id="13361" idx="2"/>
                <a:endCxn id="13362" idx="2"/>
              </p:cNvCxnSpPr>
              <p:nvPr/>
            </p:nvCxnSpPr>
            <p:spPr bwMode="auto">
              <a:xfrm>
                <a:off x="1008" y="1216"/>
                <a:ext cx="35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1070" name="Group 590"/>
          <p:cNvGrpSpPr>
            <a:grpSpLocks/>
          </p:cNvGrpSpPr>
          <p:nvPr/>
        </p:nvGrpSpPr>
        <p:grpSpPr bwMode="auto">
          <a:xfrm>
            <a:off x="1981200" y="3505201"/>
            <a:ext cx="2749550" cy="366713"/>
            <a:chOff x="0" y="1776"/>
            <a:chExt cx="1732" cy="231"/>
          </a:xfrm>
        </p:grpSpPr>
        <p:pic>
          <p:nvPicPr>
            <p:cNvPr id="13351" name="Picture 587" descr="221D"/>
            <p:cNvPicPr>
              <a:picLocks noChangeAspect="1" noChangeArrowheads="1"/>
            </p:cNvPicPr>
            <p:nvPr/>
          </p:nvPicPr>
          <p:blipFill>
            <a:blip r:embed="rId4">
              <a:extLst>
                <a:ext uri="{28A0092B-C50C-407E-A947-70E740481C1C}">
                  <a14:useLocalDpi xmlns:a14="http://schemas.microsoft.com/office/drawing/2010/main" val="0"/>
                </a:ext>
              </a:extLst>
            </a:blip>
            <a:srcRect l="28572" t="48979" r="26530" b="18367"/>
            <a:stretch>
              <a:fillRect/>
            </a:stretch>
          </p:blipFill>
          <p:spPr bwMode="auto">
            <a:xfrm>
              <a:off x="480" y="1776"/>
              <a:ext cx="288"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2" name="Rectangle 588"/>
            <p:cNvSpPr>
              <a:spLocks noChangeArrowheads="1"/>
            </p:cNvSpPr>
            <p:nvPr/>
          </p:nvSpPr>
          <p:spPr bwMode="auto">
            <a:xfrm>
              <a:off x="816" y="1776"/>
              <a:ext cx="9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Witness Hits</a:t>
              </a:r>
            </a:p>
          </p:txBody>
        </p:sp>
        <p:sp>
          <p:nvSpPr>
            <p:cNvPr id="13353" name="Rectangle 589"/>
            <p:cNvSpPr>
              <a:spLocks noChangeArrowheads="1"/>
            </p:cNvSpPr>
            <p:nvPr/>
          </p:nvSpPr>
          <p:spPr bwMode="auto">
            <a:xfrm>
              <a:off x="0" y="1776"/>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Time</a:t>
              </a:r>
            </a:p>
          </p:txBody>
        </p:sp>
      </p:grpSp>
      <p:sp>
        <p:nvSpPr>
          <p:cNvPr id="21071" name="Text Box 591"/>
          <p:cNvSpPr txBox="1">
            <a:spLocks noChangeArrowheads="1"/>
          </p:cNvSpPr>
          <p:nvPr/>
        </p:nvSpPr>
        <p:spPr bwMode="auto">
          <a:xfrm>
            <a:off x="2057400" y="5181601"/>
            <a:ext cx="4857750" cy="366713"/>
          </a:xfrm>
          <a:prstGeom prst="rect">
            <a:avLst/>
          </a:prstGeom>
          <a:solidFill>
            <a:srgbClr val="BEBE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Approximate hits at runtime by profile weights.</a:t>
            </a:r>
          </a:p>
        </p:txBody>
      </p:sp>
      <p:sp>
        <p:nvSpPr>
          <p:cNvPr id="21072" name="Text Box 592"/>
          <p:cNvSpPr txBox="1">
            <a:spLocks noChangeArrowheads="1"/>
          </p:cNvSpPr>
          <p:nvPr/>
        </p:nvSpPr>
        <p:spPr bwMode="auto">
          <a:xfrm>
            <a:off x="8001000" y="5181601"/>
            <a:ext cx="198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(Approximation 1)</a:t>
            </a:r>
          </a:p>
        </p:txBody>
      </p:sp>
    </p:spTree>
    <p:custDataLst>
      <p:tags r:id="rId1"/>
    </p:custDataLst>
    <p:extLst>
      <p:ext uri="{BB962C8B-B14F-4D97-AF65-F5344CB8AC3E}">
        <p14:creationId xmlns:p14="http://schemas.microsoft.com/office/powerpoint/2010/main" val="2669789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 0 L -0.43334 0 " pathEditMode="relative" ptsTypes="AA">
                                      <p:cBhvr>
                                        <p:cTn id="6" dur="500" fill="hold"/>
                                        <p:tgtEl>
                                          <p:spTgt spid="2064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43334 0 " pathEditMode="relative" rAng="0" ptsTypes="AA">
                                      <p:cBhvr>
                                        <p:cTn id="8" dur="500" fill="hold"/>
                                        <p:tgtEl>
                                          <p:spTgt spid="20642"/>
                                        </p:tgtEl>
                                        <p:attrNameLst>
                                          <p:attrName>ppt_x</p:attrName>
                                          <p:attrName>ppt_y</p:attrName>
                                        </p:attrNameLst>
                                      </p:cBhvr>
                                      <p:rCtr x="0" y="0"/>
                                    </p:animMotion>
                                  </p:childTnLst>
                                </p:cTn>
                              </p:par>
                              <p:par>
                                <p:cTn id="9" presetID="0" presetClass="path" presetSubtype="0" accel="50000" decel="50000" fill="hold" grpId="0" nodeType="withEffect">
                                  <p:stCondLst>
                                    <p:cond delay="0"/>
                                  </p:stCondLst>
                                  <p:childTnLst>
                                    <p:animMotion origin="layout" path="M 0 0 L -0.43334 0 " pathEditMode="relative" ptsTypes="AA">
                                      <p:cBhvr>
                                        <p:cTn id="10" dur="500" fill="hold"/>
                                        <p:tgtEl>
                                          <p:spTgt spid="2065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43334 0 " pathEditMode="relative" ptsTypes="AA">
                                      <p:cBhvr>
                                        <p:cTn id="12" dur="500" fill="hold"/>
                                        <p:tgtEl>
                                          <p:spTgt spid="20654"/>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21666 0 " pathEditMode="relative" ptsTypes="AA">
                                      <p:cBhvr>
                                        <p:cTn id="14" dur="500" fill="hold"/>
                                        <p:tgtEl>
                                          <p:spTgt spid="20756"/>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21666 0 " pathEditMode="relative" ptsTypes="AA">
                                      <p:cBhvr>
                                        <p:cTn id="16" dur="500" fill="hold"/>
                                        <p:tgtEl>
                                          <p:spTgt spid="20754"/>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21666 0 " pathEditMode="relative" ptsTypes="AA">
                                      <p:cBhvr>
                                        <p:cTn id="18" dur="500" fill="hold"/>
                                        <p:tgtEl>
                                          <p:spTgt spid="20753"/>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21666 0 " pathEditMode="relative" ptsTypes="AA">
                                      <p:cBhvr>
                                        <p:cTn id="20" dur="500" fill="hold"/>
                                        <p:tgtEl>
                                          <p:spTgt spid="20755"/>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21666 0 " pathEditMode="relative" ptsTypes="AA">
                                      <p:cBhvr>
                                        <p:cTn id="22" dur="500" fill="hold"/>
                                        <p:tgtEl>
                                          <p:spTgt spid="20752"/>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21666 0 " pathEditMode="relative" ptsTypes="AA">
                                      <p:cBhvr>
                                        <p:cTn id="24" dur="500" fill="hold"/>
                                        <p:tgtEl>
                                          <p:spTgt spid="20751"/>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21666 0 " pathEditMode="relative" ptsTypes="AA">
                                      <p:cBhvr>
                                        <p:cTn id="26" dur="500" fill="hold"/>
                                        <p:tgtEl>
                                          <p:spTgt spid="20750"/>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21666 0 " pathEditMode="relative" ptsTypes="AA">
                                      <p:cBhvr>
                                        <p:cTn id="28" dur="500" fill="hold"/>
                                        <p:tgtEl>
                                          <p:spTgt spid="20749"/>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21666 0 " pathEditMode="relative" ptsTypes="AA">
                                      <p:cBhvr>
                                        <p:cTn id="30" dur="500" fill="hold"/>
                                        <p:tgtEl>
                                          <p:spTgt spid="20748"/>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 0 L -0.21666 0 " pathEditMode="relative" ptsTypes="AA">
                                      <p:cBhvr>
                                        <p:cTn id="32" dur="500" fill="hold"/>
                                        <p:tgtEl>
                                          <p:spTgt spid="20747"/>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L -0.21666 0 " pathEditMode="relative" ptsTypes="AA">
                                      <p:cBhvr>
                                        <p:cTn id="34" dur="500" fill="hold"/>
                                        <p:tgtEl>
                                          <p:spTgt spid="20746"/>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 0 L -0.21666 0 " pathEditMode="relative" ptsTypes="AA">
                                      <p:cBhvr>
                                        <p:cTn id="36" dur="500" fill="hold"/>
                                        <p:tgtEl>
                                          <p:spTgt spid="20745"/>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0 4.18459E-6 L -0.40833 0.0222 " pathEditMode="relative" rAng="0" ptsTypes="AA">
                                      <p:cBhvr>
                                        <p:cTn id="38" dur="500" fill="hold"/>
                                        <p:tgtEl>
                                          <p:spTgt spid="20762"/>
                                        </p:tgtEl>
                                        <p:attrNameLst>
                                          <p:attrName>ppt_x</p:attrName>
                                          <p:attrName>ppt_y</p:attrName>
                                        </p:attrNameLst>
                                      </p:cBhvr>
                                      <p:rCtr x="-20417" y="1110"/>
                                    </p:animMotion>
                                  </p:childTnLst>
                                </p:cTn>
                              </p:par>
                              <p:par>
                                <p:cTn id="39" presetID="0" presetClass="path" presetSubtype="0" accel="50000" decel="50000" fill="hold" nodeType="withEffect">
                                  <p:stCondLst>
                                    <p:cond delay="0"/>
                                  </p:stCondLst>
                                  <p:childTnLst>
                                    <p:animMotion origin="layout" path="M 0 5.82929E-7 L -0.625 0.03331 " pathEditMode="relative" rAng="0" ptsTypes="AA">
                                      <p:cBhvr>
                                        <p:cTn id="40" dur="500" fill="hold"/>
                                        <p:tgtEl>
                                          <p:spTgt spid="20773"/>
                                        </p:tgtEl>
                                        <p:attrNameLst>
                                          <p:attrName>ppt_x</p:attrName>
                                          <p:attrName>ppt_y</p:attrName>
                                        </p:attrNameLst>
                                      </p:cBhvr>
                                      <p:rCtr x="-31250" y="1666"/>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21054"/>
                                        </p:tgtEl>
                                        <p:attrNameLst>
                                          <p:attrName>style.visibility</p:attrName>
                                        </p:attrNameLst>
                                      </p:cBhvr>
                                      <p:to>
                                        <p:strVal val="visible"/>
                                      </p:to>
                                    </p:set>
                                    <p:animEffect transition="in" filter="blinds(horizontal)">
                                      <p:cBhvr>
                                        <p:cTn id="45" dur="500"/>
                                        <p:tgtEl>
                                          <p:spTgt spid="2105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21070"/>
                                        </p:tgtEl>
                                        <p:attrNameLst>
                                          <p:attrName>style.visibility</p:attrName>
                                        </p:attrNameLst>
                                      </p:cBhvr>
                                      <p:to>
                                        <p:strVal val="visible"/>
                                      </p:to>
                                    </p:set>
                                    <p:animEffect transition="in" filter="blinds(horizontal)">
                                      <p:cBhvr>
                                        <p:cTn id="50" dur="500"/>
                                        <p:tgtEl>
                                          <p:spTgt spid="21070"/>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0774"/>
                                        </p:tgtEl>
                                        <p:attrNameLst>
                                          <p:attrName>style.visibility</p:attrName>
                                        </p:attrNameLst>
                                      </p:cBhvr>
                                      <p:to>
                                        <p:strVal val="visible"/>
                                      </p:to>
                                    </p:set>
                                    <p:animEffect transition="in" filter="blinds(horizontal)">
                                      <p:cBhvr>
                                        <p:cTn id="53" dur="500"/>
                                        <p:tgtEl>
                                          <p:spTgt spid="20774"/>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0775"/>
                                        </p:tgtEl>
                                        <p:attrNameLst>
                                          <p:attrName>style.visibility</p:attrName>
                                        </p:attrNameLst>
                                      </p:cBhvr>
                                      <p:to>
                                        <p:strVal val="visible"/>
                                      </p:to>
                                    </p:set>
                                    <p:animEffect transition="in" filter="blinds(horizontal)">
                                      <p:cBhvr>
                                        <p:cTn id="56" dur="500"/>
                                        <p:tgtEl>
                                          <p:spTgt spid="20775"/>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0776"/>
                                        </p:tgtEl>
                                        <p:attrNameLst>
                                          <p:attrName>style.visibility</p:attrName>
                                        </p:attrNameLst>
                                      </p:cBhvr>
                                      <p:to>
                                        <p:strVal val="visible"/>
                                      </p:to>
                                    </p:set>
                                    <p:animEffect transition="in" filter="blinds(horizontal)">
                                      <p:cBhvr>
                                        <p:cTn id="59" dur="500"/>
                                        <p:tgtEl>
                                          <p:spTgt spid="20776"/>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0777"/>
                                        </p:tgtEl>
                                        <p:attrNameLst>
                                          <p:attrName>style.visibility</p:attrName>
                                        </p:attrNameLst>
                                      </p:cBhvr>
                                      <p:to>
                                        <p:strVal val="visible"/>
                                      </p:to>
                                    </p:set>
                                    <p:animEffect transition="in" filter="blinds(horizontal)">
                                      <p:cBhvr>
                                        <p:cTn id="62" dur="500"/>
                                        <p:tgtEl>
                                          <p:spTgt spid="20777"/>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0778"/>
                                        </p:tgtEl>
                                        <p:attrNameLst>
                                          <p:attrName>style.visibility</p:attrName>
                                        </p:attrNameLst>
                                      </p:cBhvr>
                                      <p:to>
                                        <p:strVal val="visible"/>
                                      </p:to>
                                    </p:set>
                                    <p:animEffect transition="in" filter="blinds(horizontal)">
                                      <p:cBhvr>
                                        <p:cTn id="65" dur="500"/>
                                        <p:tgtEl>
                                          <p:spTgt spid="20778"/>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0780"/>
                                        </p:tgtEl>
                                        <p:attrNameLst>
                                          <p:attrName>style.visibility</p:attrName>
                                        </p:attrNameLst>
                                      </p:cBhvr>
                                      <p:to>
                                        <p:strVal val="visible"/>
                                      </p:to>
                                    </p:set>
                                    <p:animEffect transition="in" filter="blinds(horizontal)">
                                      <p:cBhvr>
                                        <p:cTn id="68" dur="500"/>
                                        <p:tgtEl>
                                          <p:spTgt spid="2078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1071"/>
                                        </p:tgtEl>
                                        <p:attrNameLst>
                                          <p:attrName>style.visibility</p:attrName>
                                        </p:attrNameLst>
                                      </p:cBhvr>
                                      <p:to>
                                        <p:strVal val="visible"/>
                                      </p:to>
                                    </p:set>
                                    <p:animEffect transition="in" filter="blinds(horizontal)">
                                      <p:cBhvr>
                                        <p:cTn id="73" dur="500"/>
                                        <p:tgtEl>
                                          <p:spTgt spid="21071"/>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1072"/>
                                        </p:tgtEl>
                                        <p:attrNameLst>
                                          <p:attrName>style.visibility</p:attrName>
                                        </p:attrNameLst>
                                      </p:cBhvr>
                                      <p:to>
                                        <p:strVal val="visible"/>
                                      </p:to>
                                    </p:set>
                                    <p:animEffect transition="in" filter="blinds(horizontal)">
                                      <p:cBhvr>
                                        <p:cTn id="76" dur="500"/>
                                        <p:tgtEl>
                                          <p:spTgt spid="2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41" grpId="0" animBg="1"/>
      <p:bldP spid="20642" grpId="0" animBg="1"/>
      <p:bldP spid="20652" grpId="0" animBg="1"/>
      <p:bldP spid="20654" grpId="0" animBg="1"/>
      <p:bldP spid="20745" grpId="0" animBg="1"/>
      <p:bldP spid="20746" grpId="0" animBg="1"/>
      <p:bldP spid="20747" grpId="0" animBg="1"/>
      <p:bldP spid="20748" grpId="0" animBg="1"/>
      <p:bldP spid="20749" grpId="0" animBg="1"/>
      <p:bldP spid="20750" grpId="0" animBg="1"/>
      <p:bldP spid="20751" grpId="0" animBg="1"/>
      <p:bldP spid="20752" grpId="0" animBg="1"/>
      <p:bldP spid="20753" grpId="0" animBg="1"/>
      <p:bldP spid="20754" grpId="0" animBg="1"/>
      <p:bldP spid="20755" grpId="0" animBg="1"/>
      <p:bldP spid="20756" grpId="0" animBg="1"/>
      <p:bldP spid="20774" grpId="0"/>
      <p:bldP spid="20775" grpId="0"/>
      <p:bldP spid="20776" grpId="0"/>
      <p:bldP spid="20777" grpId="0"/>
      <p:bldP spid="20778" grpId="0"/>
      <p:bldP spid="20780" grpId="0"/>
      <p:bldP spid="21071" grpId="0" animBg="1"/>
      <p:bldP spid="210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fld id="{1010753A-D192-43E2-B59B-92189142BF89}" type="slidenum">
              <a:rPr lang="en-US" sz="1400"/>
              <a:pPr>
                <a:spcBef>
                  <a:spcPct val="0"/>
                </a:spcBef>
                <a:buFontTx/>
                <a:buNone/>
              </a:pPr>
              <a:t>15</a:t>
            </a:fld>
            <a:endParaRPr lang="en-US" sz="1400"/>
          </a:p>
        </p:txBody>
      </p:sp>
      <p:sp>
        <p:nvSpPr>
          <p:cNvPr id="14341" name="Rectangle 2"/>
          <p:cNvSpPr>
            <a:spLocks noGrp="1" noChangeArrowheads="1"/>
          </p:cNvSpPr>
          <p:nvPr>
            <p:ph type="title"/>
          </p:nvPr>
        </p:nvSpPr>
        <p:spPr/>
        <p:txBody>
          <a:bodyPr/>
          <a:lstStyle/>
          <a:p>
            <a:pPr eaLnBrk="1" hangingPunct="1"/>
            <a:r>
              <a:rPr lang="en-US"/>
              <a:t>Optimal Parallel Distribution</a:t>
            </a:r>
          </a:p>
        </p:txBody>
      </p:sp>
      <p:sp>
        <p:nvSpPr>
          <p:cNvPr id="27651" name="Rectangle 3"/>
          <p:cNvSpPr>
            <a:spLocks noGrp="1" noChangeArrowheads="1"/>
          </p:cNvSpPr>
          <p:nvPr>
            <p:ph type="body" idx="1"/>
          </p:nvPr>
        </p:nvSpPr>
        <p:spPr/>
        <p:txBody>
          <a:bodyPr>
            <a:normAutofit/>
          </a:bodyPr>
          <a:lstStyle/>
          <a:p>
            <a:pPr eaLnBrk="1" hangingPunct="1">
              <a:lnSpc>
                <a:spcPct val="90000"/>
              </a:lnSpc>
            </a:pPr>
            <a:r>
              <a:rPr lang="en-US"/>
              <a:t>Optimal parallel distribution problem with unbounded (and bounded) profile size is NP-Complete</a:t>
            </a:r>
          </a:p>
          <a:p>
            <a:pPr lvl="1" eaLnBrk="1" hangingPunct="1">
              <a:lnSpc>
                <a:spcPct val="90000"/>
              </a:lnSpc>
            </a:pPr>
            <a:r>
              <a:rPr lang="en-US"/>
              <a:t>Reduction from Multiprocessor Scheduling problem</a:t>
            </a:r>
          </a:p>
          <a:p>
            <a:pPr lvl="2" eaLnBrk="1" hangingPunct="1">
              <a:lnSpc>
                <a:spcPct val="90000"/>
              </a:lnSpc>
            </a:pPr>
            <a:r>
              <a:rPr lang="en-US"/>
              <a:t>Given m identical machines M1, . . . , Mm and n jobs J1, J2, . . . , Jn. Job Ji has a processing time pi ≥ 0 and the goal is to assign jobs to the machines so as to minimize the maximum total processing across machines</a:t>
            </a:r>
          </a:p>
          <a:p>
            <a:pPr lvl="2" eaLnBrk="1" hangingPunct="1">
              <a:lnSpc>
                <a:spcPct val="90000"/>
              </a:lnSpc>
              <a:buFontTx/>
              <a:buNone/>
            </a:pPr>
            <a:endParaRPr lang="en-US"/>
          </a:p>
          <a:p>
            <a:pPr eaLnBrk="1" hangingPunct="1">
              <a:lnSpc>
                <a:spcPct val="90000"/>
              </a:lnSpc>
            </a:pPr>
            <a:r>
              <a:rPr lang="en-US"/>
              <a:t>Greedy approximation algorithms</a:t>
            </a:r>
          </a:p>
          <a:p>
            <a:pPr lvl="1" eaLnBrk="1" hangingPunct="1">
              <a:lnSpc>
                <a:spcPct val="90000"/>
              </a:lnSpc>
            </a:pPr>
            <a:r>
              <a:rPr lang="en-US"/>
              <a:t>(2-1/m approximation algorithm)</a:t>
            </a:r>
          </a:p>
          <a:p>
            <a:pPr lvl="2" eaLnBrk="1" hangingPunct="1">
              <a:lnSpc>
                <a:spcPct val="90000"/>
              </a:lnSpc>
            </a:pPr>
            <a:r>
              <a:rPr lang="en-US"/>
              <a:t>For each job, assign it to a machine with least current load</a:t>
            </a:r>
          </a:p>
          <a:p>
            <a:pPr lvl="1" eaLnBrk="1" hangingPunct="1">
              <a:lnSpc>
                <a:spcPct val="90000"/>
              </a:lnSpc>
            </a:pPr>
            <a:r>
              <a:rPr lang="en-US"/>
              <a:t> 4/3 - 1/(3m) approximation algorithm  </a:t>
            </a:r>
            <a:endParaRPr lang="en-US" b="1"/>
          </a:p>
          <a:p>
            <a:pPr lvl="2" eaLnBrk="1" hangingPunct="1">
              <a:lnSpc>
                <a:spcPct val="90000"/>
              </a:lnSpc>
            </a:pPr>
            <a:r>
              <a:rPr lang="en-US"/>
              <a:t>Sort all jobs based on processing time</a:t>
            </a:r>
          </a:p>
          <a:p>
            <a:pPr lvl="2" eaLnBrk="1" hangingPunct="1">
              <a:lnSpc>
                <a:spcPct val="90000"/>
              </a:lnSpc>
            </a:pPr>
            <a:r>
              <a:rPr lang="en-US"/>
              <a:t>For each job in descending order, assign it to a machine with least current load</a:t>
            </a:r>
          </a:p>
          <a:p>
            <a:pPr eaLnBrk="1" hangingPunct="1">
              <a:lnSpc>
                <a:spcPct val="90000"/>
              </a:lnSpc>
            </a:pPr>
            <a:endParaRPr lang="en-US"/>
          </a:p>
        </p:txBody>
      </p:sp>
      <p:sp>
        <p:nvSpPr>
          <p:cNvPr id="27652" name="Text Box 4"/>
          <p:cNvSpPr txBox="1">
            <a:spLocks noChangeArrowheads="1"/>
          </p:cNvSpPr>
          <p:nvPr/>
        </p:nvSpPr>
        <p:spPr bwMode="auto">
          <a:xfrm>
            <a:off x="7620000" y="4572001"/>
            <a:ext cx="198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(Approximation 2)</a:t>
            </a:r>
          </a:p>
        </p:txBody>
      </p:sp>
    </p:spTree>
    <p:custDataLst>
      <p:tags r:id="rId1"/>
    </p:custDataLst>
    <p:extLst>
      <p:ext uri="{BB962C8B-B14F-4D97-AF65-F5344CB8AC3E}">
        <p14:creationId xmlns:p14="http://schemas.microsoft.com/office/powerpoint/2010/main" val="943116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animEffect transition="in" filter="blinds(horizontal)">
                                      <p:cBhvr>
                                        <p:cTn id="7" dur="500"/>
                                        <p:tgtEl>
                                          <p:spTgt spid="27651">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651">
                                            <p:txEl>
                                              <p:pRg st="5" end="5"/>
                                            </p:txEl>
                                          </p:spTgt>
                                        </p:tgtEl>
                                        <p:attrNameLst>
                                          <p:attrName>style.visibility</p:attrName>
                                        </p:attrNameLst>
                                      </p:cBhvr>
                                      <p:to>
                                        <p:strVal val="visible"/>
                                      </p:to>
                                    </p:set>
                                    <p:animEffect transition="in" filter="blinds(horizontal)">
                                      <p:cBhvr>
                                        <p:cTn id="10" dur="500"/>
                                        <p:tgtEl>
                                          <p:spTgt spid="27651">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animEffect transition="in" filter="blinds(horizontal)">
                                      <p:cBhvr>
                                        <p:cTn id="13" dur="500"/>
                                        <p:tgtEl>
                                          <p:spTgt spid="27651">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7651">
                                            <p:txEl>
                                              <p:pRg st="7" end="7"/>
                                            </p:txEl>
                                          </p:spTgt>
                                        </p:tgtEl>
                                        <p:attrNameLst>
                                          <p:attrName>style.visibility</p:attrName>
                                        </p:attrNameLst>
                                      </p:cBhvr>
                                      <p:to>
                                        <p:strVal val="visible"/>
                                      </p:to>
                                    </p:set>
                                    <p:animEffect transition="in" filter="blinds(horizontal)">
                                      <p:cBhvr>
                                        <p:cTn id="16" dur="500"/>
                                        <p:tgtEl>
                                          <p:spTgt spid="27651">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7651">
                                            <p:txEl>
                                              <p:pRg st="8" end="8"/>
                                            </p:txEl>
                                          </p:spTgt>
                                        </p:tgtEl>
                                        <p:attrNameLst>
                                          <p:attrName>style.visibility</p:attrName>
                                        </p:attrNameLst>
                                      </p:cBhvr>
                                      <p:to>
                                        <p:strVal val="visible"/>
                                      </p:to>
                                    </p:set>
                                    <p:animEffect transition="in" filter="blinds(horizontal)">
                                      <p:cBhvr>
                                        <p:cTn id="19" dur="500"/>
                                        <p:tgtEl>
                                          <p:spTgt spid="27651">
                                            <p:txEl>
                                              <p:pRg st="8" end="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7651">
                                            <p:txEl>
                                              <p:pRg st="9" end="9"/>
                                            </p:txEl>
                                          </p:spTgt>
                                        </p:tgtEl>
                                        <p:attrNameLst>
                                          <p:attrName>style.visibility</p:attrName>
                                        </p:attrNameLst>
                                      </p:cBhvr>
                                      <p:to>
                                        <p:strVal val="visible"/>
                                      </p:to>
                                    </p:set>
                                    <p:animEffect transition="in" filter="blinds(horizontal)">
                                      <p:cBhvr>
                                        <p:cTn id="22" dur="500"/>
                                        <p:tgtEl>
                                          <p:spTgt spid="27651">
                                            <p:txEl>
                                              <p:pRg st="9" end="9"/>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7652"/>
                                        </p:tgtEl>
                                        <p:attrNameLst>
                                          <p:attrName>style.visibility</p:attrName>
                                        </p:attrNameLst>
                                      </p:cBhvr>
                                      <p:to>
                                        <p:strVal val="visible"/>
                                      </p:to>
                                    </p:set>
                                    <p:animEffect transition="in" filter="blinds(horizontal)">
                                      <p:cBhvr>
                                        <p:cTn id="25"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fld id="{241C7F58-0D8C-4DB9-9336-F15F6974809C}" type="slidenum">
              <a:rPr lang="en-US" sz="1400"/>
              <a:pPr>
                <a:spcBef>
                  <a:spcPct val="0"/>
                </a:spcBef>
                <a:buFontTx/>
                <a:buNone/>
              </a:pPr>
              <a:t>16</a:t>
            </a:fld>
            <a:endParaRPr lang="en-US" sz="1400"/>
          </a:p>
        </p:txBody>
      </p:sp>
      <p:pic>
        <p:nvPicPr>
          <p:cNvPr id="15365" name="Picture 170" descr="machine"/>
          <p:cNvPicPr>
            <a:picLocks noChangeAspect="1" noChangeArrowheads="1"/>
          </p:cNvPicPr>
          <p:nvPr/>
        </p:nvPicPr>
        <p:blipFill>
          <a:blip r:embed="rId3">
            <a:extLst>
              <a:ext uri="{28A0092B-C50C-407E-A947-70E740481C1C}">
                <a14:useLocalDpi xmlns:a14="http://schemas.microsoft.com/office/drawing/2010/main" val="0"/>
              </a:ext>
            </a:extLst>
          </a:blip>
          <a:srcRect r="88333" b="86667"/>
          <a:stretch>
            <a:fillRect/>
          </a:stretch>
        </p:blipFill>
        <p:spPr bwMode="auto">
          <a:xfrm>
            <a:off x="3657600" y="990600"/>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71" descr="machine"/>
          <p:cNvPicPr>
            <a:picLocks noChangeAspect="1" noChangeArrowheads="1"/>
          </p:cNvPicPr>
          <p:nvPr/>
        </p:nvPicPr>
        <p:blipFill>
          <a:blip r:embed="rId3">
            <a:extLst>
              <a:ext uri="{28A0092B-C50C-407E-A947-70E740481C1C}">
                <a14:useLocalDpi xmlns:a14="http://schemas.microsoft.com/office/drawing/2010/main" val="0"/>
              </a:ext>
            </a:extLst>
          </a:blip>
          <a:srcRect r="88333" b="86667"/>
          <a:stretch>
            <a:fillRect/>
          </a:stretch>
        </p:blipFill>
        <p:spPr bwMode="auto">
          <a:xfrm>
            <a:off x="5486400" y="990600"/>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474"/>
          <p:cNvSpPr>
            <a:spLocks noChangeArrowheads="1"/>
          </p:cNvSpPr>
          <p:nvPr/>
        </p:nvSpPr>
        <p:spPr bwMode="auto">
          <a:xfrm>
            <a:off x="3352800" y="762000"/>
            <a:ext cx="3581400" cy="6096000"/>
          </a:xfrm>
          <a:prstGeom prst="rect">
            <a:avLst/>
          </a:prstGeom>
          <a:solidFill>
            <a:schemeClr val="accent1">
              <a:alpha val="23921"/>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5368" name="Rectangle 2"/>
          <p:cNvSpPr>
            <a:spLocks noGrp="1" noChangeArrowheads="1"/>
          </p:cNvSpPr>
          <p:nvPr>
            <p:ph type="title"/>
          </p:nvPr>
        </p:nvSpPr>
        <p:spPr/>
        <p:txBody>
          <a:bodyPr/>
          <a:lstStyle/>
          <a:p>
            <a:pPr eaLnBrk="1" hangingPunct="1"/>
            <a:r>
              <a:rPr lang="en-US"/>
              <a:t>Distribution Strategies</a:t>
            </a:r>
          </a:p>
        </p:txBody>
      </p:sp>
      <p:sp>
        <p:nvSpPr>
          <p:cNvPr id="15369" name="Rectangle 88"/>
          <p:cNvSpPr>
            <a:spLocks noChangeArrowheads="1"/>
          </p:cNvSpPr>
          <p:nvPr/>
        </p:nvSpPr>
        <p:spPr bwMode="auto">
          <a:xfrm>
            <a:off x="6934200" y="5105400"/>
            <a:ext cx="37338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600"/>
              <a:t>Combination of multiple diamonds and directed cycles to cover in a single profile can be beneficial to reduce the profile weight.</a:t>
            </a:r>
          </a:p>
          <a:p>
            <a:pPr eaLnBrk="1" hangingPunct="1">
              <a:spcBef>
                <a:spcPct val="0"/>
              </a:spcBef>
              <a:buFontTx/>
              <a:buNone/>
            </a:pPr>
            <a:endParaRPr lang="en-US" sz="1600"/>
          </a:p>
        </p:txBody>
      </p:sp>
      <p:sp>
        <p:nvSpPr>
          <p:cNvPr id="15370" name="Rectangle 155"/>
          <p:cNvSpPr>
            <a:spLocks noChangeArrowheads="1"/>
          </p:cNvSpPr>
          <p:nvPr/>
        </p:nvSpPr>
        <p:spPr bwMode="auto">
          <a:xfrm>
            <a:off x="7162800" y="4648201"/>
            <a:ext cx="328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Witness-optimizable diamonds</a:t>
            </a:r>
          </a:p>
        </p:txBody>
      </p:sp>
      <p:grpSp>
        <p:nvGrpSpPr>
          <p:cNvPr id="15371" name="Group 177"/>
          <p:cNvGrpSpPr>
            <a:grpSpLocks/>
          </p:cNvGrpSpPr>
          <p:nvPr/>
        </p:nvGrpSpPr>
        <p:grpSpPr bwMode="auto">
          <a:xfrm>
            <a:off x="1560514" y="1524000"/>
            <a:ext cx="1796637" cy="3421630"/>
            <a:chOff x="528" y="624"/>
            <a:chExt cx="1239" cy="2743"/>
          </a:xfrm>
        </p:grpSpPr>
        <p:cxnSp>
          <p:nvCxnSpPr>
            <p:cNvPr id="2" name="Straight Arrow Connector 3"/>
            <p:cNvCxnSpPr>
              <a:stCxn id="16" idx="4"/>
              <a:endCxn id="15" idx="0"/>
            </p:cNvCxnSpPr>
            <p:nvPr/>
          </p:nvCxnSpPr>
          <p:spPr>
            <a:xfrm rot="5400000">
              <a:off x="745" y="890"/>
              <a:ext cx="238"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620" name="Straight Arrow Connector 4"/>
            <p:cNvCxnSpPr>
              <a:cxnSpLocks noChangeShapeType="1"/>
            </p:cNvCxnSpPr>
            <p:nvPr/>
          </p:nvCxnSpPr>
          <p:spPr bwMode="auto">
            <a:xfrm>
              <a:off x="898" y="1088"/>
              <a:ext cx="220" cy="174"/>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7" name="Freeform 5"/>
            <p:cNvSpPr/>
            <p:nvPr/>
          </p:nvSpPr>
          <p:spPr>
            <a:xfrm>
              <a:off x="528" y="1104"/>
              <a:ext cx="384" cy="2064"/>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Oval 8"/>
            <p:cNvSpPr/>
            <p:nvPr/>
          </p:nvSpPr>
          <p:spPr>
            <a:xfrm>
              <a:off x="912" y="3120"/>
              <a:ext cx="95" cy="9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623" name="TextBox 9"/>
            <p:cNvSpPr txBox="1">
              <a:spLocks noChangeArrowheads="1"/>
            </p:cNvSpPr>
            <p:nvPr/>
          </p:nvSpPr>
          <p:spPr bwMode="auto">
            <a:xfrm>
              <a:off x="864" y="910"/>
              <a:ext cx="25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15624" name="TextBox 10"/>
            <p:cNvSpPr txBox="1">
              <a:spLocks noChangeArrowheads="1"/>
            </p:cNvSpPr>
            <p:nvPr/>
          </p:nvSpPr>
          <p:spPr bwMode="auto">
            <a:xfrm>
              <a:off x="1157" y="1141"/>
              <a:ext cx="256"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sp>
          <p:nvSpPr>
            <p:cNvPr id="15625" name="TextBox 11"/>
            <p:cNvSpPr txBox="1">
              <a:spLocks noChangeArrowheads="1"/>
            </p:cNvSpPr>
            <p:nvPr/>
          </p:nvSpPr>
          <p:spPr bwMode="auto">
            <a:xfrm>
              <a:off x="918" y="1442"/>
              <a:ext cx="25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15626" name="TextBox 12"/>
            <p:cNvSpPr txBox="1">
              <a:spLocks noChangeArrowheads="1"/>
            </p:cNvSpPr>
            <p:nvPr/>
          </p:nvSpPr>
          <p:spPr bwMode="auto">
            <a:xfrm>
              <a:off x="1160" y="2632"/>
              <a:ext cx="31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b11</a:t>
              </a:r>
            </a:p>
          </p:txBody>
        </p:sp>
        <p:sp>
          <p:nvSpPr>
            <p:cNvPr id="10" name="Oval 14"/>
            <p:cNvSpPr/>
            <p:nvPr/>
          </p:nvSpPr>
          <p:spPr>
            <a:xfrm>
              <a:off x="816" y="1006"/>
              <a:ext cx="96" cy="97"/>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1" name="Oval 15"/>
            <p:cNvSpPr/>
            <p:nvPr/>
          </p:nvSpPr>
          <p:spPr>
            <a:xfrm>
              <a:off x="816" y="672"/>
              <a:ext cx="96" cy="94"/>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2" name="Oval 16"/>
            <p:cNvSpPr/>
            <p:nvPr/>
          </p:nvSpPr>
          <p:spPr>
            <a:xfrm>
              <a:off x="1112" y="2632"/>
              <a:ext cx="96" cy="94"/>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3" name="Oval 19"/>
            <p:cNvSpPr/>
            <p:nvPr/>
          </p:nvSpPr>
          <p:spPr>
            <a:xfrm>
              <a:off x="1104" y="1248"/>
              <a:ext cx="96" cy="9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631" name="TextBox 22"/>
            <p:cNvSpPr txBox="1">
              <a:spLocks noChangeArrowheads="1"/>
            </p:cNvSpPr>
            <p:nvPr/>
          </p:nvSpPr>
          <p:spPr bwMode="auto">
            <a:xfrm>
              <a:off x="1208" y="2152"/>
              <a:ext cx="25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b8</a:t>
              </a:r>
            </a:p>
          </p:txBody>
        </p:sp>
        <p:cxnSp>
          <p:nvCxnSpPr>
            <p:cNvPr id="14" name="Straight Arrow Connector 24"/>
            <p:cNvCxnSpPr>
              <a:stCxn id="20" idx="3"/>
              <a:endCxn id="15395" idx="0"/>
            </p:cNvCxnSpPr>
            <p:nvPr/>
          </p:nvCxnSpPr>
          <p:spPr>
            <a:xfrm rot="5400000">
              <a:off x="935" y="1310"/>
              <a:ext cx="167" cy="208"/>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25"/>
            <p:cNvCxnSpPr>
              <a:stCxn id="20" idx="5"/>
            </p:cNvCxnSpPr>
            <p:nvPr/>
          </p:nvCxnSpPr>
          <p:spPr>
            <a:xfrm rot="16200000" flipH="1">
              <a:off x="1210" y="1311"/>
              <a:ext cx="167"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634" name="Straight Arrow Connector 26"/>
            <p:cNvCxnSpPr>
              <a:cxnSpLocks noChangeShapeType="1"/>
            </p:cNvCxnSpPr>
            <p:nvPr/>
          </p:nvCxnSpPr>
          <p:spPr bwMode="auto">
            <a:xfrm>
              <a:off x="920" y="206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635" name="Straight Arrow Connector 27"/>
            <p:cNvCxnSpPr>
              <a:cxnSpLocks noChangeShapeType="1"/>
            </p:cNvCxnSpPr>
            <p:nvPr/>
          </p:nvCxnSpPr>
          <p:spPr bwMode="auto">
            <a:xfrm flipH="1">
              <a:off x="1194" y="206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15636" name="TextBox 28"/>
            <p:cNvSpPr txBox="1">
              <a:spLocks noChangeArrowheads="1"/>
            </p:cNvSpPr>
            <p:nvPr/>
          </p:nvSpPr>
          <p:spPr bwMode="auto">
            <a:xfrm>
              <a:off x="1401" y="1440"/>
              <a:ext cx="256"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b4</a:t>
              </a:r>
            </a:p>
          </p:txBody>
        </p:sp>
        <p:sp>
          <p:nvSpPr>
            <p:cNvPr id="23" name="Freeform 29"/>
            <p:cNvSpPr/>
            <p:nvPr/>
          </p:nvSpPr>
          <p:spPr>
            <a:xfrm>
              <a:off x="768" y="1104"/>
              <a:ext cx="395" cy="1824"/>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638" name="TextBox 30"/>
            <p:cNvSpPr txBox="1">
              <a:spLocks noChangeArrowheads="1"/>
            </p:cNvSpPr>
            <p:nvPr/>
          </p:nvSpPr>
          <p:spPr bwMode="auto">
            <a:xfrm>
              <a:off x="885" y="624"/>
              <a:ext cx="395"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15639" name="TextBox 31"/>
            <p:cNvSpPr txBox="1">
              <a:spLocks noChangeArrowheads="1"/>
            </p:cNvSpPr>
            <p:nvPr/>
          </p:nvSpPr>
          <p:spPr bwMode="auto">
            <a:xfrm>
              <a:off x="989" y="3120"/>
              <a:ext cx="31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15640" name="TextBox 11"/>
            <p:cNvSpPr txBox="1">
              <a:spLocks noChangeArrowheads="1"/>
            </p:cNvSpPr>
            <p:nvPr/>
          </p:nvSpPr>
          <p:spPr bwMode="auto">
            <a:xfrm>
              <a:off x="926" y="2394"/>
              <a:ext cx="25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b9</a:t>
              </a:r>
            </a:p>
          </p:txBody>
        </p:sp>
        <p:sp>
          <p:nvSpPr>
            <p:cNvPr id="24" name="Oval 19"/>
            <p:cNvSpPr/>
            <p:nvPr/>
          </p:nvSpPr>
          <p:spPr>
            <a:xfrm>
              <a:off x="1112" y="2191"/>
              <a:ext cx="96" cy="9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9" name="Oval 20"/>
            <p:cNvSpPr>
              <a:spLocks noChangeArrowheads="1"/>
            </p:cNvSpPr>
            <p:nvPr/>
          </p:nvSpPr>
          <p:spPr bwMode="auto">
            <a:xfrm>
              <a:off x="872" y="2440"/>
              <a:ext cx="96" cy="95"/>
            </a:xfrm>
            <a:prstGeom prst="ellipse">
              <a:avLst/>
            </a:prstGeom>
            <a:solidFill>
              <a:srgbClr val="BC5332"/>
            </a:solidFill>
            <a:ln>
              <a:noFill/>
            </a:ln>
            <a:extLst>
              <a:ext uri="{91240B29-F687-4F45-9708-019B960494DF}">
                <a14:hiddenLine xmlns:a14="http://schemas.microsoft.com/office/drawing/2010/main" w="3175" algn="ctr">
                  <a:solidFill>
                    <a:srgbClr val="000000"/>
                  </a:solidFill>
                  <a:round/>
                  <a:headEnd/>
                  <a:tailEnd/>
                </a14:hiddenLine>
              </a:ext>
            </a:extLst>
          </p:spPr>
          <p:txBody>
            <a:bodyPr anchor="ctr"/>
            <a:lstStyle/>
            <a:p>
              <a:pPr algn="ctr">
                <a:defRPr/>
              </a:pPr>
              <a:endParaRPr lang="en-US">
                <a:solidFill>
                  <a:schemeClr val="lt1"/>
                </a:solidFill>
              </a:endParaRPr>
            </a:p>
          </p:txBody>
        </p:sp>
        <p:cxnSp>
          <p:nvCxnSpPr>
            <p:cNvPr id="15643" name="Straight Arrow Connector 24"/>
            <p:cNvCxnSpPr>
              <a:cxnSpLocks noChangeShapeType="1"/>
            </p:cNvCxnSpPr>
            <p:nvPr/>
          </p:nvCxnSpPr>
          <p:spPr bwMode="auto">
            <a:xfrm flipH="1">
              <a:off x="920" y="2273"/>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644" name="Straight Arrow Connector 25"/>
            <p:cNvCxnSpPr>
              <a:cxnSpLocks noChangeShapeType="1"/>
            </p:cNvCxnSpPr>
            <p:nvPr/>
          </p:nvCxnSpPr>
          <p:spPr bwMode="auto">
            <a:xfrm>
              <a:off x="1194" y="2273"/>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22529" name="Straight Arrow Connector 26"/>
            <p:cNvCxnSpPr>
              <a:stCxn id="15395" idx="4"/>
              <a:endCxn id="7" idx="1"/>
            </p:cNvCxnSpPr>
            <p:nvPr/>
          </p:nvCxnSpPr>
          <p:spPr>
            <a:xfrm rot="16200000" flipH="1">
              <a:off x="943" y="2512"/>
              <a:ext cx="159"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646" name="Straight Arrow Connector 27"/>
            <p:cNvCxnSpPr>
              <a:cxnSpLocks noChangeShapeType="1"/>
            </p:cNvCxnSpPr>
            <p:nvPr/>
          </p:nvCxnSpPr>
          <p:spPr bwMode="auto">
            <a:xfrm flipH="1">
              <a:off x="1194" y="2536"/>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15647" name="TextBox 28"/>
            <p:cNvSpPr txBox="1">
              <a:spLocks noChangeArrowheads="1"/>
            </p:cNvSpPr>
            <p:nvPr/>
          </p:nvSpPr>
          <p:spPr bwMode="auto">
            <a:xfrm>
              <a:off x="1448" y="2392"/>
              <a:ext cx="31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b10</a:t>
              </a:r>
            </a:p>
          </p:txBody>
        </p:sp>
        <p:sp>
          <p:nvSpPr>
            <p:cNvPr id="22532" name="Oval 16"/>
            <p:cNvSpPr>
              <a:spLocks noChangeArrowheads="1"/>
            </p:cNvSpPr>
            <p:nvPr/>
          </p:nvSpPr>
          <p:spPr bwMode="auto">
            <a:xfrm>
              <a:off x="864" y="1488"/>
              <a:ext cx="96" cy="95"/>
            </a:xfrm>
            <a:prstGeom prst="ellipse">
              <a:avLst/>
            </a:prstGeom>
            <a:solidFill>
              <a:srgbClr val="BC5332"/>
            </a:soli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4A7EBB"/>
                  </a:solidFill>
                  <a:round/>
                  <a:headEnd/>
                  <a:tailEnd/>
                </a14:hiddenLine>
              </a:ext>
            </a:extLst>
          </p:spPr>
          <p:txBody>
            <a:bodyPr anchor="ctr"/>
            <a:lstStyle/>
            <a:p>
              <a:pPr algn="ctr">
                <a:defRPr/>
              </a:pPr>
              <a:endParaRPr lang="en-US">
                <a:solidFill>
                  <a:schemeClr val="dk1"/>
                </a:solidFill>
              </a:endParaRPr>
            </a:p>
          </p:txBody>
        </p:sp>
        <p:sp>
          <p:nvSpPr>
            <p:cNvPr id="22533" name="Oval 16"/>
            <p:cNvSpPr>
              <a:spLocks noChangeArrowheads="1"/>
            </p:cNvSpPr>
            <p:nvPr/>
          </p:nvSpPr>
          <p:spPr bwMode="auto">
            <a:xfrm>
              <a:off x="1344" y="1488"/>
              <a:ext cx="96" cy="95"/>
            </a:xfrm>
            <a:prstGeom prst="ellipse">
              <a:avLst/>
            </a:prstGeom>
            <a:solidFill>
              <a:srgbClr val="BC5332"/>
            </a:solidFill>
            <a:ln w="9525" algn="ctr">
              <a:solidFill>
                <a:srgbClr val="BC5332"/>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sp>
          <p:nvSpPr>
            <p:cNvPr id="22534" name="Oval 16"/>
            <p:cNvSpPr/>
            <p:nvPr/>
          </p:nvSpPr>
          <p:spPr>
            <a:xfrm>
              <a:off x="1352" y="2440"/>
              <a:ext cx="94" cy="95"/>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651" name="TextBox 22"/>
            <p:cNvSpPr txBox="1">
              <a:spLocks noChangeArrowheads="1"/>
            </p:cNvSpPr>
            <p:nvPr/>
          </p:nvSpPr>
          <p:spPr bwMode="auto">
            <a:xfrm>
              <a:off x="1200" y="1671"/>
              <a:ext cx="25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b5</a:t>
              </a:r>
            </a:p>
          </p:txBody>
        </p:sp>
        <p:cxnSp>
          <p:nvCxnSpPr>
            <p:cNvPr id="15652" name="Straight Arrow Connector 26"/>
            <p:cNvCxnSpPr>
              <a:cxnSpLocks noChangeShapeType="1"/>
            </p:cNvCxnSpPr>
            <p:nvPr/>
          </p:nvCxnSpPr>
          <p:spPr bwMode="auto">
            <a:xfrm>
              <a:off x="912" y="158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653" name="Straight Arrow Connector 27"/>
            <p:cNvCxnSpPr>
              <a:cxnSpLocks noChangeShapeType="1"/>
            </p:cNvCxnSpPr>
            <p:nvPr/>
          </p:nvCxnSpPr>
          <p:spPr bwMode="auto">
            <a:xfrm flipH="1">
              <a:off x="1186" y="158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22537" name="Oval 19"/>
            <p:cNvSpPr/>
            <p:nvPr/>
          </p:nvSpPr>
          <p:spPr>
            <a:xfrm>
              <a:off x="1104" y="1711"/>
              <a:ext cx="96" cy="9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655" name="TextBox 11"/>
            <p:cNvSpPr txBox="1">
              <a:spLocks noChangeArrowheads="1"/>
            </p:cNvSpPr>
            <p:nvPr/>
          </p:nvSpPr>
          <p:spPr bwMode="auto">
            <a:xfrm>
              <a:off x="918" y="1920"/>
              <a:ext cx="256"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b6</a:t>
              </a:r>
            </a:p>
          </p:txBody>
        </p:sp>
        <p:sp>
          <p:nvSpPr>
            <p:cNvPr id="22538" name="Oval 19"/>
            <p:cNvSpPr/>
            <p:nvPr/>
          </p:nvSpPr>
          <p:spPr>
            <a:xfrm>
              <a:off x="1104" y="1717"/>
              <a:ext cx="96" cy="9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22539" name="Straight Arrow Connector 24"/>
            <p:cNvCxnSpPr>
              <a:stCxn id="20" idx="3"/>
              <a:endCxn id="15395" idx="0"/>
            </p:cNvCxnSpPr>
            <p:nvPr/>
          </p:nvCxnSpPr>
          <p:spPr>
            <a:xfrm rot="5400000">
              <a:off x="932" y="1778"/>
              <a:ext cx="16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2540" name="Straight Arrow Connector 25"/>
            <p:cNvCxnSpPr>
              <a:stCxn id="20" idx="5"/>
            </p:cNvCxnSpPr>
            <p:nvPr/>
          </p:nvCxnSpPr>
          <p:spPr>
            <a:xfrm rot="16200000" flipH="1">
              <a:off x="1206" y="1778"/>
              <a:ext cx="168"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5659" name="TextBox 28"/>
            <p:cNvSpPr txBox="1">
              <a:spLocks noChangeArrowheads="1"/>
            </p:cNvSpPr>
            <p:nvPr/>
          </p:nvSpPr>
          <p:spPr bwMode="auto">
            <a:xfrm>
              <a:off x="1400" y="1918"/>
              <a:ext cx="25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b7</a:t>
              </a:r>
            </a:p>
          </p:txBody>
        </p:sp>
        <p:sp>
          <p:nvSpPr>
            <p:cNvPr id="22541" name="Oval 16"/>
            <p:cNvSpPr>
              <a:spLocks noChangeArrowheads="1"/>
            </p:cNvSpPr>
            <p:nvPr/>
          </p:nvSpPr>
          <p:spPr bwMode="auto">
            <a:xfrm>
              <a:off x="864" y="1965"/>
              <a:ext cx="96" cy="97"/>
            </a:xfrm>
            <a:prstGeom prst="ellipse">
              <a:avLst/>
            </a:prstGeom>
            <a:solidFill>
              <a:srgbClr val="BC5332"/>
            </a:soli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4A7EBB"/>
                  </a:solidFill>
                  <a:round/>
                  <a:headEnd/>
                  <a:tailEnd/>
                </a14:hiddenLine>
              </a:ext>
            </a:extLst>
          </p:spPr>
          <p:txBody>
            <a:bodyPr anchor="ctr"/>
            <a:lstStyle/>
            <a:p>
              <a:pPr algn="ctr">
                <a:defRPr/>
              </a:pPr>
              <a:endParaRPr lang="en-US">
                <a:solidFill>
                  <a:schemeClr val="dk1"/>
                </a:solidFill>
              </a:endParaRPr>
            </a:p>
          </p:txBody>
        </p:sp>
        <p:sp>
          <p:nvSpPr>
            <p:cNvPr id="22542" name="Oval 16"/>
            <p:cNvSpPr>
              <a:spLocks noChangeArrowheads="1"/>
            </p:cNvSpPr>
            <p:nvPr/>
          </p:nvSpPr>
          <p:spPr bwMode="auto">
            <a:xfrm>
              <a:off x="1344" y="1965"/>
              <a:ext cx="96" cy="97"/>
            </a:xfrm>
            <a:prstGeom prst="ellipse">
              <a:avLst/>
            </a:prstGeom>
            <a:solidFill>
              <a:srgbClr val="BC5332"/>
            </a:solidFill>
            <a:ln w="9525" algn="ctr">
              <a:solidFill>
                <a:srgbClr val="BC5332"/>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sp>
          <p:nvSpPr>
            <p:cNvPr id="22543" name="Oval 19"/>
            <p:cNvSpPr/>
            <p:nvPr/>
          </p:nvSpPr>
          <p:spPr>
            <a:xfrm>
              <a:off x="1344" y="1488"/>
              <a:ext cx="96" cy="9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2544" name="Oval 19"/>
            <p:cNvSpPr/>
            <p:nvPr/>
          </p:nvSpPr>
          <p:spPr>
            <a:xfrm>
              <a:off x="864" y="1488"/>
              <a:ext cx="96" cy="9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2545" name="Oval 19"/>
            <p:cNvSpPr/>
            <p:nvPr/>
          </p:nvSpPr>
          <p:spPr>
            <a:xfrm>
              <a:off x="864" y="1968"/>
              <a:ext cx="96" cy="9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2546" name="Oval 19"/>
            <p:cNvSpPr/>
            <p:nvPr/>
          </p:nvSpPr>
          <p:spPr>
            <a:xfrm>
              <a:off x="864" y="2448"/>
              <a:ext cx="96" cy="9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2547" name="Oval 19"/>
            <p:cNvSpPr/>
            <p:nvPr/>
          </p:nvSpPr>
          <p:spPr>
            <a:xfrm>
              <a:off x="1344" y="1968"/>
              <a:ext cx="96" cy="9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grpSp>
      <p:cxnSp>
        <p:nvCxnSpPr>
          <p:cNvPr id="4" name="Straight Arrow Connector 3"/>
          <p:cNvCxnSpPr>
            <a:stCxn id="16" idx="4"/>
            <a:endCxn id="15" idx="0"/>
          </p:cNvCxnSpPr>
          <p:nvPr/>
        </p:nvCxnSpPr>
        <p:spPr>
          <a:xfrm rot="5400000">
            <a:off x="3791745" y="2062958"/>
            <a:ext cx="212725" cy="158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373" name="Straight Arrow Connector 4"/>
          <p:cNvCxnSpPr>
            <a:cxnSpLocks noChangeShapeType="1"/>
            <a:stCxn id="15" idx="5"/>
            <a:endCxn id="20" idx="1"/>
          </p:cNvCxnSpPr>
          <p:nvPr/>
        </p:nvCxnSpPr>
        <p:spPr bwMode="auto">
          <a:xfrm>
            <a:off x="3938589" y="2241551"/>
            <a:ext cx="257175" cy="155575"/>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6" name="Freeform 5"/>
          <p:cNvSpPr/>
          <p:nvPr/>
        </p:nvSpPr>
        <p:spPr>
          <a:xfrm>
            <a:off x="3505201" y="2255839"/>
            <a:ext cx="449263" cy="1836737"/>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latin typeface="Calibri" panose="020F0502020204030204" pitchFamily="34" charset="0"/>
            </a:endParaRPr>
          </a:p>
        </p:txBody>
      </p:sp>
      <p:sp>
        <p:nvSpPr>
          <p:cNvPr id="9" name="Oval 8"/>
          <p:cNvSpPr/>
          <p:nvPr/>
        </p:nvSpPr>
        <p:spPr>
          <a:xfrm>
            <a:off x="3954463" y="4049714"/>
            <a:ext cx="112712" cy="857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376" name="TextBox 9"/>
          <p:cNvSpPr txBox="1">
            <a:spLocks noChangeArrowheads="1"/>
          </p:cNvSpPr>
          <p:nvPr/>
        </p:nvSpPr>
        <p:spPr bwMode="auto">
          <a:xfrm>
            <a:off x="3898901" y="2082801"/>
            <a:ext cx="315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b1</a:t>
            </a:r>
          </a:p>
        </p:txBody>
      </p:sp>
      <p:sp>
        <p:nvSpPr>
          <p:cNvPr id="15377" name="TextBox 10"/>
          <p:cNvSpPr txBox="1">
            <a:spLocks noChangeArrowheads="1"/>
          </p:cNvSpPr>
          <p:nvPr/>
        </p:nvSpPr>
        <p:spPr bwMode="auto">
          <a:xfrm>
            <a:off x="4241801" y="2289176"/>
            <a:ext cx="315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b2</a:t>
            </a:r>
          </a:p>
        </p:txBody>
      </p:sp>
      <p:sp>
        <p:nvSpPr>
          <p:cNvPr id="15378" name="TextBox 11"/>
          <p:cNvSpPr txBox="1">
            <a:spLocks noChangeArrowheads="1"/>
          </p:cNvSpPr>
          <p:nvPr/>
        </p:nvSpPr>
        <p:spPr bwMode="auto">
          <a:xfrm>
            <a:off x="3962401" y="2557464"/>
            <a:ext cx="315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b3</a:t>
            </a:r>
          </a:p>
        </p:txBody>
      </p:sp>
      <p:sp>
        <p:nvSpPr>
          <p:cNvPr id="15379" name="TextBox 12"/>
          <p:cNvSpPr txBox="1">
            <a:spLocks noChangeArrowheads="1"/>
          </p:cNvSpPr>
          <p:nvPr/>
        </p:nvSpPr>
        <p:spPr bwMode="auto">
          <a:xfrm>
            <a:off x="4244975" y="3616326"/>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b11</a:t>
            </a:r>
          </a:p>
        </p:txBody>
      </p:sp>
      <p:sp>
        <p:nvSpPr>
          <p:cNvPr id="15" name="Oval 14"/>
          <p:cNvSpPr/>
          <p:nvPr/>
        </p:nvSpPr>
        <p:spPr>
          <a:xfrm>
            <a:off x="3841751" y="2168526"/>
            <a:ext cx="112713" cy="85725"/>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6" name="Oval 15"/>
          <p:cNvSpPr/>
          <p:nvPr/>
        </p:nvSpPr>
        <p:spPr>
          <a:xfrm>
            <a:off x="3841751" y="1871664"/>
            <a:ext cx="112713" cy="85725"/>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7" name="Oval 16"/>
          <p:cNvSpPr/>
          <p:nvPr/>
        </p:nvSpPr>
        <p:spPr>
          <a:xfrm>
            <a:off x="4189413" y="3616326"/>
            <a:ext cx="112712" cy="85725"/>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0" name="Oval 19"/>
          <p:cNvSpPr/>
          <p:nvPr/>
        </p:nvSpPr>
        <p:spPr>
          <a:xfrm>
            <a:off x="4179888" y="2384426"/>
            <a:ext cx="112712" cy="857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384" name="TextBox 22"/>
          <p:cNvSpPr txBox="1">
            <a:spLocks noChangeArrowheads="1"/>
          </p:cNvSpPr>
          <p:nvPr/>
        </p:nvSpPr>
        <p:spPr bwMode="auto">
          <a:xfrm>
            <a:off x="4302126" y="3189289"/>
            <a:ext cx="315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b8</a:t>
            </a:r>
          </a:p>
        </p:txBody>
      </p:sp>
      <p:cxnSp>
        <p:nvCxnSpPr>
          <p:cNvPr id="25" name="Straight Arrow Connector 24"/>
          <p:cNvCxnSpPr>
            <a:stCxn id="20" idx="3"/>
            <a:endCxn id="15395" idx="0"/>
          </p:cNvCxnSpPr>
          <p:nvPr/>
        </p:nvCxnSpPr>
        <p:spPr>
          <a:xfrm rot="5400000">
            <a:off x="4001294" y="2410619"/>
            <a:ext cx="147638" cy="2413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0" idx="5"/>
          </p:cNvCxnSpPr>
          <p:nvPr/>
        </p:nvCxnSpPr>
        <p:spPr>
          <a:xfrm rot="16200000" flipH="1">
            <a:off x="4323556" y="2410619"/>
            <a:ext cx="147638" cy="2413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387" name="Straight Arrow Connector 26"/>
          <p:cNvCxnSpPr>
            <a:cxnSpLocks noChangeShapeType="1"/>
          </p:cNvCxnSpPr>
          <p:nvPr/>
        </p:nvCxnSpPr>
        <p:spPr bwMode="auto">
          <a:xfrm>
            <a:off x="3963988" y="3109914"/>
            <a:ext cx="241300" cy="14128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388" name="Straight Arrow Connector 27"/>
          <p:cNvCxnSpPr>
            <a:cxnSpLocks noChangeShapeType="1"/>
          </p:cNvCxnSpPr>
          <p:nvPr/>
        </p:nvCxnSpPr>
        <p:spPr bwMode="auto">
          <a:xfrm flipH="1">
            <a:off x="4284663" y="3109914"/>
            <a:ext cx="241300" cy="14128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15389" name="TextBox 28"/>
          <p:cNvSpPr txBox="1">
            <a:spLocks noChangeArrowheads="1"/>
          </p:cNvSpPr>
          <p:nvPr/>
        </p:nvSpPr>
        <p:spPr bwMode="auto">
          <a:xfrm>
            <a:off x="4527551" y="2554289"/>
            <a:ext cx="315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b4</a:t>
            </a:r>
          </a:p>
        </p:txBody>
      </p:sp>
      <p:sp>
        <p:nvSpPr>
          <p:cNvPr id="30" name="Freeform 29"/>
          <p:cNvSpPr/>
          <p:nvPr/>
        </p:nvSpPr>
        <p:spPr>
          <a:xfrm>
            <a:off x="3786188" y="2255838"/>
            <a:ext cx="461962" cy="1624012"/>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latin typeface="Calibri" panose="020F0502020204030204" pitchFamily="34" charset="0"/>
            </a:endParaRPr>
          </a:p>
        </p:txBody>
      </p:sp>
      <p:sp>
        <p:nvSpPr>
          <p:cNvPr id="15391" name="TextBox 30"/>
          <p:cNvSpPr txBox="1">
            <a:spLocks noChangeArrowheads="1"/>
          </p:cNvSpPr>
          <p:nvPr/>
        </p:nvSpPr>
        <p:spPr bwMode="auto">
          <a:xfrm>
            <a:off x="3922714" y="1828801"/>
            <a:ext cx="458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entry</a:t>
            </a:r>
          </a:p>
        </p:txBody>
      </p:sp>
      <p:sp>
        <p:nvSpPr>
          <p:cNvPr id="15392" name="TextBox 31"/>
          <p:cNvSpPr txBox="1">
            <a:spLocks noChangeArrowheads="1"/>
          </p:cNvSpPr>
          <p:nvPr/>
        </p:nvSpPr>
        <p:spPr bwMode="auto">
          <a:xfrm>
            <a:off x="4044950" y="4049714"/>
            <a:ext cx="374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exit</a:t>
            </a:r>
          </a:p>
        </p:txBody>
      </p:sp>
      <p:sp>
        <p:nvSpPr>
          <p:cNvPr id="15393" name="TextBox 11"/>
          <p:cNvSpPr txBox="1">
            <a:spLocks noChangeArrowheads="1"/>
          </p:cNvSpPr>
          <p:nvPr/>
        </p:nvSpPr>
        <p:spPr bwMode="auto">
          <a:xfrm>
            <a:off x="3971926" y="3403601"/>
            <a:ext cx="315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b9</a:t>
            </a:r>
          </a:p>
        </p:txBody>
      </p:sp>
      <p:sp>
        <p:nvSpPr>
          <p:cNvPr id="22548" name="Oval 19"/>
          <p:cNvSpPr/>
          <p:nvPr/>
        </p:nvSpPr>
        <p:spPr>
          <a:xfrm>
            <a:off x="4189413" y="3224214"/>
            <a:ext cx="112712" cy="8413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395" name="Oval 20"/>
          <p:cNvSpPr>
            <a:spLocks noChangeArrowheads="1"/>
          </p:cNvSpPr>
          <p:nvPr/>
        </p:nvSpPr>
        <p:spPr bwMode="auto">
          <a:xfrm>
            <a:off x="3908426" y="3444876"/>
            <a:ext cx="112713" cy="85725"/>
          </a:xfrm>
          <a:prstGeom prst="ellipse">
            <a:avLst/>
          </a:prstGeom>
          <a:solidFill>
            <a:srgbClr val="BC5332"/>
          </a:solidFill>
          <a:ln>
            <a:noFill/>
          </a:ln>
          <a:extLst>
            <a:ext uri="{91240B29-F687-4F45-9708-019B960494DF}">
              <a14:hiddenLine xmlns:a14="http://schemas.microsoft.com/office/drawing/2010/main" w="3175" algn="ctr">
                <a:solidFill>
                  <a:srgbClr val="000000"/>
                </a:solidFill>
                <a:round/>
                <a:headEnd/>
                <a:tailEnd/>
              </a14:hiddenLine>
            </a:ext>
          </a:ex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FFFFFF"/>
              </a:solidFill>
              <a:latin typeface="Calibri" panose="020F0502020204030204" pitchFamily="34" charset="0"/>
            </a:endParaRPr>
          </a:p>
        </p:txBody>
      </p:sp>
      <p:cxnSp>
        <p:nvCxnSpPr>
          <p:cNvPr id="15396" name="Straight Arrow Connector 24"/>
          <p:cNvCxnSpPr>
            <a:cxnSpLocks noChangeShapeType="1"/>
          </p:cNvCxnSpPr>
          <p:nvPr/>
        </p:nvCxnSpPr>
        <p:spPr bwMode="auto">
          <a:xfrm flipH="1">
            <a:off x="3963988" y="3297239"/>
            <a:ext cx="241300" cy="14763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397" name="Straight Arrow Connector 25"/>
          <p:cNvCxnSpPr>
            <a:cxnSpLocks noChangeShapeType="1"/>
          </p:cNvCxnSpPr>
          <p:nvPr/>
        </p:nvCxnSpPr>
        <p:spPr bwMode="auto">
          <a:xfrm>
            <a:off x="4286250" y="3295650"/>
            <a:ext cx="241300" cy="14763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22551" name="Straight Arrow Connector 26"/>
          <p:cNvCxnSpPr>
            <a:stCxn id="15395" idx="4"/>
            <a:endCxn id="7" idx="1"/>
          </p:cNvCxnSpPr>
          <p:nvPr/>
        </p:nvCxnSpPr>
        <p:spPr>
          <a:xfrm rot="16200000" flipH="1">
            <a:off x="4015581" y="3480594"/>
            <a:ext cx="141288" cy="2413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399" name="Straight Arrow Connector 27"/>
          <p:cNvCxnSpPr>
            <a:cxnSpLocks noChangeShapeType="1"/>
          </p:cNvCxnSpPr>
          <p:nvPr/>
        </p:nvCxnSpPr>
        <p:spPr bwMode="auto">
          <a:xfrm flipH="1">
            <a:off x="4284663" y="3530600"/>
            <a:ext cx="241300" cy="14128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15400" name="TextBox 28"/>
          <p:cNvSpPr txBox="1">
            <a:spLocks noChangeArrowheads="1"/>
          </p:cNvSpPr>
          <p:nvPr/>
        </p:nvSpPr>
        <p:spPr bwMode="auto">
          <a:xfrm>
            <a:off x="4583113" y="3402014"/>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b10</a:t>
            </a:r>
          </a:p>
        </p:txBody>
      </p:sp>
      <p:sp>
        <p:nvSpPr>
          <p:cNvPr id="15401" name="Oval 16"/>
          <p:cNvSpPr>
            <a:spLocks noChangeArrowheads="1"/>
          </p:cNvSpPr>
          <p:nvPr/>
        </p:nvSpPr>
        <p:spPr bwMode="auto">
          <a:xfrm>
            <a:off x="3898901" y="2597151"/>
            <a:ext cx="112713" cy="85725"/>
          </a:xfrm>
          <a:prstGeom prst="ellipse">
            <a:avLst/>
          </a:prstGeom>
          <a:solidFill>
            <a:srgbClr val="BC5332"/>
          </a:soli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4A7EBB"/>
                </a:solidFill>
                <a:round/>
                <a:headEnd/>
                <a:tailEnd/>
              </a14:hiddenLine>
            </a:ext>
          </a:ex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402" name="Oval 16"/>
          <p:cNvSpPr>
            <a:spLocks noChangeArrowheads="1"/>
          </p:cNvSpPr>
          <p:nvPr/>
        </p:nvSpPr>
        <p:spPr bwMode="auto">
          <a:xfrm>
            <a:off x="4460876" y="2597151"/>
            <a:ext cx="112713" cy="85725"/>
          </a:xfrm>
          <a:prstGeom prst="ellipse">
            <a:avLst/>
          </a:prstGeom>
          <a:solidFill>
            <a:srgbClr val="BC5332"/>
          </a:solidFill>
          <a:ln w="9525" algn="ctr">
            <a:solidFill>
              <a:srgbClr val="BC5332"/>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22555" name="Oval 16"/>
          <p:cNvSpPr/>
          <p:nvPr/>
        </p:nvSpPr>
        <p:spPr>
          <a:xfrm>
            <a:off x="4470401" y="3444876"/>
            <a:ext cx="112713" cy="85725"/>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404" name="TextBox 22"/>
          <p:cNvSpPr txBox="1">
            <a:spLocks noChangeArrowheads="1"/>
          </p:cNvSpPr>
          <p:nvPr/>
        </p:nvSpPr>
        <p:spPr bwMode="auto">
          <a:xfrm>
            <a:off x="4292601" y="2760664"/>
            <a:ext cx="315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b5</a:t>
            </a:r>
          </a:p>
        </p:txBody>
      </p:sp>
      <p:cxnSp>
        <p:nvCxnSpPr>
          <p:cNvPr id="15405" name="Straight Arrow Connector 26"/>
          <p:cNvCxnSpPr>
            <a:cxnSpLocks noChangeShapeType="1"/>
          </p:cNvCxnSpPr>
          <p:nvPr/>
        </p:nvCxnSpPr>
        <p:spPr bwMode="auto">
          <a:xfrm>
            <a:off x="3954463" y="2682875"/>
            <a:ext cx="241300" cy="14128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406" name="Straight Arrow Connector 27"/>
          <p:cNvCxnSpPr>
            <a:cxnSpLocks noChangeShapeType="1"/>
          </p:cNvCxnSpPr>
          <p:nvPr/>
        </p:nvCxnSpPr>
        <p:spPr bwMode="auto">
          <a:xfrm flipH="1">
            <a:off x="4275138" y="2682875"/>
            <a:ext cx="241300" cy="14128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22558" name="Oval 19"/>
          <p:cNvSpPr/>
          <p:nvPr/>
        </p:nvSpPr>
        <p:spPr>
          <a:xfrm>
            <a:off x="4179888" y="2795589"/>
            <a:ext cx="112712" cy="857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408" name="TextBox 11"/>
          <p:cNvSpPr txBox="1">
            <a:spLocks noChangeArrowheads="1"/>
          </p:cNvSpPr>
          <p:nvPr/>
        </p:nvSpPr>
        <p:spPr bwMode="auto">
          <a:xfrm>
            <a:off x="3962401" y="2982914"/>
            <a:ext cx="315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b6</a:t>
            </a:r>
          </a:p>
        </p:txBody>
      </p:sp>
      <p:sp>
        <p:nvSpPr>
          <p:cNvPr id="22559" name="Oval 19"/>
          <p:cNvSpPr/>
          <p:nvPr/>
        </p:nvSpPr>
        <p:spPr>
          <a:xfrm>
            <a:off x="4179888" y="2801939"/>
            <a:ext cx="112712" cy="857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cxnSp>
        <p:nvCxnSpPr>
          <p:cNvPr id="22592" name="Straight Arrow Connector 24"/>
          <p:cNvCxnSpPr>
            <a:stCxn id="20" idx="3"/>
            <a:endCxn id="15395" idx="0"/>
          </p:cNvCxnSpPr>
          <p:nvPr/>
        </p:nvCxnSpPr>
        <p:spPr>
          <a:xfrm rot="5400000">
            <a:off x="4001295" y="2828132"/>
            <a:ext cx="147637" cy="2413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2593" name="Straight Arrow Connector 25"/>
          <p:cNvCxnSpPr>
            <a:stCxn id="20" idx="5"/>
          </p:cNvCxnSpPr>
          <p:nvPr/>
        </p:nvCxnSpPr>
        <p:spPr>
          <a:xfrm rot="16200000" flipH="1">
            <a:off x="4323557" y="2828132"/>
            <a:ext cx="147637" cy="2413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5412" name="TextBox 28"/>
          <p:cNvSpPr txBox="1">
            <a:spLocks noChangeArrowheads="1"/>
          </p:cNvSpPr>
          <p:nvPr/>
        </p:nvSpPr>
        <p:spPr bwMode="auto">
          <a:xfrm>
            <a:off x="4527551" y="2979739"/>
            <a:ext cx="315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b7</a:t>
            </a:r>
          </a:p>
        </p:txBody>
      </p:sp>
      <p:sp>
        <p:nvSpPr>
          <p:cNvPr id="15413" name="Oval 16"/>
          <p:cNvSpPr>
            <a:spLocks noChangeArrowheads="1"/>
          </p:cNvSpPr>
          <p:nvPr/>
        </p:nvSpPr>
        <p:spPr bwMode="auto">
          <a:xfrm>
            <a:off x="3898901" y="3022601"/>
            <a:ext cx="112713" cy="85725"/>
          </a:xfrm>
          <a:prstGeom prst="ellipse">
            <a:avLst/>
          </a:prstGeom>
          <a:solidFill>
            <a:srgbClr val="BC5332"/>
          </a:soli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4A7EBB"/>
                </a:solidFill>
                <a:round/>
                <a:headEnd/>
                <a:tailEnd/>
              </a14:hiddenLine>
            </a:ext>
          </a:ex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414" name="Oval 16"/>
          <p:cNvSpPr>
            <a:spLocks noChangeArrowheads="1"/>
          </p:cNvSpPr>
          <p:nvPr/>
        </p:nvSpPr>
        <p:spPr bwMode="auto">
          <a:xfrm>
            <a:off x="4460876" y="3022601"/>
            <a:ext cx="112713" cy="85725"/>
          </a:xfrm>
          <a:prstGeom prst="ellipse">
            <a:avLst/>
          </a:prstGeom>
          <a:solidFill>
            <a:srgbClr val="BC5332"/>
          </a:solidFill>
          <a:ln w="9525" algn="ctr">
            <a:solidFill>
              <a:srgbClr val="BC5332"/>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415" name="Oval 19"/>
          <p:cNvSpPr>
            <a:spLocks noChangeArrowheads="1"/>
          </p:cNvSpPr>
          <p:nvPr/>
        </p:nvSpPr>
        <p:spPr bwMode="auto">
          <a:xfrm>
            <a:off x="4459288" y="2590801"/>
            <a:ext cx="112712" cy="85725"/>
          </a:xfrm>
          <a:prstGeom prst="ellipse">
            <a:avLst/>
          </a:prstGeom>
          <a:solidFill>
            <a:srgbClr val="E02C0E"/>
          </a:solidFill>
          <a:ln w="9525" algn="ctr">
            <a:solidFill>
              <a:srgbClr val="4A7EBB"/>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416" name="Oval 19"/>
          <p:cNvSpPr>
            <a:spLocks noChangeArrowheads="1"/>
          </p:cNvSpPr>
          <p:nvPr/>
        </p:nvSpPr>
        <p:spPr bwMode="auto">
          <a:xfrm>
            <a:off x="3886201" y="2590801"/>
            <a:ext cx="112713" cy="85725"/>
          </a:xfrm>
          <a:prstGeom prst="ellipse">
            <a:avLst/>
          </a:prstGeom>
          <a:solidFill>
            <a:srgbClr val="E02C0E"/>
          </a:solidFill>
          <a:ln w="9525" algn="ctr">
            <a:solidFill>
              <a:srgbClr val="4A7EBB"/>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22598" name="Oval 19"/>
          <p:cNvSpPr/>
          <p:nvPr/>
        </p:nvSpPr>
        <p:spPr>
          <a:xfrm>
            <a:off x="3898901" y="3025775"/>
            <a:ext cx="112713" cy="841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599" name="Oval 19"/>
          <p:cNvSpPr/>
          <p:nvPr/>
        </p:nvSpPr>
        <p:spPr>
          <a:xfrm>
            <a:off x="3898901" y="3452814"/>
            <a:ext cx="112713" cy="8413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600" name="Oval 19"/>
          <p:cNvSpPr/>
          <p:nvPr/>
        </p:nvSpPr>
        <p:spPr>
          <a:xfrm>
            <a:off x="4460876" y="3025775"/>
            <a:ext cx="112713" cy="841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grpSp>
        <p:nvGrpSpPr>
          <p:cNvPr id="15420" name="Group 276"/>
          <p:cNvGrpSpPr>
            <a:grpSpLocks/>
          </p:cNvGrpSpPr>
          <p:nvPr/>
        </p:nvGrpSpPr>
        <p:grpSpPr bwMode="auto">
          <a:xfrm>
            <a:off x="5334001" y="1905000"/>
            <a:ext cx="1458913" cy="2465388"/>
            <a:chOff x="528" y="624"/>
            <a:chExt cx="1246" cy="2770"/>
          </a:xfrm>
        </p:grpSpPr>
        <p:cxnSp>
          <p:nvCxnSpPr>
            <p:cNvPr id="22601" name="Straight Arrow Connector 3"/>
            <p:cNvCxnSpPr>
              <a:stCxn id="16" idx="4"/>
              <a:endCxn id="15" idx="0"/>
            </p:cNvCxnSpPr>
            <p:nvPr/>
          </p:nvCxnSpPr>
          <p:spPr>
            <a:xfrm rot="5400000">
              <a:off x="744" y="887"/>
              <a:ext cx="239"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572" name="Straight Arrow Connector 4"/>
            <p:cNvCxnSpPr>
              <a:cxnSpLocks noChangeShapeType="1"/>
            </p:cNvCxnSpPr>
            <p:nvPr/>
          </p:nvCxnSpPr>
          <p:spPr bwMode="auto">
            <a:xfrm>
              <a:off x="898" y="1088"/>
              <a:ext cx="220" cy="174"/>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22603" name="Freeform 5"/>
            <p:cNvSpPr/>
            <p:nvPr/>
          </p:nvSpPr>
          <p:spPr>
            <a:xfrm>
              <a:off x="528" y="1104"/>
              <a:ext cx="384" cy="2064"/>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latin typeface="Calibri" panose="020F0502020204030204" pitchFamily="34" charset="0"/>
              </a:endParaRPr>
            </a:p>
          </p:txBody>
        </p:sp>
        <p:sp>
          <p:nvSpPr>
            <p:cNvPr id="22604" name="Oval 8"/>
            <p:cNvSpPr/>
            <p:nvPr/>
          </p:nvSpPr>
          <p:spPr>
            <a:xfrm>
              <a:off x="912" y="3119"/>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575" name="TextBox 9"/>
            <p:cNvSpPr txBox="1">
              <a:spLocks noChangeArrowheads="1"/>
            </p:cNvSpPr>
            <p:nvPr/>
          </p:nvSpPr>
          <p:spPr bwMode="auto">
            <a:xfrm>
              <a:off x="864" y="909"/>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b1</a:t>
              </a:r>
            </a:p>
          </p:txBody>
        </p:sp>
        <p:sp>
          <p:nvSpPr>
            <p:cNvPr id="15576" name="TextBox 10"/>
            <p:cNvSpPr txBox="1">
              <a:spLocks noChangeArrowheads="1"/>
            </p:cNvSpPr>
            <p:nvPr/>
          </p:nvSpPr>
          <p:spPr bwMode="auto">
            <a:xfrm>
              <a:off x="1157" y="1141"/>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b2</a:t>
              </a:r>
            </a:p>
          </p:txBody>
        </p:sp>
        <p:sp>
          <p:nvSpPr>
            <p:cNvPr id="15577" name="TextBox 11"/>
            <p:cNvSpPr txBox="1">
              <a:spLocks noChangeArrowheads="1"/>
            </p:cNvSpPr>
            <p:nvPr/>
          </p:nvSpPr>
          <p:spPr bwMode="auto">
            <a:xfrm>
              <a:off x="918" y="1443"/>
              <a:ext cx="27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b3</a:t>
              </a:r>
            </a:p>
          </p:txBody>
        </p:sp>
        <p:sp>
          <p:nvSpPr>
            <p:cNvPr id="15578" name="TextBox 12"/>
            <p:cNvSpPr txBox="1">
              <a:spLocks noChangeArrowheads="1"/>
            </p:cNvSpPr>
            <p:nvPr/>
          </p:nvSpPr>
          <p:spPr bwMode="auto">
            <a:xfrm>
              <a:off x="1160" y="2633"/>
              <a:ext cx="325"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b11</a:t>
              </a:r>
            </a:p>
          </p:txBody>
        </p:sp>
        <p:sp>
          <p:nvSpPr>
            <p:cNvPr id="22605" name="Oval 14"/>
            <p:cNvSpPr/>
            <p:nvPr/>
          </p:nvSpPr>
          <p:spPr>
            <a:xfrm>
              <a:off x="815" y="1006"/>
              <a:ext cx="95"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606" name="Oval 15"/>
            <p:cNvSpPr/>
            <p:nvPr/>
          </p:nvSpPr>
          <p:spPr>
            <a:xfrm>
              <a:off x="815" y="672"/>
              <a:ext cx="95"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607" name="Oval 16"/>
            <p:cNvSpPr/>
            <p:nvPr/>
          </p:nvSpPr>
          <p:spPr>
            <a:xfrm>
              <a:off x="1112" y="2632"/>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608" name="Oval 19"/>
            <p:cNvSpPr/>
            <p:nvPr/>
          </p:nvSpPr>
          <p:spPr>
            <a:xfrm>
              <a:off x="1104" y="1248"/>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583" name="TextBox 22"/>
            <p:cNvSpPr txBox="1">
              <a:spLocks noChangeArrowheads="1"/>
            </p:cNvSpPr>
            <p:nvPr/>
          </p:nvSpPr>
          <p:spPr bwMode="auto">
            <a:xfrm>
              <a:off x="1208" y="2153"/>
              <a:ext cx="27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b8</a:t>
              </a:r>
            </a:p>
          </p:txBody>
        </p:sp>
        <p:cxnSp>
          <p:nvCxnSpPr>
            <p:cNvPr id="22609" name="Straight Arrow Connector 24"/>
            <p:cNvCxnSpPr>
              <a:stCxn id="20" idx="3"/>
              <a:endCxn id="15395" idx="0"/>
            </p:cNvCxnSpPr>
            <p:nvPr/>
          </p:nvCxnSpPr>
          <p:spPr>
            <a:xfrm rot="5400000">
              <a:off x="932" y="1310"/>
              <a:ext cx="166"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2610" name="Straight Arrow Connector 25"/>
            <p:cNvCxnSpPr>
              <a:stCxn id="20" idx="5"/>
            </p:cNvCxnSpPr>
            <p:nvPr/>
          </p:nvCxnSpPr>
          <p:spPr>
            <a:xfrm rot="16200000" flipH="1">
              <a:off x="1206" y="1310"/>
              <a:ext cx="166"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586" name="Straight Arrow Connector 26"/>
            <p:cNvCxnSpPr>
              <a:cxnSpLocks noChangeShapeType="1"/>
            </p:cNvCxnSpPr>
            <p:nvPr/>
          </p:nvCxnSpPr>
          <p:spPr bwMode="auto">
            <a:xfrm>
              <a:off x="920" y="206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587" name="Straight Arrow Connector 27"/>
            <p:cNvCxnSpPr>
              <a:cxnSpLocks noChangeShapeType="1"/>
            </p:cNvCxnSpPr>
            <p:nvPr/>
          </p:nvCxnSpPr>
          <p:spPr bwMode="auto">
            <a:xfrm flipH="1">
              <a:off x="1194" y="206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15588" name="TextBox 28"/>
            <p:cNvSpPr txBox="1">
              <a:spLocks noChangeArrowheads="1"/>
            </p:cNvSpPr>
            <p:nvPr/>
          </p:nvSpPr>
          <p:spPr bwMode="auto">
            <a:xfrm>
              <a:off x="1401" y="1439"/>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b4</a:t>
              </a:r>
            </a:p>
          </p:txBody>
        </p:sp>
        <p:sp>
          <p:nvSpPr>
            <p:cNvPr id="22613" name="Freeform 29"/>
            <p:cNvSpPr/>
            <p:nvPr/>
          </p:nvSpPr>
          <p:spPr>
            <a:xfrm>
              <a:off x="768" y="1104"/>
              <a:ext cx="395" cy="1825"/>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latin typeface="Calibri" panose="020F0502020204030204" pitchFamily="34" charset="0"/>
              </a:endParaRPr>
            </a:p>
          </p:txBody>
        </p:sp>
        <p:sp>
          <p:nvSpPr>
            <p:cNvPr id="15590" name="TextBox 30"/>
            <p:cNvSpPr txBox="1">
              <a:spLocks noChangeArrowheads="1"/>
            </p:cNvSpPr>
            <p:nvPr/>
          </p:nvSpPr>
          <p:spPr bwMode="auto">
            <a:xfrm>
              <a:off x="884" y="624"/>
              <a:ext cx="392"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entry</a:t>
              </a:r>
            </a:p>
          </p:txBody>
        </p:sp>
        <p:sp>
          <p:nvSpPr>
            <p:cNvPr id="15591" name="TextBox 31"/>
            <p:cNvSpPr txBox="1">
              <a:spLocks noChangeArrowheads="1"/>
            </p:cNvSpPr>
            <p:nvPr/>
          </p:nvSpPr>
          <p:spPr bwMode="auto">
            <a:xfrm>
              <a:off x="989" y="3120"/>
              <a:ext cx="32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exit</a:t>
              </a:r>
            </a:p>
          </p:txBody>
        </p:sp>
        <p:sp>
          <p:nvSpPr>
            <p:cNvPr id="15592" name="TextBox 11"/>
            <p:cNvSpPr txBox="1">
              <a:spLocks noChangeArrowheads="1"/>
            </p:cNvSpPr>
            <p:nvPr/>
          </p:nvSpPr>
          <p:spPr bwMode="auto">
            <a:xfrm>
              <a:off x="926" y="2393"/>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b9</a:t>
              </a:r>
            </a:p>
          </p:txBody>
        </p:sp>
        <p:sp>
          <p:nvSpPr>
            <p:cNvPr id="22614" name="Oval 19"/>
            <p:cNvSpPr/>
            <p:nvPr/>
          </p:nvSpPr>
          <p:spPr>
            <a:xfrm>
              <a:off x="1112" y="2192"/>
              <a:ext cx="96" cy="9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594" name="Oval 20"/>
            <p:cNvSpPr>
              <a:spLocks noChangeArrowheads="1"/>
            </p:cNvSpPr>
            <p:nvPr/>
          </p:nvSpPr>
          <p:spPr bwMode="auto">
            <a:xfrm>
              <a:off x="872" y="2440"/>
              <a:ext cx="96" cy="96"/>
            </a:xfrm>
            <a:prstGeom prst="ellipse">
              <a:avLst/>
            </a:prstGeom>
            <a:solidFill>
              <a:srgbClr val="BC5332"/>
            </a:solidFill>
            <a:ln>
              <a:noFill/>
            </a:ln>
            <a:extLst>
              <a:ext uri="{91240B29-F687-4F45-9708-019B960494DF}">
                <a14:hiddenLine xmlns:a14="http://schemas.microsoft.com/office/drawing/2010/main" w="3175" algn="ctr">
                  <a:solidFill>
                    <a:srgbClr val="000000"/>
                  </a:solidFill>
                  <a:round/>
                  <a:headEnd/>
                  <a:tailEnd/>
                </a14:hiddenLine>
              </a:ext>
            </a:ex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FFFFFF"/>
                </a:solidFill>
                <a:latin typeface="Calibri" panose="020F0502020204030204" pitchFamily="34" charset="0"/>
              </a:endParaRPr>
            </a:p>
          </p:txBody>
        </p:sp>
        <p:cxnSp>
          <p:nvCxnSpPr>
            <p:cNvPr id="15595" name="Straight Arrow Connector 24"/>
            <p:cNvCxnSpPr>
              <a:cxnSpLocks noChangeShapeType="1"/>
            </p:cNvCxnSpPr>
            <p:nvPr/>
          </p:nvCxnSpPr>
          <p:spPr bwMode="auto">
            <a:xfrm flipH="1">
              <a:off x="920" y="2273"/>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596" name="Straight Arrow Connector 25"/>
            <p:cNvCxnSpPr>
              <a:cxnSpLocks noChangeShapeType="1"/>
            </p:cNvCxnSpPr>
            <p:nvPr/>
          </p:nvCxnSpPr>
          <p:spPr bwMode="auto">
            <a:xfrm>
              <a:off x="1194" y="2273"/>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22619" name="Straight Arrow Connector 26"/>
            <p:cNvCxnSpPr>
              <a:stCxn id="15395" idx="4"/>
              <a:endCxn id="7" idx="1"/>
            </p:cNvCxnSpPr>
            <p:nvPr/>
          </p:nvCxnSpPr>
          <p:spPr>
            <a:xfrm rot="16200000" flipH="1">
              <a:off x="945" y="2512"/>
              <a:ext cx="161"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598" name="Straight Arrow Connector 27"/>
            <p:cNvCxnSpPr>
              <a:cxnSpLocks noChangeShapeType="1"/>
            </p:cNvCxnSpPr>
            <p:nvPr/>
          </p:nvCxnSpPr>
          <p:spPr bwMode="auto">
            <a:xfrm flipH="1">
              <a:off x="1194" y="2536"/>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15599" name="TextBox 28"/>
            <p:cNvSpPr txBox="1">
              <a:spLocks noChangeArrowheads="1"/>
            </p:cNvSpPr>
            <p:nvPr/>
          </p:nvSpPr>
          <p:spPr bwMode="auto">
            <a:xfrm>
              <a:off x="1448" y="2392"/>
              <a:ext cx="32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b10</a:t>
              </a:r>
            </a:p>
          </p:txBody>
        </p:sp>
        <p:sp>
          <p:nvSpPr>
            <p:cNvPr id="15600" name="Oval 16"/>
            <p:cNvSpPr>
              <a:spLocks noChangeArrowheads="1"/>
            </p:cNvSpPr>
            <p:nvPr/>
          </p:nvSpPr>
          <p:spPr bwMode="auto">
            <a:xfrm>
              <a:off x="864" y="1488"/>
              <a:ext cx="96" cy="96"/>
            </a:xfrm>
            <a:prstGeom prst="ellipse">
              <a:avLst/>
            </a:prstGeom>
            <a:solidFill>
              <a:srgbClr val="BC5332"/>
            </a:soli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4A7EBB"/>
                  </a:solidFill>
                  <a:round/>
                  <a:headEnd/>
                  <a:tailEnd/>
                </a14:hiddenLine>
              </a:ext>
            </a:ex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601" name="Oval 16"/>
            <p:cNvSpPr>
              <a:spLocks noChangeArrowheads="1"/>
            </p:cNvSpPr>
            <p:nvPr/>
          </p:nvSpPr>
          <p:spPr bwMode="auto">
            <a:xfrm>
              <a:off x="1344" y="1488"/>
              <a:ext cx="96" cy="96"/>
            </a:xfrm>
            <a:prstGeom prst="ellipse">
              <a:avLst/>
            </a:prstGeom>
            <a:solidFill>
              <a:srgbClr val="BC5332"/>
            </a:solidFill>
            <a:ln w="9525" algn="ctr">
              <a:solidFill>
                <a:srgbClr val="BC5332"/>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602" name="Oval 16"/>
            <p:cNvSpPr>
              <a:spLocks noChangeArrowheads="1"/>
            </p:cNvSpPr>
            <p:nvPr/>
          </p:nvSpPr>
          <p:spPr bwMode="auto">
            <a:xfrm>
              <a:off x="1352" y="2440"/>
              <a:ext cx="96" cy="96"/>
            </a:xfrm>
            <a:prstGeom prst="ellipse">
              <a:avLst/>
            </a:prstGeom>
            <a:solidFill>
              <a:srgbClr val="008000"/>
            </a:solidFill>
            <a:ln w="9525" algn="ctr">
              <a:solidFill>
                <a:srgbClr val="4A7EBB"/>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603" name="TextBox 22"/>
            <p:cNvSpPr txBox="1">
              <a:spLocks noChangeArrowheads="1"/>
            </p:cNvSpPr>
            <p:nvPr/>
          </p:nvSpPr>
          <p:spPr bwMode="auto">
            <a:xfrm>
              <a:off x="1200" y="1671"/>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b5</a:t>
              </a:r>
            </a:p>
          </p:txBody>
        </p:sp>
        <p:cxnSp>
          <p:nvCxnSpPr>
            <p:cNvPr id="15604" name="Straight Arrow Connector 26"/>
            <p:cNvCxnSpPr>
              <a:cxnSpLocks noChangeShapeType="1"/>
            </p:cNvCxnSpPr>
            <p:nvPr/>
          </p:nvCxnSpPr>
          <p:spPr bwMode="auto">
            <a:xfrm>
              <a:off x="912" y="158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605" name="Straight Arrow Connector 27"/>
            <p:cNvCxnSpPr>
              <a:cxnSpLocks noChangeShapeType="1"/>
            </p:cNvCxnSpPr>
            <p:nvPr/>
          </p:nvCxnSpPr>
          <p:spPr bwMode="auto">
            <a:xfrm flipH="1">
              <a:off x="1186" y="158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22631" name="Oval 19"/>
            <p:cNvSpPr/>
            <p:nvPr/>
          </p:nvSpPr>
          <p:spPr>
            <a:xfrm>
              <a:off x="1104" y="1710"/>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607" name="TextBox 11"/>
            <p:cNvSpPr txBox="1">
              <a:spLocks noChangeArrowheads="1"/>
            </p:cNvSpPr>
            <p:nvPr/>
          </p:nvSpPr>
          <p:spPr bwMode="auto">
            <a:xfrm>
              <a:off x="918" y="1921"/>
              <a:ext cx="27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b6</a:t>
              </a:r>
            </a:p>
          </p:txBody>
        </p:sp>
        <p:sp>
          <p:nvSpPr>
            <p:cNvPr id="22632" name="Oval 19"/>
            <p:cNvSpPr/>
            <p:nvPr/>
          </p:nvSpPr>
          <p:spPr>
            <a:xfrm>
              <a:off x="1104" y="1717"/>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cxnSp>
          <p:nvCxnSpPr>
            <p:cNvPr id="22633" name="Straight Arrow Connector 24"/>
            <p:cNvCxnSpPr>
              <a:stCxn id="20" idx="3"/>
              <a:endCxn id="15395" idx="0"/>
            </p:cNvCxnSpPr>
            <p:nvPr/>
          </p:nvCxnSpPr>
          <p:spPr>
            <a:xfrm rot="5400000">
              <a:off x="932" y="1779"/>
              <a:ext cx="166"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2634" name="Straight Arrow Connector 25"/>
            <p:cNvCxnSpPr>
              <a:stCxn id="20" idx="5"/>
            </p:cNvCxnSpPr>
            <p:nvPr/>
          </p:nvCxnSpPr>
          <p:spPr>
            <a:xfrm rot="16200000" flipH="1">
              <a:off x="1206" y="1779"/>
              <a:ext cx="166"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5611" name="TextBox 28"/>
            <p:cNvSpPr txBox="1">
              <a:spLocks noChangeArrowheads="1"/>
            </p:cNvSpPr>
            <p:nvPr/>
          </p:nvSpPr>
          <p:spPr bwMode="auto">
            <a:xfrm>
              <a:off x="1401" y="1917"/>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b7</a:t>
              </a:r>
            </a:p>
          </p:txBody>
        </p:sp>
        <p:sp>
          <p:nvSpPr>
            <p:cNvPr id="15612" name="Oval 16"/>
            <p:cNvSpPr>
              <a:spLocks noChangeArrowheads="1"/>
            </p:cNvSpPr>
            <p:nvPr/>
          </p:nvSpPr>
          <p:spPr bwMode="auto">
            <a:xfrm>
              <a:off x="864" y="1966"/>
              <a:ext cx="96" cy="96"/>
            </a:xfrm>
            <a:prstGeom prst="ellipse">
              <a:avLst/>
            </a:prstGeom>
            <a:solidFill>
              <a:srgbClr val="BC5332"/>
            </a:soli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4A7EBB"/>
                  </a:solidFill>
                  <a:round/>
                  <a:headEnd/>
                  <a:tailEnd/>
                </a14:hiddenLine>
              </a:ext>
            </a:ex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613" name="Oval 16"/>
            <p:cNvSpPr>
              <a:spLocks noChangeArrowheads="1"/>
            </p:cNvSpPr>
            <p:nvPr/>
          </p:nvSpPr>
          <p:spPr bwMode="auto">
            <a:xfrm>
              <a:off x="1344" y="1966"/>
              <a:ext cx="96" cy="96"/>
            </a:xfrm>
            <a:prstGeom prst="ellipse">
              <a:avLst/>
            </a:prstGeom>
            <a:solidFill>
              <a:srgbClr val="BC5332"/>
            </a:solidFill>
            <a:ln w="9525" algn="ctr">
              <a:solidFill>
                <a:srgbClr val="BC5332"/>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22641" name="Oval 19"/>
            <p:cNvSpPr/>
            <p:nvPr/>
          </p:nvSpPr>
          <p:spPr>
            <a:xfrm>
              <a:off x="1344" y="1487"/>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642" name="Oval 19"/>
            <p:cNvSpPr/>
            <p:nvPr/>
          </p:nvSpPr>
          <p:spPr>
            <a:xfrm>
              <a:off x="864" y="1487"/>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643" name="Oval 19"/>
            <p:cNvSpPr/>
            <p:nvPr/>
          </p:nvSpPr>
          <p:spPr>
            <a:xfrm>
              <a:off x="864" y="1969"/>
              <a:ext cx="96" cy="9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617" name="Oval 19"/>
            <p:cNvSpPr>
              <a:spLocks noChangeArrowheads="1"/>
            </p:cNvSpPr>
            <p:nvPr/>
          </p:nvSpPr>
          <p:spPr bwMode="auto">
            <a:xfrm>
              <a:off x="864" y="2448"/>
              <a:ext cx="96" cy="96"/>
            </a:xfrm>
            <a:prstGeom prst="ellipse">
              <a:avLst/>
            </a:prstGeom>
            <a:solidFill>
              <a:srgbClr val="008000"/>
            </a:solidFill>
            <a:ln w="9525" algn="ctr">
              <a:solidFill>
                <a:srgbClr val="4A7EBB"/>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22645" name="Oval 19"/>
            <p:cNvSpPr/>
            <p:nvPr/>
          </p:nvSpPr>
          <p:spPr>
            <a:xfrm>
              <a:off x="1344" y="1969"/>
              <a:ext cx="96" cy="9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grpSp>
      <p:grpSp>
        <p:nvGrpSpPr>
          <p:cNvPr id="15421" name="Group 325"/>
          <p:cNvGrpSpPr>
            <a:grpSpLocks/>
          </p:cNvGrpSpPr>
          <p:nvPr/>
        </p:nvGrpSpPr>
        <p:grpSpPr bwMode="auto">
          <a:xfrm>
            <a:off x="3581401" y="4267200"/>
            <a:ext cx="1458913" cy="2465388"/>
            <a:chOff x="528" y="624"/>
            <a:chExt cx="1246" cy="2770"/>
          </a:xfrm>
        </p:grpSpPr>
        <p:cxnSp>
          <p:nvCxnSpPr>
            <p:cNvPr id="22647" name="Straight Arrow Connector 3"/>
            <p:cNvCxnSpPr>
              <a:stCxn id="16" idx="4"/>
              <a:endCxn id="15" idx="0"/>
            </p:cNvCxnSpPr>
            <p:nvPr/>
          </p:nvCxnSpPr>
          <p:spPr>
            <a:xfrm rot="5400000">
              <a:off x="744" y="887"/>
              <a:ext cx="239"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524" name="Straight Arrow Connector 4"/>
            <p:cNvCxnSpPr>
              <a:cxnSpLocks noChangeShapeType="1"/>
            </p:cNvCxnSpPr>
            <p:nvPr/>
          </p:nvCxnSpPr>
          <p:spPr bwMode="auto">
            <a:xfrm>
              <a:off x="898" y="1088"/>
              <a:ext cx="220" cy="174"/>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22649" name="Freeform 5"/>
            <p:cNvSpPr/>
            <p:nvPr/>
          </p:nvSpPr>
          <p:spPr>
            <a:xfrm>
              <a:off x="528" y="1104"/>
              <a:ext cx="384" cy="2064"/>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latin typeface="Calibri" panose="020F0502020204030204" pitchFamily="34" charset="0"/>
              </a:endParaRPr>
            </a:p>
          </p:txBody>
        </p:sp>
        <p:sp>
          <p:nvSpPr>
            <p:cNvPr id="22650" name="Oval 8"/>
            <p:cNvSpPr/>
            <p:nvPr/>
          </p:nvSpPr>
          <p:spPr>
            <a:xfrm>
              <a:off x="912" y="3119"/>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527" name="TextBox 9"/>
            <p:cNvSpPr txBox="1">
              <a:spLocks noChangeArrowheads="1"/>
            </p:cNvSpPr>
            <p:nvPr/>
          </p:nvSpPr>
          <p:spPr bwMode="auto">
            <a:xfrm>
              <a:off x="864" y="909"/>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b1</a:t>
              </a:r>
            </a:p>
          </p:txBody>
        </p:sp>
        <p:sp>
          <p:nvSpPr>
            <p:cNvPr id="15528" name="TextBox 10"/>
            <p:cNvSpPr txBox="1">
              <a:spLocks noChangeArrowheads="1"/>
            </p:cNvSpPr>
            <p:nvPr/>
          </p:nvSpPr>
          <p:spPr bwMode="auto">
            <a:xfrm>
              <a:off x="1157" y="1141"/>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b2</a:t>
              </a:r>
            </a:p>
          </p:txBody>
        </p:sp>
        <p:sp>
          <p:nvSpPr>
            <p:cNvPr id="15529" name="TextBox 11"/>
            <p:cNvSpPr txBox="1">
              <a:spLocks noChangeArrowheads="1"/>
            </p:cNvSpPr>
            <p:nvPr/>
          </p:nvSpPr>
          <p:spPr bwMode="auto">
            <a:xfrm>
              <a:off x="918" y="1443"/>
              <a:ext cx="27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b3</a:t>
              </a:r>
            </a:p>
          </p:txBody>
        </p:sp>
        <p:sp>
          <p:nvSpPr>
            <p:cNvPr id="15530" name="TextBox 12"/>
            <p:cNvSpPr txBox="1">
              <a:spLocks noChangeArrowheads="1"/>
            </p:cNvSpPr>
            <p:nvPr/>
          </p:nvSpPr>
          <p:spPr bwMode="auto">
            <a:xfrm>
              <a:off x="1160" y="2633"/>
              <a:ext cx="325"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b11</a:t>
              </a:r>
            </a:p>
          </p:txBody>
        </p:sp>
        <p:sp>
          <p:nvSpPr>
            <p:cNvPr id="22651" name="Oval 14"/>
            <p:cNvSpPr/>
            <p:nvPr/>
          </p:nvSpPr>
          <p:spPr>
            <a:xfrm>
              <a:off x="815" y="1006"/>
              <a:ext cx="95"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652" name="Oval 15"/>
            <p:cNvSpPr/>
            <p:nvPr/>
          </p:nvSpPr>
          <p:spPr>
            <a:xfrm>
              <a:off x="815" y="672"/>
              <a:ext cx="95"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653" name="Oval 16"/>
            <p:cNvSpPr/>
            <p:nvPr/>
          </p:nvSpPr>
          <p:spPr>
            <a:xfrm>
              <a:off x="1112" y="2632"/>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654" name="Oval 19"/>
            <p:cNvSpPr/>
            <p:nvPr/>
          </p:nvSpPr>
          <p:spPr>
            <a:xfrm>
              <a:off x="1104" y="1248"/>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535" name="TextBox 22"/>
            <p:cNvSpPr txBox="1">
              <a:spLocks noChangeArrowheads="1"/>
            </p:cNvSpPr>
            <p:nvPr/>
          </p:nvSpPr>
          <p:spPr bwMode="auto">
            <a:xfrm>
              <a:off x="1208" y="2153"/>
              <a:ext cx="27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b8</a:t>
              </a:r>
            </a:p>
          </p:txBody>
        </p:sp>
        <p:cxnSp>
          <p:nvCxnSpPr>
            <p:cNvPr id="22655" name="Straight Arrow Connector 24"/>
            <p:cNvCxnSpPr>
              <a:stCxn id="20" idx="3"/>
              <a:endCxn id="15395" idx="0"/>
            </p:cNvCxnSpPr>
            <p:nvPr/>
          </p:nvCxnSpPr>
          <p:spPr>
            <a:xfrm rot="5400000">
              <a:off x="932" y="1310"/>
              <a:ext cx="166"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2656" name="Straight Arrow Connector 25"/>
            <p:cNvCxnSpPr>
              <a:stCxn id="20" idx="5"/>
            </p:cNvCxnSpPr>
            <p:nvPr/>
          </p:nvCxnSpPr>
          <p:spPr>
            <a:xfrm rot="16200000" flipH="1">
              <a:off x="1206" y="1310"/>
              <a:ext cx="166"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538" name="Straight Arrow Connector 26"/>
            <p:cNvCxnSpPr>
              <a:cxnSpLocks noChangeShapeType="1"/>
            </p:cNvCxnSpPr>
            <p:nvPr/>
          </p:nvCxnSpPr>
          <p:spPr bwMode="auto">
            <a:xfrm>
              <a:off x="920" y="206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539" name="Straight Arrow Connector 27"/>
            <p:cNvCxnSpPr>
              <a:cxnSpLocks noChangeShapeType="1"/>
            </p:cNvCxnSpPr>
            <p:nvPr/>
          </p:nvCxnSpPr>
          <p:spPr bwMode="auto">
            <a:xfrm flipH="1">
              <a:off x="1194" y="206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15540" name="TextBox 28"/>
            <p:cNvSpPr txBox="1">
              <a:spLocks noChangeArrowheads="1"/>
            </p:cNvSpPr>
            <p:nvPr/>
          </p:nvSpPr>
          <p:spPr bwMode="auto">
            <a:xfrm>
              <a:off x="1401" y="1439"/>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b4</a:t>
              </a:r>
            </a:p>
          </p:txBody>
        </p:sp>
        <p:sp>
          <p:nvSpPr>
            <p:cNvPr id="22659" name="Freeform 29"/>
            <p:cNvSpPr/>
            <p:nvPr/>
          </p:nvSpPr>
          <p:spPr>
            <a:xfrm>
              <a:off x="768" y="1104"/>
              <a:ext cx="395" cy="1825"/>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latin typeface="Calibri" panose="020F0502020204030204" pitchFamily="34" charset="0"/>
              </a:endParaRPr>
            </a:p>
          </p:txBody>
        </p:sp>
        <p:sp>
          <p:nvSpPr>
            <p:cNvPr id="15542" name="TextBox 30"/>
            <p:cNvSpPr txBox="1">
              <a:spLocks noChangeArrowheads="1"/>
            </p:cNvSpPr>
            <p:nvPr/>
          </p:nvSpPr>
          <p:spPr bwMode="auto">
            <a:xfrm>
              <a:off x="884" y="624"/>
              <a:ext cx="392"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entry</a:t>
              </a:r>
            </a:p>
          </p:txBody>
        </p:sp>
        <p:sp>
          <p:nvSpPr>
            <p:cNvPr id="15543" name="TextBox 31"/>
            <p:cNvSpPr txBox="1">
              <a:spLocks noChangeArrowheads="1"/>
            </p:cNvSpPr>
            <p:nvPr/>
          </p:nvSpPr>
          <p:spPr bwMode="auto">
            <a:xfrm>
              <a:off x="989" y="3120"/>
              <a:ext cx="32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exit</a:t>
              </a:r>
            </a:p>
          </p:txBody>
        </p:sp>
        <p:sp>
          <p:nvSpPr>
            <p:cNvPr id="15544" name="TextBox 11"/>
            <p:cNvSpPr txBox="1">
              <a:spLocks noChangeArrowheads="1"/>
            </p:cNvSpPr>
            <p:nvPr/>
          </p:nvSpPr>
          <p:spPr bwMode="auto">
            <a:xfrm>
              <a:off x="926" y="2393"/>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b9</a:t>
              </a:r>
            </a:p>
          </p:txBody>
        </p:sp>
        <p:sp>
          <p:nvSpPr>
            <p:cNvPr id="22660" name="Oval 19"/>
            <p:cNvSpPr/>
            <p:nvPr/>
          </p:nvSpPr>
          <p:spPr>
            <a:xfrm>
              <a:off x="1112" y="2192"/>
              <a:ext cx="96" cy="9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546" name="Oval 20"/>
            <p:cNvSpPr>
              <a:spLocks noChangeArrowheads="1"/>
            </p:cNvSpPr>
            <p:nvPr/>
          </p:nvSpPr>
          <p:spPr bwMode="auto">
            <a:xfrm>
              <a:off x="872" y="2440"/>
              <a:ext cx="96" cy="96"/>
            </a:xfrm>
            <a:prstGeom prst="ellipse">
              <a:avLst/>
            </a:prstGeom>
            <a:solidFill>
              <a:srgbClr val="BC5332"/>
            </a:solidFill>
            <a:ln>
              <a:noFill/>
            </a:ln>
            <a:extLst>
              <a:ext uri="{91240B29-F687-4F45-9708-019B960494DF}">
                <a14:hiddenLine xmlns:a14="http://schemas.microsoft.com/office/drawing/2010/main" w="3175" algn="ctr">
                  <a:solidFill>
                    <a:srgbClr val="000000"/>
                  </a:solidFill>
                  <a:round/>
                  <a:headEnd/>
                  <a:tailEnd/>
                </a14:hiddenLine>
              </a:ext>
            </a:ex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FFFFFF"/>
                </a:solidFill>
                <a:latin typeface="Calibri" panose="020F0502020204030204" pitchFamily="34" charset="0"/>
              </a:endParaRPr>
            </a:p>
          </p:txBody>
        </p:sp>
        <p:cxnSp>
          <p:nvCxnSpPr>
            <p:cNvPr id="15547" name="Straight Arrow Connector 24"/>
            <p:cNvCxnSpPr>
              <a:cxnSpLocks noChangeShapeType="1"/>
            </p:cNvCxnSpPr>
            <p:nvPr/>
          </p:nvCxnSpPr>
          <p:spPr bwMode="auto">
            <a:xfrm flipH="1">
              <a:off x="920" y="2273"/>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548" name="Straight Arrow Connector 25"/>
            <p:cNvCxnSpPr>
              <a:cxnSpLocks noChangeShapeType="1"/>
            </p:cNvCxnSpPr>
            <p:nvPr/>
          </p:nvCxnSpPr>
          <p:spPr bwMode="auto">
            <a:xfrm>
              <a:off x="1194" y="2273"/>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22664" name="Straight Arrow Connector 26"/>
            <p:cNvCxnSpPr>
              <a:stCxn id="15395" idx="4"/>
              <a:endCxn id="7" idx="1"/>
            </p:cNvCxnSpPr>
            <p:nvPr/>
          </p:nvCxnSpPr>
          <p:spPr>
            <a:xfrm rot="16200000" flipH="1">
              <a:off x="945" y="2512"/>
              <a:ext cx="161"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550" name="Straight Arrow Connector 27"/>
            <p:cNvCxnSpPr>
              <a:cxnSpLocks noChangeShapeType="1"/>
            </p:cNvCxnSpPr>
            <p:nvPr/>
          </p:nvCxnSpPr>
          <p:spPr bwMode="auto">
            <a:xfrm flipH="1">
              <a:off x="1194" y="2536"/>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15551" name="TextBox 28"/>
            <p:cNvSpPr txBox="1">
              <a:spLocks noChangeArrowheads="1"/>
            </p:cNvSpPr>
            <p:nvPr/>
          </p:nvSpPr>
          <p:spPr bwMode="auto">
            <a:xfrm>
              <a:off x="1448" y="2392"/>
              <a:ext cx="32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b10</a:t>
              </a:r>
            </a:p>
          </p:txBody>
        </p:sp>
        <p:sp>
          <p:nvSpPr>
            <p:cNvPr id="15552" name="Oval 16"/>
            <p:cNvSpPr>
              <a:spLocks noChangeArrowheads="1"/>
            </p:cNvSpPr>
            <p:nvPr/>
          </p:nvSpPr>
          <p:spPr bwMode="auto">
            <a:xfrm>
              <a:off x="864" y="1488"/>
              <a:ext cx="96" cy="96"/>
            </a:xfrm>
            <a:prstGeom prst="ellipse">
              <a:avLst/>
            </a:prstGeom>
            <a:solidFill>
              <a:srgbClr val="BC5332"/>
            </a:soli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4A7EBB"/>
                  </a:solidFill>
                  <a:round/>
                  <a:headEnd/>
                  <a:tailEnd/>
                </a14:hiddenLine>
              </a:ext>
            </a:ex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553" name="Oval 16"/>
            <p:cNvSpPr>
              <a:spLocks noChangeArrowheads="1"/>
            </p:cNvSpPr>
            <p:nvPr/>
          </p:nvSpPr>
          <p:spPr bwMode="auto">
            <a:xfrm>
              <a:off x="1344" y="1488"/>
              <a:ext cx="96" cy="96"/>
            </a:xfrm>
            <a:prstGeom prst="ellipse">
              <a:avLst/>
            </a:prstGeom>
            <a:solidFill>
              <a:srgbClr val="BC5332"/>
            </a:solidFill>
            <a:ln w="9525" algn="ctr">
              <a:solidFill>
                <a:srgbClr val="BC5332"/>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22668" name="Oval 16"/>
            <p:cNvSpPr/>
            <p:nvPr/>
          </p:nvSpPr>
          <p:spPr>
            <a:xfrm>
              <a:off x="1352" y="2440"/>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555" name="TextBox 22"/>
            <p:cNvSpPr txBox="1">
              <a:spLocks noChangeArrowheads="1"/>
            </p:cNvSpPr>
            <p:nvPr/>
          </p:nvSpPr>
          <p:spPr bwMode="auto">
            <a:xfrm>
              <a:off x="1200" y="1671"/>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b5</a:t>
              </a:r>
            </a:p>
          </p:txBody>
        </p:sp>
        <p:cxnSp>
          <p:nvCxnSpPr>
            <p:cNvPr id="15556" name="Straight Arrow Connector 26"/>
            <p:cNvCxnSpPr>
              <a:cxnSpLocks noChangeShapeType="1"/>
            </p:cNvCxnSpPr>
            <p:nvPr/>
          </p:nvCxnSpPr>
          <p:spPr bwMode="auto">
            <a:xfrm>
              <a:off x="912" y="158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557" name="Straight Arrow Connector 27"/>
            <p:cNvCxnSpPr>
              <a:cxnSpLocks noChangeShapeType="1"/>
            </p:cNvCxnSpPr>
            <p:nvPr/>
          </p:nvCxnSpPr>
          <p:spPr bwMode="auto">
            <a:xfrm flipH="1">
              <a:off x="1186" y="158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22671" name="Oval 19"/>
            <p:cNvSpPr/>
            <p:nvPr/>
          </p:nvSpPr>
          <p:spPr>
            <a:xfrm>
              <a:off x="1104" y="1710"/>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559" name="TextBox 11"/>
            <p:cNvSpPr txBox="1">
              <a:spLocks noChangeArrowheads="1"/>
            </p:cNvSpPr>
            <p:nvPr/>
          </p:nvSpPr>
          <p:spPr bwMode="auto">
            <a:xfrm>
              <a:off x="918" y="1921"/>
              <a:ext cx="27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b6</a:t>
              </a:r>
            </a:p>
          </p:txBody>
        </p:sp>
        <p:sp>
          <p:nvSpPr>
            <p:cNvPr id="22672" name="Oval 19"/>
            <p:cNvSpPr/>
            <p:nvPr/>
          </p:nvSpPr>
          <p:spPr>
            <a:xfrm>
              <a:off x="1104" y="1717"/>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cxnSp>
          <p:nvCxnSpPr>
            <p:cNvPr id="22673" name="Straight Arrow Connector 24"/>
            <p:cNvCxnSpPr>
              <a:stCxn id="20" idx="3"/>
              <a:endCxn id="15395" idx="0"/>
            </p:cNvCxnSpPr>
            <p:nvPr/>
          </p:nvCxnSpPr>
          <p:spPr>
            <a:xfrm rot="5400000">
              <a:off x="932" y="1779"/>
              <a:ext cx="166"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2674" name="Straight Arrow Connector 25"/>
            <p:cNvCxnSpPr>
              <a:stCxn id="20" idx="5"/>
            </p:cNvCxnSpPr>
            <p:nvPr/>
          </p:nvCxnSpPr>
          <p:spPr>
            <a:xfrm rot="16200000" flipH="1">
              <a:off x="1206" y="1779"/>
              <a:ext cx="166"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5563" name="TextBox 28"/>
            <p:cNvSpPr txBox="1">
              <a:spLocks noChangeArrowheads="1"/>
            </p:cNvSpPr>
            <p:nvPr/>
          </p:nvSpPr>
          <p:spPr bwMode="auto">
            <a:xfrm>
              <a:off x="1401" y="1917"/>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b7</a:t>
              </a:r>
            </a:p>
          </p:txBody>
        </p:sp>
        <p:sp>
          <p:nvSpPr>
            <p:cNvPr id="15564" name="Oval 16"/>
            <p:cNvSpPr>
              <a:spLocks noChangeArrowheads="1"/>
            </p:cNvSpPr>
            <p:nvPr/>
          </p:nvSpPr>
          <p:spPr bwMode="auto">
            <a:xfrm>
              <a:off x="864" y="1966"/>
              <a:ext cx="96" cy="96"/>
            </a:xfrm>
            <a:prstGeom prst="ellipse">
              <a:avLst/>
            </a:prstGeom>
            <a:solidFill>
              <a:srgbClr val="BC5332"/>
            </a:soli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4A7EBB"/>
                  </a:solidFill>
                  <a:round/>
                  <a:headEnd/>
                  <a:tailEnd/>
                </a14:hiddenLine>
              </a:ext>
            </a:ex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565" name="Oval 16"/>
            <p:cNvSpPr>
              <a:spLocks noChangeArrowheads="1"/>
            </p:cNvSpPr>
            <p:nvPr/>
          </p:nvSpPr>
          <p:spPr bwMode="auto">
            <a:xfrm>
              <a:off x="1344" y="1966"/>
              <a:ext cx="96" cy="96"/>
            </a:xfrm>
            <a:prstGeom prst="ellipse">
              <a:avLst/>
            </a:prstGeom>
            <a:solidFill>
              <a:srgbClr val="BC5332"/>
            </a:solidFill>
            <a:ln w="9525" algn="ctr">
              <a:solidFill>
                <a:srgbClr val="BC5332"/>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22677" name="Oval 19"/>
            <p:cNvSpPr/>
            <p:nvPr/>
          </p:nvSpPr>
          <p:spPr>
            <a:xfrm>
              <a:off x="1344" y="1487"/>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678" name="Oval 19"/>
            <p:cNvSpPr/>
            <p:nvPr/>
          </p:nvSpPr>
          <p:spPr>
            <a:xfrm>
              <a:off x="864" y="1487"/>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568" name="Oval 19"/>
            <p:cNvSpPr>
              <a:spLocks noChangeArrowheads="1"/>
            </p:cNvSpPr>
            <p:nvPr/>
          </p:nvSpPr>
          <p:spPr bwMode="auto">
            <a:xfrm>
              <a:off x="864" y="1968"/>
              <a:ext cx="96" cy="96"/>
            </a:xfrm>
            <a:prstGeom prst="ellipse">
              <a:avLst/>
            </a:prstGeom>
            <a:solidFill>
              <a:srgbClr val="E02C0E"/>
            </a:solidFill>
            <a:ln w="9525" algn="ctr">
              <a:solidFill>
                <a:srgbClr val="4A7EBB"/>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22680" name="Oval 19"/>
            <p:cNvSpPr/>
            <p:nvPr/>
          </p:nvSpPr>
          <p:spPr>
            <a:xfrm>
              <a:off x="864" y="2449"/>
              <a:ext cx="96" cy="9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570" name="Oval 19"/>
            <p:cNvSpPr>
              <a:spLocks noChangeArrowheads="1"/>
            </p:cNvSpPr>
            <p:nvPr/>
          </p:nvSpPr>
          <p:spPr bwMode="auto">
            <a:xfrm>
              <a:off x="1344" y="1968"/>
              <a:ext cx="96" cy="96"/>
            </a:xfrm>
            <a:prstGeom prst="ellipse">
              <a:avLst/>
            </a:prstGeom>
            <a:solidFill>
              <a:srgbClr val="E02C0E"/>
            </a:solidFill>
            <a:ln w="9525" algn="ctr">
              <a:solidFill>
                <a:srgbClr val="4A7EBB"/>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grpSp>
      <p:pic>
        <p:nvPicPr>
          <p:cNvPr id="15422" name="Picture 374" descr="machine"/>
          <p:cNvPicPr>
            <a:picLocks noChangeAspect="1" noChangeArrowheads="1"/>
          </p:cNvPicPr>
          <p:nvPr/>
        </p:nvPicPr>
        <p:blipFill>
          <a:blip r:embed="rId3">
            <a:extLst>
              <a:ext uri="{28A0092B-C50C-407E-A947-70E740481C1C}">
                <a14:useLocalDpi xmlns:a14="http://schemas.microsoft.com/office/drawing/2010/main" val="0"/>
              </a:ext>
            </a:extLst>
          </a:blip>
          <a:srcRect r="88333" b="86667"/>
          <a:stretch>
            <a:fillRect/>
          </a:stretch>
        </p:blipFill>
        <p:spPr bwMode="auto">
          <a:xfrm>
            <a:off x="7304088" y="990600"/>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3" name="Picture 375" descr="machine"/>
          <p:cNvPicPr>
            <a:picLocks noChangeAspect="1" noChangeArrowheads="1"/>
          </p:cNvPicPr>
          <p:nvPr/>
        </p:nvPicPr>
        <p:blipFill>
          <a:blip r:embed="rId3">
            <a:extLst>
              <a:ext uri="{28A0092B-C50C-407E-A947-70E740481C1C}">
                <a14:useLocalDpi xmlns:a14="http://schemas.microsoft.com/office/drawing/2010/main" val="0"/>
              </a:ext>
            </a:extLst>
          </a:blip>
          <a:srcRect r="88333" b="86667"/>
          <a:stretch>
            <a:fillRect/>
          </a:stretch>
        </p:blipFill>
        <p:spPr bwMode="auto">
          <a:xfrm>
            <a:off x="9132888" y="990600"/>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424" name="Group 376"/>
          <p:cNvGrpSpPr>
            <a:grpSpLocks/>
          </p:cNvGrpSpPr>
          <p:nvPr/>
        </p:nvGrpSpPr>
        <p:grpSpPr bwMode="auto">
          <a:xfrm>
            <a:off x="7162801" y="1905000"/>
            <a:ext cx="1458913" cy="2465388"/>
            <a:chOff x="528" y="624"/>
            <a:chExt cx="1246" cy="2770"/>
          </a:xfrm>
        </p:grpSpPr>
        <p:cxnSp>
          <p:nvCxnSpPr>
            <p:cNvPr id="22682" name="Straight Arrow Connector 3"/>
            <p:cNvCxnSpPr>
              <a:stCxn id="16" idx="4"/>
              <a:endCxn id="15" idx="0"/>
            </p:cNvCxnSpPr>
            <p:nvPr/>
          </p:nvCxnSpPr>
          <p:spPr>
            <a:xfrm rot="5400000">
              <a:off x="744" y="887"/>
              <a:ext cx="239"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476" name="Straight Arrow Connector 4"/>
            <p:cNvCxnSpPr>
              <a:cxnSpLocks noChangeShapeType="1"/>
            </p:cNvCxnSpPr>
            <p:nvPr/>
          </p:nvCxnSpPr>
          <p:spPr bwMode="auto">
            <a:xfrm>
              <a:off x="898" y="1088"/>
              <a:ext cx="220" cy="174"/>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22685" name="Freeform 5"/>
            <p:cNvSpPr/>
            <p:nvPr/>
          </p:nvSpPr>
          <p:spPr>
            <a:xfrm>
              <a:off x="528" y="1104"/>
              <a:ext cx="384" cy="2064"/>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latin typeface="Calibri" panose="020F0502020204030204" pitchFamily="34" charset="0"/>
              </a:endParaRPr>
            </a:p>
          </p:txBody>
        </p:sp>
        <p:sp>
          <p:nvSpPr>
            <p:cNvPr id="22687" name="Oval 8"/>
            <p:cNvSpPr/>
            <p:nvPr/>
          </p:nvSpPr>
          <p:spPr>
            <a:xfrm>
              <a:off x="912" y="3119"/>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479" name="TextBox 9"/>
            <p:cNvSpPr txBox="1">
              <a:spLocks noChangeArrowheads="1"/>
            </p:cNvSpPr>
            <p:nvPr/>
          </p:nvSpPr>
          <p:spPr bwMode="auto">
            <a:xfrm>
              <a:off x="864" y="909"/>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b1</a:t>
              </a:r>
            </a:p>
          </p:txBody>
        </p:sp>
        <p:sp>
          <p:nvSpPr>
            <p:cNvPr id="15480" name="TextBox 10"/>
            <p:cNvSpPr txBox="1">
              <a:spLocks noChangeArrowheads="1"/>
            </p:cNvSpPr>
            <p:nvPr/>
          </p:nvSpPr>
          <p:spPr bwMode="auto">
            <a:xfrm>
              <a:off x="1157" y="1141"/>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b2</a:t>
              </a:r>
            </a:p>
          </p:txBody>
        </p:sp>
        <p:sp>
          <p:nvSpPr>
            <p:cNvPr id="15481" name="TextBox 11"/>
            <p:cNvSpPr txBox="1">
              <a:spLocks noChangeArrowheads="1"/>
            </p:cNvSpPr>
            <p:nvPr/>
          </p:nvSpPr>
          <p:spPr bwMode="auto">
            <a:xfrm>
              <a:off x="918" y="1443"/>
              <a:ext cx="27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b3</a:t>
              </a:r>
            </a:p>
          </p:txBody>
        </p:sp>
        <p:sp>
          <p:nvSpPr>
            <p:cNvPr id="15482" name="TextBox 12"/>
            <p:cNvSpPr txBox="1">
              <a:spLocks noChangeArrowheads="1"/>
            </p:cNvSpPr>
            <p:nvPr/>
          </p:nvSpPr>
          <p:spPr bwMode="auto">
            <a:xfrm>
              <a:off x="1160" y="2633"/>
              <a:ext cx="325"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b11</a:t>
              </a:r>
            </a:p>
          </p:txBody>
        </p:sp>
        <p:sp>
          <p:nvSpPr>
            <p:cNvPr id="22688" name="Oval 14"/>
            <p:cNvSpPr/>
            <p:nvPr/>
          </p:nvSpPr>
          <p:spPr>
            <a:xfrm>
              <a:off x="815" y="1006"/>
              <a:ext cx="95"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689" name="Oval 15"/>
            <p:cNvSpPr/>
            <p:nvPr/>
          </p:nvSpPr>
          <p:spPr>
            <a:xfrm>
              <a:off x="815" y="672"/>
              <a:ext cx="95"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690" name="Oval 16"/>
            <p:cNvSpPr/>
            <p:nvPr/>
          </p:nvSpPr>
          <p:spPr>
            <a:xfrm>
              <a:off x="1112" y="2632"/>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692" name="Oval 19"/>
            <p:cNvSpPr/>
            <p:nvPr/>
          </p:nvSpPr>
          <p:spPr>
            <a:xfrm>
              <a:off x="1104" y="1248"/>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487" name="TextBox 22"/>
            <p:cNvSpPr txBox="1">
              <a:spLocks noChangeArrowheads="1"/>
            </p:cNvSpPr>
            <p:nvPr/>
          </p:nvSpPr>
          <p:spPr bwMode="auto">
            <a:xfrm>
              <a:off x="1208" y="2153"/>
              <a:ext cx="27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b8</a:t>
              </a:r>
            </a:p>
          </p:txBody>
        </p:sp>
        <p:cxnSp>
          <p:nvCxnSpPr>
            <p:cNvPr id="22693" name="Straight Arrow Connector 24"/>
            <p:cNvCxnSpPr>
              <a:stCxn id="20" idx="3"/>
              <a:endCxn id="15395" idx="0"/>
            </p:cNvCxnSpPr>
            <p:nvPr/>
          </p:nvCxnSpPr>
          <p:spPr>
            <a:xfrm rot="5400000">
              <a:off x="932" y="1310"/>
              <a:ext cx="166"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2694" name="Straight Arrow Connector 25"/>
            <p:cNvCxnSpPr>
              <a:stCxn id="20" idx="5"/>
            </p:cNvCxnSpPr>
            <p:nvPr/>
          </p:nvCxnSpPr>
          <p:spPr>
            <a:xfrm rot="16200000" flipH="1">
              <a:off x="1206" y="1310"/>
              <a:ext cx="166"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490" name="Straight Arrow Connector 26"/>
            <p:cNvCxnSpPr>
              <a:cxnSpLocks noChangeShapeType="1"/>
            </p:cNvCxnSpPr>
            <p:nvPr/>
          </p:nvCxnSpPr>
          <p:spPr bwMode="auto">
            <a:xfrm>
              <a:off x="920" y="206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491" name="Straight Arrow Connector 27"/>
            <p:cNvCxnSpPr>
              <a:cxnSpLocks noChangeShapeType="1"/>
            </p:cNvCxnSpPr>
            <p:nvPr/>
          </p:nvCxnSpPr>
          <p:spPr bwMode="auto">
            <a:xfrm flipH="1">
              <a:off x="1194" y="206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15492" name="TextBox 28"/>
            <p:cNvSpPr txBox="1">
              <a:spLocks noChangeArrowheads="1"/>
            </p:cNvSpPr>
            <p:nvPr/>
          </p:nvSpPr>
          <p:spPr bwMode="auto">
            <a:xfrm>
              <a:off x="1401" y="1439"/>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b4</a:t>
              </a:r>
            </a:p>
          </p:txBody>
        </p:sp>
        <p:sp>
          <p:nvSpPr>
            <p:cNvPr id="22700" name="Freeform 29"/>
            <p:cNvSpPr/>
            <p:nvPr/>
          </p:nvSpPr>
          <p:spPr>
            <a:xfrm>
              <a:off x="768" y="1104"/>
              <a:ext cx="395" cy="1825"/>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latin typeface="Calibri" panose="020F0502020204030204" pitchFamily="34" charset="0"/>
              </a:endParaRPr>
            </a:p>
          </p:txBody>
        </p:sp>
        <p:sp>
          <p:nvSpPr>
            <p:cNvPr id="15494" name="TextBox 30"/>
            <p:cNvSpPr txBox="1">
              <a:spLocks noChangeArrowheads="1"/>
            </p:cNvSpPr>
            <p:nvPr/>
          </p:nvSpPr>
          <p:spPr bwMode="auto">
            <a:xfrm>
              <a:off x="884" y="624"/>
              <a:ext cx="392"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entry</a:t>
              </a:r>
            </a:p>
          </p:txBody>
        </p:sp>
        <p:sp>
          <p:nvSpPr>
            <p:cNvPr id="15495" name="TextBox 31"/>
            <p:cNvSpPr txBox="1">
              <a:spLocks noChangeArrowheads="1"/>
            </p:cNvSpPr>
            <p:nvPr/>
          </p:nvSpPr>
          <p:spPr bwMode="auto">
            <a:xfrm>
              <a:off x="989" y="3120"/>
              <a:ext cx="32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exit</a:t>
              </a:r>
            </a:p>
          </p:txBody>
        </p:sp>
        <p:sp>
          <p:nvSpPr>
            <p:cNvPr id="15496" name="TextBox 11"/>
            <p:cNvSpPr txBox="1">
              <a:spLocks noChangeArrowheads="1"/>
            </p:cNvSpPr>
            <p:nvPr/>
          </p:nvSpPr>
          <p:spPr bwMode="auto">
            <a:xfrm>
              <a:off x="926" y="2393"/>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b9</a:t>
              </a:r>
            </a:p>
          </p:txBody>
        </p:sp>
        <p:sp>
          <p:nvSpPr>
            <p:cNvPr id="22701" name="Oval 19"/>
            <p:cNvSpPr/>
            <p:nvPr/>
          </p:nvSpPr>
          <p:spPr>
            <a:xfrm>
              <a:off x="1112" y="2192"/>
              <a:ext cx="96" cy="9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498" name="Oval 20"/>
            <p:cNvSpPr>
              <a:spLocks noChangeArrowheads="1"/>
            </p:cNvSpPr>
            <p:nvPr/>
          </p:nvSpPr>
          <p:spPr bwMode="auto">
            <a:xfrm>
              <a:off x="872" y="2440"/>
              <a:ext cx="96" cy="96"/>
            </a:xfrm>
            <a:prstGeom prst="ellipse">
              <a:avLst/>
            </a:prstGeom>
            <a:solidFill>
              <a:srgbClr val="BC5332"/>
            </a:solidFill>
            <a:ln>
              <a:noFill/>
            </a:ln>
            <a:extLst>
              <a:ext uri="{91240B29-F687-4F45-9708-019B960494DF}">
                <a14:hiddenLine xmlns:a14="http://schemas.microsoft.com/office/drawing/2010/main" w="3175" algn="ctr">
                  <a:solidFill>
                    <a:srgbClr val="000000"/>
                  </a:solidFill>
                  <a:round/>
                  <a:headEnd/>
                  <a:tailEnd/>
                </a14:hiddenLine>
              </a:ext>
            </a:ex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FFFFFF"/>
                </a:solidFill>
                <a:latin typeface="Calibri" panose="020F0502020204030204" pitchFamily="34" charset="0"/>
              </a:endParaRPr>
            </a:p>
          </p:txBody>
        </p:sp>
        <p:cxnSp>
          <p:nvCxnSpPr>
            <p:cNvPr id="15499" name="Straight Arrow Connector 24"/>
            <p:cNvCxnSpPr>
              <a:cxnSpLocks noChangeShapeType="1"/>
            </p:cNvCxnSpPr>
            <p:nvPr/>
          </p:nvCxnSpPr>
          <p:spPr bwMode="auto">
            <a:xfrm flipH="1">
              <a:off x="920" y="2273"/>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500" name="Straight Arrow Connector 25"/>
            <p:cNvCxnSpPr>
              <a:cxnSpLocks noChangeShapeType="1"/>
            </p:cNvCxnSpPr>
            <p:nvPr/>
          </p:nvCxnSpPr>
          <p:spPr bwMode="auto">
            <a:xfrm>
              <a:off x="1194" y="2273"/>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22706" name="Straight Arrow Connector 26"/>
            <p:cNvCxnSpPr>
              <a:stCxn id="15395" idx="4"/>
              <a:endCxn id="7" idx="1"/>
            </p:cNvCxnSpPr>
            <p:nvPr/>
          </p:nvCxnSpPr>
          <p:spPr>
            <a:xfrm rot="16200000" flipH="1">
              <a:off x="945" y="2512"/>
              <a:ext cx="161"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502" name="Straight Arrow Connector 27"/>
            <p:cNvCxnSpPr>
              <a:cxnSpLocks noChangeShapeType="1"/>
            </p:cNvCxnSpPr>
            <p:nvPr/>
          </p:nvCxnSpPr>
          <p:spPr bwMode="auto">
            <a:xfrm flipH="1">
              <a:off x="1194" y="2536"/>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15503" name="TextBox 28"/>
            <p:cNvSpPr txBox="1">
              <a:spLocks noChangeArrowheads="1"/>
            </p:cNvSpPr>
            <p:nvPr/>
          </p:nvSpPr>
          <p:spPr bwMode="auto">
            <a:xfrm>
              <a:off x="1448" y="2392"/>
              <a:ext cx="32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b10</a:t>
              </a:r>
            </a:p>
          </p:txBody>
        </p:sp>
        <p:sp>
          <p:nvSpPr>
            <p:cNvPr id="15504" name="Oval 16"/>
            <p:cNvSpPr>
              <a:spLocks noChangeArrowheads="1"/>
            </p:cNvSpPr>
            <p:nvPr/>
          </p:nvSpPr>
          <p:spPr bwMode="auto">
            <a:xfrm>
              <a:off x="864" y="1488"/>
              <a:ext cx="96" cy="96"/>
            </a:xfrm>
            <a:prstGeom prst="ellipse">
              <a:avLst/>
            </a:prstGeom>
            <a:solidFill>
              <a:srgbClr val="BC5332"/>
            </a:soli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4A7EBB"/>
                  </a:solidFill>
                  <a:round/>
                  <a:headEnd/>
                  <a:tailEnd/>
                </a14:hiddenLine>
              </a:ext>
            </a:ex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505" name="Oval 16"/>
            <p:cNvSpPr>
              <a:spLocks noChangeArrowheads="1"/>
            </p:cNvSpPr>
            <p:nvPr/>
          </p:nvSpPr>
          <p:spPr bwMode="auto">
            <a:xfrm>
              <a:off x="1344" y="1488"/>
              <a:ext cx="96" cy="96"/>
            </a:xfrm>
            <a:prstGeom prst="ellipse">
              <a:avLst/>
            </a:prstGeom>
            <a:solidFill>
              <a:srgbClr val="BC5332"/>
            </a:solidFill>
            <a:ln w="9525" algn="ctr">
              <a:solidFill>
                <a:srgbClr val="BC5332"/>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22710" name="Oval 16"/>
            <p:cNvSpPr/>
            <p:nvPr/>
          </p:nvSpPr>
          <p:spPr>
            <a:xfrm>
              <a:off x="1352" y="2440"/>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507" name="TextBox 22"/>
            <p:cNvSpPr txBox="1">
              <a:spLocks noChangeArrowheads="1"/>
            </p:cNvSpPr>
            <p:nvPr/>
          </p:nvSpPr>
          <p:spPr bwMode="auto">
            <a:xfrm>
              <a:off x="1200" y="1671"/>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b5</a:t>
              </a:r>
            </a:p>
          </p:txBody>
        </p:sp>
        <p:cxnSp>
          <p:nvCxnSpPr>
            <p:cNvPr id="15508" name="Straight Arrow Connector 26"/>
            <p:cNvCxnSpPr>
              <a:cxnSpLocks noChangeShapeType="1"/>
            </p:cNvCxnSpPr>
            <p:nvPr/>
          </p:nvCxnSpPr>
          <p:spPr bwMode="auto">
            <a:xfrm>
              <a:off x="912" y="158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509" name="Straight Arrow Connector 27"/>
            <p:cNvCxnSpPr>
              <a:cxnSpLocks noChangeShapeType="1"/>
            </p:cNvCxnSpPr>
            <p:nvPr/>
          </p:nvCxnSpPr>
          <p:spPr bwMode="auto">
            <a:xfrm flipH="1">
              <a:off x="1186" y="158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22717" name="Oval 19"/>
            <p:cNvSpPr/>
            <p:nvPr/>
          </p:nvSpPr>
          <p:spPr>
            <a:xfrm>
              <a:off x="1104" y="1710"/>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511" name="TextBox 11"/>
            <p:cNvSpPr txBox="1">
              <a:spLocks noChangeArrowheads="1"/>
            </p:cNvSpPr>
            <p:nvPr/>
          </p:nvSpPr>
          <p:spPr bwMode="auto">
            <a:xfrm>
              <a:off x="918" y="1921"/>
              <a:ext cx="27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b6</a:t>
              </a:r>
            </a:p>
          </p:txBody>
        </p:sp>
        <p:sp>
          <p:nvSpPr>
            <p:cNvPr id="22718" name="Oval 19"/>
            <p:cNvSpPr/>
            <p:nvPr/>
          </p:nvSpPr>
          <p:spPr>
            <a:xfrm>
              <a:off x="1104" y="1717"/>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cxnSp>
          <p:nvCxnSpPr>
            <p:cNvPr id="22720" name="Straight Arrow Connector 24"/>
            <p:cNvCxnSpPr>
              <a:stCxn id="20" idx="3"/>
              <a:endCxn id="15395" idx="0"/>
            </p:cNvCxnSpPr>
            <p:nvPr/>
          </p:nvCxnSpPr>
          <p:spPr>
            <a:xfrm rot="5400000">
              <a:off x="932" y="1779"/>
              <a:ext cx="166"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2721" name="Straight Arrow Connector 25"/>
            <p:cNvCxnSpPr>
              <a:stCxn id="20" idx="5"/>
            </p:cNvCxnSpPr>
            <p:nvPr/>
          </p:nvCxnSpPr>
          <p:spPr>
            <a:xfrm rot="16200000" flipH="1">
              <a:off x="1206" y="1779"/>
              <a:ext cx="166"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5515" name="TextBox 28"/>
            <p:cNvSpPr txBox="1">
              <a:spLocks noChangeArrowheads="1"/>
            </p:cNvSpPr>
            <p:nvPr/>
          </p:nvSpPr>
          <p:spPr bwMode="auto">
            <a:xfrm>
              <a:off x="1401" y="1917"/>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b7</a:t>
              </a:r>
            </a:p>
          </p:txBody>
        </p:sp>
        <p:sp>
          <p:nvSpPr>
            <p:cNvPr id="15516" name="Oval 16"/>
            <p:cNvSpPr>
              <a:spLocks noChangeArrowheads="1"/>
            </p:cNvSpPr>
            <p:nvPr/>
          </p:nvSpPr>
          <p:spPr bwMode="auto">
            <a:xfrm>
              <a:off x="864" y="1966"/>
              <a:ext cx="96" cy="96"/>
            </a:xfrm>
            <a:prstGeom prst="ellipse">
              <a:avLst/>
            </a:prstGeom>
            <a:solidFill>
              <a:srgbClr val="BC5332"/>
            </a:soli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4A7EBB"/>
                  </a:solidFill>
                  <a:round/>
                  <a:headEnd/>
                  <a:tailEnd/>
                </a14:hiddenLine>
              </a:ext>
            </a:ex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517" name="Oval 16"/>
            <p:cNvSpPr>
              <a:spLocks noChangeArrowheads="1"/>
            </p:cNvSpPr>
            <p:nvPr/>
          </p:nvSpPr>
          <p:spPr bwMode="auto">
            <a:xfrm>
              <a:off x="1344" y="1966"/>
              <a:ext cx="96" cy="96"/>
            </a:xfrm>
            <a:prstGeom prst="ellipse">
              <a:avLst/>
            </a:prstGeom>
            <a:solidFill>
              <a:srgbClr val="BC5332"/>
            </a:solidFill>
            <a:ln w="9525" algn="ctr">
              <a:solidFill>
                <a:srgbClr val="BC5332"/>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518" name="Oval 19"/>
            <p:cNvSpPr>
              <a:spLocks noChangeArrowheads="1"/>
            </p:cNvSpPr>
            <p:nvPr/>
          </p:nvSpPr>
          <p:spPr bwMode="auto">
            <a:xfrm>
              <a:off x="1344" y="1488"/>
              <a:ext cx="96" cy="96"/>
            </a:xfrm>
            <a:prstGeom prst="ellipse">
              <a:avLst/>
            </a:prstGeom>
            <a:solidFill>
              <a:srgbClr val="E02C0E"/>
            </a:solidFill>
            <a:ln w="9525" algn="ctr">
              <a:solidFill>
                <a:srgbClr val="4A7EBB"/>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519" name="Oval 19"/>
            <p:cNvSpPr>
              <a:spLocks noChangeArrowheads="1"/>
            </p:cNvSpPr>
            <p:nvPr/>
          </p:nvSpPr>
          <p:spPr bwMode="auto">
            <a:xfrm>
              <a:off x="864" y="1488"/>
              <a:ext cx="96" cy="96"/>
            </a:xfrm>
            <a:prstGeom prst="ellipse">
              <a:avLst/>
            </a:prstGeom>
            <a:solidFill>
              <a:srgbClr val="E02C0E"/>
            </a:solidFill>
            <a:ln w="9525" algn="ctr">
              <a:solidFill>
                <a:srgbClr val="4A7EBB"/>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520" name="Oval 19"/>
            <p:cNvSpPr>
              <a:spLocks noChangeArrowheads="1"/>
            </p:cNvSpPr>
            <p:nvPr/>
          </p:nvSpPr>
          <p:spPr bwMode="auto">
            <a:xfrm>
              <a:off x="864" y="1968"/>
              <a:ext cx="96" cy="96"/>
            </a:xfrm>
            <a:prstGeom prst="ellipse">
              <a:avLst/>
            </a:prstGeom>
            <a:solidFill>
              <a:srgbClr val="E02C0E"/>
            </a:solidFill>
            <a:ln w="9525" algn="ctr">
              <a:solidFill>
                <a:srgbClr val="4A7EBB"/>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22731" name="Oval 19"/>
            <p:cNvSpPr/>
            <p:nvPr/>
          </p:nvSpPr>
          <p:spPr>
            <a:xfrm>
              <a:off x="864" y="2449"/>
              <a:ext cx="96" cy="9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732" name="Oval 19"/>
            <p:cNvSpPr/>
            <p:nvPr/>
          </p:nvSpPr>
          <p:spPr>
            <a:xfrm>
              <a:off x="1344" y="1969"/>
              <a:ext cx="96" cy="9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grpSp>
      <p:grpSp>
        <p:nvGrpSpPr>
          <p:cNvPr id="15425" name="Group 425"/>
          <p:cNvGrpSpPr>
            <a:grpSpLocks/>
          </p:cNvGrpSpPr>
          <p:nvPr/>
        </p:nvGrpSpPr>
        <p:grpSpPr bwMode="auto">
          <a:xfrm>
            <a:off x="8991601" y="1905000"/>
            <a:ext cx="1458913" cy="2465388"/>
            <a:chOff x="528" y="624"/>
            <a:chExt cx="1246" cy="2770"/>
          </a:xfrm>
        </p:grpSpPr>
        <p:cxnSp>
          <p:nvCxnSpPr>
            <p:cNvPr id="22733" name="Straight Arrow Connector 3"/>
            <p:cNvCxnSpPr>
              <a:stCxn id="16" idx="4"/>
              <a:endCxn id="15" idx="0"/>
            </p:cNvCxnSpPr>
            <p:nvPr/>
          </p:nvCxnSpPr>
          <p:spPr>
            <a:xfrm rot="5400000">
              <a:off x="744" y="887"/>
              <a:ext cx="239"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428" name="Straight Arrow Connector 4"/>
            <p:cNvCxnSpPr>
              <a:cxnSpLocks noChangeShapeType="1"/>
            </p:cNvCxnSpPr>
            <p:nvPr/>
          </p:nvCxnSpPr>
          <p:spPr bwMode="auto">
            <a:xfrm>
              <a:off x="898" y="1088"/>
              <a:ext cx="220" cy="174"/>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22736" name="Freeform 5"/>
            <p:cNvSpPr/>
            <p:nvPr/>
          </p:nvSpPr>
          <p:spPr>
            <a:xfrm>
              <a:off x="528" y="1104"/>
              <a:ext cx="384" cy="2064"/>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latin typeface="Calibri" panose="020F0502020204030204" pitchFamily="34" charset="0"/>
              </a:endParaRPr>
            </a:p>
          </p:txBody>
        </p:sp>
        <p:sp>
          <p:nvSpPr>
            <p:cNvPr id="22737" name="Oval 8"/>
            <p:cNvSpPr/>
            <p:nvPr/>
          </p:nvSpPr>
          <p:spPr>
            <a:xfrm>
              <a:off x="912" y="3119"/>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431" name="TextBox 9"/>
            <p:cNvSpPr txBox="1">
              <a:spLocks noChangeArrowheads="1"/>
            </p:cNvSpPr>
            <p:nvPr/>
          </p:nvSpPr>
          <p:spPr bwMode="auto">
            <a:xfrm>
              <a:off x="864" y="909"/>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b1</a:t>
              </a:r>
            </a:p>
          </p:txBody>
        </p:sp>
        <p:sp>
          <p:nvSpPr>
            <p:cNvPr id="15432" name="TextBox 10"/>
            <p:cNvSpPr txBox="1">
              <a:spLocks noChangeArrowheads="1"/>
            </p:cNvSpPr>
            <p:nvPr/>
          </p:nvSpPr>
          <p:spPr bwMode="auto">
            <a:xfrm>
              <a:off x="1157" y="1141"/>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b2</a:t>
              </a:r>
            </a:p>
          </p:txBody>
        </p:sp>
        <p:sp>
          <p:nvSpPr>
            <p:cNvPr id="15433" name="TextBox 11"/>
            <p:cNvSpPr txBox="1">
              <a:spLocks noChangeArrowheads="1"/>
            </p:cNvSpPr>
            <p:nvPr/>
          </p:nvSpPr>
          <p:spPr bwMode="auto">
            <a:xfrm>
              <a:off x="918" y="1443"/>
              <a:ext cx="27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b3</a:t>
              </a:r>
            </a:p>
          </p:txBody>
        </p:sp>
        <p:sp>
          <p:nvSpPr>
            <p:cNvPr id="15434" name="TextBox 12"/>
            <p:cNvSpPr txBox="1">
              <a:spLocks noChangeArrowheads="1"/>
            </p:cNvSpPr>
            <p:nvPr/>
          </p:nvSpPr>
          <p:spPr bwMode="auto">
            <a:xfrm>
              <a:off x="1160" y="2633"/>
              <a:ext cx="325"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b11</a:t>
              </a:r>
            </a:p>
          </p:txBody>
        </p:sp>
        <p:sp>
          <p:nvSpPr>
            <p:cNvPr id="22738" name="Oval 14"/>
            <p:cNvSpPr/>
            <p:nvPr/>
          </p:nvSpPr>
          <p:spPr>
            <a:xfrm>
              <a:off x="815" y="1006"/>
              <a:ext cx="95"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740" name="Oval 15"/>
            <p:cNvSpPr/>
            <p:nvPr/>
          </p:nvSpPr>
          <p:spPr>
            <a:xfrm>
              <a:off x="815" y="672"/>
              <a:ext cx="95"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741" name="Oval 16"/>
            <p:cNvSpPr/>
            <p:nvPr/>
          </p:nvSpPr>
          <p:spPr>
            <a:xfrm>
              <a:off x="1112" y="2632"/>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742" name="Oval 19"/>
            <p:cNvSpPr/>
            <p:nvPr/>
          </p:nvSpPr>
          <p:spPr>
            <a:xfrm>
              <a:off x="1104" y="1248"/>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439" name="TextBox 22"/>
            <p:cNvSpPr txBox="1">
              <a:spLocks noChangeArrowheads="1"/>
            </p:cNvSpPr>
            <p:nvPr/>
          </p:nvSpPr>
          <p:spPr bwMode="auto">
            <a:xfrm>
              <a:off x="1208" y="2153"/>
              <a:ext cx="27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b8</a:t>
              </a:r>
            </a:p>
          </p:txBody>
        </p:sp>
        <p:cxnSp>
          <p:nvCxnSpPr>
            <p:cNvPr id="22744" name="Straight Arrow Connector 24"/>
            <p:cNvCxnSpPr>
              <a:stCxn id="20" idx="3"/>
              <a:endCxn id="15395" idx="0"/>
            </p:cNvCxnSpPr>
            <p:nvPr/>
          </p:nvCxnSpPr>
          <p:spPr>
            <a:xfrm rot="5400000">
              <a:off x="932" y="1310"/>
              <a:ext cx="166"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2745" name="Straight Arrow Connector 25"/>
            <p:cNvCxnSpPr>
              <a:stCxn id="20" idx="5"/>
            </p:cNvCxnSpPr>
            <p:nvPr/>
          </p:nvCxnSpPr>
          <p:spPr>
            <a:xfrm rot="16200000" flipH="1">
              <a:off x="1206" y="1310"/>
              <a:ext cx="166"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442" name="Straight Arrow Connector 26"/>
            <p:cNvCxnSpPr>
              <a:cxnSpLocks noChangeShapeType="1"/>
            </p:cNvCxnSpPr>
            <p:nvPr/>
          </p:nvCxnSpPr>
          <p:spPr bwMode="auto">
            <a:xfrm>
              <a:off x="920" y="206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443" name="Straight Arrow Connector 27"/>
            <p:cNvCxnSpPr>
              <a:cxnSpLocks noChangeShapeType="1"/>
            </p:cNvCxnSpPr>
            <p:nvPr/>
          </p:nvCxnSpPr>
          <p:spPr bwMode="auto">
            <a:xfrm flipH="1">
              <a:off x="1194" y="206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15444" name="TextBox 28"/>
            <p:cNvSpPr txBox="1">
              <a:spLocks noChangeArrowheads="1"/>
            </p:cNvSpPr>
            <p:nvPr/>
          </p:nvSpPr>
          <p:spPr bwMode="auto">
            <a:xfrm>
              <a:off x="1401" y="1439"/>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b4</a:t>
              </a:r>
            </a:p>
          </p:txBody>
        </p:sp>
        <p:sp>
          <p:nvSpPr>
            <p:cNvPr id="22749" name="Freeform 29"/>
            <p:cNvSpPr/>
            <p:nvPr/>
          </p:nvSpPr>
          <p:spPr>
            <a:xfrm>
              <a:off x="768" y="1104"/>
              <a:ext cx="395" cy="1825"/>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latin typeface="Calibri" panose="020F0502020204030204" pitchFamily="34" charset="0"/>
              </a:endParaRPr>
            </a:p>
          </p:txBody>
        </p:sp>
        <p:sp>
          <p:nvSpPr>
            <p:cNvPr id="15446" name="TextBox 30"/>
            <p:cNvSpPr txBox="1">
              <a:spLocks noChangeArrowheads="1"/>
            </p:cNvSpPr>
            <p:nvPr/>
          </p:nvSpPr>
          <p:spPr bwMode="auto">
            <a:xfrm>
              <a:off x="884" y="624"/>
              <a:ext cx="392"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entry</a:t>
              </a:r>
            </a:p>
          </p:txBody>
        </p:sp>
        <p:sp>
          <p:nvSpPr>
            <p:cNvPr id="15447" name="TextBox 31"/>
            <p:cNvSpPr txBox="1">
              <a:spLocks noChangeArrowheads="1"/>
            </p:cNvSpPr>
            <p:nvPr/>
          </p:nvSpPr>
          <p:spPr bwMode="auto">
            <a:xfrm>
              <a:off x="989" y="3120"/>
              <a:ext cx="32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exit</a:t>
              </a:r>
            </a:p>
          </p:txBody>
        </p:sp>
        <p:sp>
          <p:nvSpPr>
            <p:cNvPr id="15448" name="TextBox 11"/>
            <p:cNvSpPr txBox="1">
              <a:spLocks noChangeArrowheads="1"/>
            </p:cNvSpPr>
            <p:nvPr/>
          </p:nvSpPr>
          <p:spPr bwMode="auto">
            <a:xfrm>
              <a:off x="926" y="2393"/>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b9</a:t>
              </a:r>
            </a:p>
          </p:txBody>
        </p:sp>
        <p:sp>
          <p:nvSpPr>
            <p:cNvPr id="22750" name="Oval 19"/>
            <p:cNvSpPr/>
            <p:nvPr/>
          </p:nvSpPr>
          <p:spPr>
            <a:xfrm>
              <a:off x="1112" y="2192"/>
              <a:ext cx="96" cy="9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450" name="Oval 20"/>
            <p:cNvSpPr>
              <a:spLocks noChangeArrowheads="1"/>
            </p:cNvSpPr>
            <p:nvPr/>
          </p:nvSpPr>
          <p:spPr bwMode="auto">
            <a:xfrm>
              <a:off x="872" y="2440"/>
              <a:ext cx="96" cy="96"/>
            </a:xfrm>
            <a:prstGeom prst="ellipse">
              <a:avLst/>
            </a:prstGeom>
            <a:solidFill>
              <a:srgbClr val="BC5332"/>
            </a:solidFill>
            <a:ln>
              <a:noFill/>
            </a:ln>
            <a:extLst>
              <a:ext uri="{91240B29-F687-4F45-9708-019B960494DF}">
                <a14:hiddenLine xmlns:a14="http://schemas.microsoft.com/office/drawing/2010/main" w="3175" algn="ctr">
                  <a:solidFill>
                    <a:srgbClr val="000000"/>
                  </a:solidFill>
                  <a:round/>
                  <a:headEnd/>
                  <a:tailEnd/>
                </a14:hiddenLine>
              </a:ext>
            </a:ex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FFFFFF"/>
                </a:solidFill>
                <a:latin typeface="Calibri" panose="020F0502020204030204" pitchFamily="34" charset="0"/>
              </a:endParaRPr>
            </a:p>
          </p:txBody>
        </p:sp>
        <p:cxnSp>
          <p:nvCxnSpPr>
            <p:cNvPr id="15451" name="Straight Arrow Connector 24"/>
            <p:cNvCxnSpPr>
              <a:cxnSpLocks noChangeShapeType="1"/>
            </p:cNvCxnSpPr>
            <p:nvPr/>
          </p:nvCxnSpPr>
          <p:spPr bwMode="auto">
            <a:xfrm flipH="1">
              <a:off x="920" y="2273"/>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452" name="Straight Arrow Connector 25"/>
            <p:cNvCxnSpPr>
              <a:cxnSpLocks noChangeShapeType="1"/>
            </p:cNvCxnSpPr>
            <p:nvPr/>
          </p:nvCxnSpPr>
          <p:spPr bwMode="auto">
            <a:xfrm>
              <a:off x="1194" y="2273"/>
              <a:ext cx="206" cy="167"/>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22786" name="Straight Arrow Connector 26"/>
            <p:cNvCxnSpPr>
              <a:stCxn id="15395" idx="4"/>
              <a:endCxn id="7" idx="1"/>
            </p:cNvCxnSpPr>
            <p:nvPr/>
          </p:nvCxnSpPr>
          <p:spPr>
            <a:xfrm rot="16200000" flipH="1">
              <a:off x="945" y="2512"/>
              <a:ext cx="161"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454" name="Straight Arrow Connector 27"/>
            <p:cNvCxnSpPr>
              <a:cxnSpLocks noChangeShapeType="1"/>
            </p:cNvCxnSpPr>
            <p:nvPr/>
          </p:nvCxnSpPr>
          <p:spPr bwMode="auto">
            <a:xfrm flipH="1">
              <a:off x="1194" y="2536"/>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15455" name="TextBox 28"/>
            <p:cNvSpPr txBox="1">
              <a:spLocks noChangeArrowheads="1"/>
            </p:cNvSpPr>
            <p:nvPr/>
          </p:nvSpPr>
          <p:spPr bwMode="auto">
            <a:xfrm>
              <a:off x="1448" y="2392"/>
              <a:ext cx="32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b10</a:t>
              </a:r>
            </a:p>
          </p:txBody>
        </p:sp>
        <p:sp>
          <p:nvSpPr>
            <p:cNvPr id="15456" name="Oval 16"/>
            <p:cNvSpPr>
              <a:spLocks noChangeArrowheads="1"/>
            </p:cNvSpPr>
            <p:nvPr/>
          </p:nvSpPr>
          <p:spPr bwMode="auto">
            <a:xfrm>
              <a:off x="864" y="1488"/>
              <a:ext cx="96" cy="96"/>
            </a:xfrm>
            <a:prstGeom prst="ellipse">
              <a:avLst/>
            </a:prstGeom>
            <a:solidFill>
              <a:srgbClr val="BC5332"/>
            </a:soli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4A7EBB"/>
                  </a:solidFill>
                  <a:round/>
                  <a:headEnd/>
                  <a:tailEnd/>
                </a14:hiddenLine>
              </a:ext>
            </a:ex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457" name="Oval 16"/>
            <p:cNvSpPr>
              <a:spLocks noChangeArrowheads="1"/>
            </p:cNvSpPr>
            <p:nvPr/>
          </p:nvSpPr>
          <p:spPr bwMode="auto">
            <a:xfrm>
              <a:off x="1344" y="1488"/>
              <a:ext cx="96" cy="96"/>
            </a:xfrm>
            <a:prstGeom prst="ellipse">
              <a:avLst/>
            </a:prstGeom>
            <a:solidFill>
              <a:srgbClr val="BC5332"/>
            </a:solidFill>
            <a:ln w="9525" algn="ctr">
              <a:solidFill>
                <a:srgbClr val="BC5332"/>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458" name="Oval 16"/>
            <p:cNvSpPr>
              <a:spLocks noChangeArrowheads="1"/>
            </p:cNvSpPr>
            <p:nvPr/>
          </p:nvSpPr>
          <p:spPr bwMode="auto">
            <a:xfrm>
              <a:off x="1352" y="2440"/>
              <a:ext cx="96" cy="96"/>
            </a:xfrm>
            <a:prstGeom prst="ellipse">
              <a:avLst/>
            </a:prstGeom>
            <a:solidFill>
              <a:srgbClr val="008000"/>
            </a:solidFill>
            <a:ln w="9525" algn="ctr">
              <a:solidFill>
                <a:srgbClr val="4A7EBB"/>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459" name="TextBox 22"/>
            <p:cNvSpPr txBox="1">
              <a:spLocks noChangeArrowheads="1"/>
            </p:cNvSpPr>
            <p:nvPr/>
          </p:nvSpPr>
          <p:spPr bwMode="auto">
            <a:xfrm>
              <a:off x="1200" y="1671"/>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b5</a:t>
              </a:r>
            </a:p>
          </p:txBody>
        </p:sp>
        <p:cxnSp>
          <p:nvCxnSpPr>
            <p:cNvPr id="15460" name="Straight Arrow Connector 26"/>
            <p:cNvCxnSpPr>
              <a:cxnSpLocks noChangeShapeType="1"/>
            </p:cNvCxnSpPr>
            <p:nvPr/>
          </p:nvCxnSpPr>
          <p:spPr bwMode="auto">
            <a:xfrm>
              <a:off x="912" y="158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5461" name="Straight Arrow Connector 27"/>
            <p:cNvCxnSpPr>
              <a:cxnSpLocks noChangeShapeType="1"/>
            </p:cNvCxnSpPr>
            <p:nvPr/>
          </p:nvCxnSpPr>
          <p:spPr bwMode="auto">
            <a:xfrm flipH="1">
              <a:off x="1186" y="1584"/>
              <a:ext cx="206" cy="158"/>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22793" name="Oval 19"/>
            <p:cNvSpPr/>
            <p:nvPr/>
          </p:nvSpPr>
          <p:spPr>
            <a:xfrm>
              <a:off x="1104" y="1710"/>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463" name="TextBox 11"/>
            <p:cNvSpPr txBox="1">
              <a:spLocks noChangeArrowheads="1"/>
            </p:cNvSpPr>
            <p:nvPr/>
          </p:nvSpPr>
          <p:spPr bwMode="auto">
            <a:xfrm>
              <a:off x="918" y="1921"/>
              <a:ext cx="27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b6</a:t>
              </a:r>
            </a:p>
          </p:txBody>
        </p:sp>
        <p:sp>
          <p:nvSpPr>
            <p:cNvPr id="22794" name="Oval 19"/>
            <p:cNvSpPr/>
            <p:nvPr/>
          </p:nvSpPr>
          <p:spPr>
            <a:xfrm>
              <a:off x="1104" y="1717"/>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cxnSp>
          <p:nvCxnSpPr>
            <p:cNvPr id="22795" name="Straight Arrow Connector 24"/>
            <p:cNvCxnSpPr>
              <a:stCxn id="20" idx="3"/>
              <a:endCxn id="15395" idx="0"/>
            </p:cNvCxnSpPr>
            <p:nvPr/>
          </p:nvCxnSpPr>
          <p:spPr>
            <a:xfrm rot="5400000">
              <a:off x="932" y="1779"/>
              <a:ext cx="166"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2796" name="Straight Arrow Connector 25"/>
            <p:cNvCxnSpPr>
              <a:stCxn id="20" idx="5"/>
            </p:cNvCxnSpPr>
            <p:nvPr/>
          </p:nvCxnSpPr>
          <p:spPr>
            <a:xfrm rot="16200000" flipH="1">
              <a:off x="1206" y="1779"/>
              <a:ext cx="166" cy="2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5467" name="TextBox 28"/>
            <p:cNvSpPr txBox="1">
              <a:spLocks noChangeArrowheads="1"/>
            </p:cNvSpPr>
            <p:nvPr/>
          </p:nvSpPr>
          <p:spPr bwMode="auto">
            <a:xfrm>
              <a:off x="1401" y="1917"/>
              <a:ext cx="27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000">
                  <a:latin typeface="Calibri" panose="020F0502020204030204" pitchFamily="34" charset="0"/>
                </a:rPr>
                <a:t>b7</a:t>
              </a:r>
            </a:p>
          </p:txBody>
        </p:sp>
        <p:sp>
          <p:nvSpPr>
            <p:cNvPr id="15468" name="Oval 16"/>
            <p:cNvSpPr>
              <a:spLocks noChangeArrowheads="1"/>
            </p:cNvSpPr>
            <p:nvPr/>
          </p:nvSpPr>
          <p:spPr bwMode="auto">
            <a:xfrm>
              <a:off x="864" y="1966"/>
              <a:ext cx="96" cy="96"/>
            </a:xfrm>
            <a:prstGeom prst="ellipse">
              <a:avLst/>
            </a:prstGeom>
            <a:solidFill>
              <a:srgbClr val="BC5332"/>
            </a:soli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4A7EBB"/>
                  </a:solidFill>
                  <a:round/>
                  <a:headEnd/>
                  <a:tailEnd/>
                </a14:hiddenLine>
              </a:ext>
            </a:ex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15469" name="Oval 16"/>
            <p:cNvSpPr>
              <a:spLocks noChangeArrowheads="1"/>
            </p:cNvSpPr>
            <p:nvPr/>
          </p:nvSpPr>
          <p:spPr bwMode="auto">
            <a:xfrm>
              <a:off x="1344" y="1966"/>
              <a:ext cx="96" cy="96"/>
            </a:xfrm>
            <a:prstGeom prst="ellipse">
              <a:avLst/>
            </a:prstGeom>
            <a:solidFill>
              <a:srgbClr val="BC5332"/>
            </a:solidFill>
            <a:ln w="9525" algn="ctr">
              <a:solidFill>
                <a:srgbClr val="BC5332"/>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22799" name="Oval 19"/>
            <p:cNvSpPr/>
            <p:nvPr/>
          </p:nvSpPr>
          <p:spPr>
            <a:xfrm>
              <a:off x="1344" y="1487"/>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800" name="Oval 19"/>
            <p:cNvSpPr/>
            <p:nvPr/>
          </p:nvSpPr>
          <p:spPr>
            <a:xfrm>
              <a:off x="864" y="1487"/>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22801" name="Oval 19"/>
            <p:cNvSpPr/>
            <p:nvPr/>
          </p:nvSpPr>
          <p:spPr>
            <a:xfrm>
              <a:off x="864" y="1969"/>
              <a:ext cx="96" cy="9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sp>
          <p:nvSpPr>
            <p:cNvPr id="15473" name="Oval 19"/>
            <p:cNvSpPr>
              <a:spLocks noChangeArrowheads="1"/>
            </p:cNvSpPr>
            <p:nvPr/>
          </p:nvSpPr>
          <p:spPr bwMode="auto">
            <a:xfrm>
              <a:off x="864" y="2448"/>
              <a:ext cx="96" cy="96"/>
            </a:xfrm>
            <a:prstGeom prst="ellipse">
              <a:avLst/>
            </a:prstGeom>
            <a:solidFill>
              <a:srgbClr val="008000"/>
            </a:solidFill>
            <a:ln w="9525" algn="ctr">
              <a:solidFill>
                <a:srgbClr val="4A7EBB"/>
              </a:solidFill>
              <a:round/>
              <a:headEnd/>
              <a:tailEnd/>
            </a:ln>
            <a:effectLst>
              <a:outerShdw dist="20000" dir="5400000" rotWithShape="0">
                <a:srgbClr val="000000">
                  <a:alpha val="37999"/>
                </a:srgbClr>
              </a:outerShdw>
            </a:effectLst>
          </p:spPr>
          <p:txBody>
            <a:bodyPr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000">
                <a:solidFill>
                  <a:srgbClr val="000000"/>
                </a:solidFill>
                <a:latin typeface="Calibri" panose="020F0502020204030204" pitchFamily="34" charset="0"/>
              </a:endParaRPr>
            </a:p>
          </p:txBody>
        </p:sp>
        <p:sp>
          <p:nvSpPr>
            <p:cNvPr id="22803" name="Oval 19"/>
            <p:cNvSpPr/>
            <p:nvPr/>
          </p:nvSpPr>
          <p:spPr>
            <a:xfrm>
              <a:off x="1344" y="1969"/>
              <a:ext cx="96" cy="9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1000">
                <a:solidFill>
                  <a:srgbClr val="000000"/>
                </a:solidFill>
                <a:latin typeface="Calibri" panose="020F0502020204030204" pitchFamily="34" charset="0"/>
              </a:endParaRPr>
            </a:p>
          </p:txBody>
        </p:sp>
      </p:grpSp>
      <p:sp>
        <p:nvSpPr>
          <p:cNvPr id="15426" name="Rectangle 475"/>
          <p:cNvSpPr>
            <a:spLocks noChangeArrowheads="1"/>
          </p:cNvSpPr>
          <p:nvPr/>
        </p:nvSpPr>
        <p:spPr bwMode="auto">
          <a:xfrm>
            <a:off x="7086600" y="762000"/>
            <a:ext cx="3581400" cy="3810000"/>
          </a:xfrm>
          <a:prstGeom prst="rect">
            <a:avLst/>
          </a:prstGeom>
          <a:solidFill>
            <a:schemeClr val="accent1">
              <a:alpha val="23921"/>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Tree>
    <p:custDataLst>
      <p:tags r:id="rId1"/>
    </p:custDataLst>
    <p:extLst>
      <p:ext uri="{BB962C8B-B14F-4D97-AF65-F5344CB8AC3E}">
        <p14:creationId xmlns:p14="http://schemas.microsoft.com/office/powerpoint/2010/main" val="4224409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fld id="{4DD7AF71-A390-4692-9A0B-4D0A0DD6CDB1}" type="slidenum">
              <a:rPr lang="en-US" sz="1400"/>
              <a:pPr>
                <a:spcBef>
                  <a:spcPct val="0"/>
                </a:spcBef>
                <a:buFontTx/>
                <a:buNone/>
              </a:pPr>
              <a:t>17</a:t>
            </a:fld>
            <a:endParaRPr lang="en-US" sz="1400"/>
          </a:p>
        </p:txBody>
      </p:sp>
      <p:sp>
        <p:nvSpPr>
          <p:cNvPr id="16389" name="Rectangle 2"/>
          <p:cNvSpPr>
            <a:spLocks noGrp="1" noChangeArrowheads="1"/>
          </p:cNvSpPr>
          <p:nvPr>
            <p:ph type="title"/>
          </p:nvPr>
        </p:nvSpPr>
        <p:spPr/>
        <p:txBody>
          <a:bodyPr/>
          <a:lstStyle/>
          <a:p>
            <a:pPr eaLnBrk="1" hangingPunct="1"/>
            <a:r>
              <a:rPr lang="en-US"/>
              <a:t>Distribution Strategies</a:t>
            </a:r>
          </a:p>
        </p:txBody>
      </p:sp>
      <p:sp>
        <p:nvSpPr>
          <p:cNvPr id="43012" name="Rectangle 4"/>
          <p:cNvSpPr>
            <a:spLocks noGrp="1" noChangeArrowheads="1"/>
          </p:cNvSpPr>
          <p:nvPr>
            <p:ph type="body" idx="1"/>
          </p:nvPr>
        </p:nvSpPr>
        <p:spPr>
          <a:xfrm>
            <a:off x="5181600" y="1371601"/>
            <a:ext cx="4724400" cy="4297363"/>
          </a:xfrm>
          <a:noFill/>
        </p:spPr>
        <p:txBody>
          <a:bodyPr/>
          <a:lstStyle/>
          <a:p>
            <a:pPr eaLnBrk="1" hangingPunct="1"/>
            <a:r>
              <a:rPr lang="en-US"/>
              <a:t>Fine-grained distribution strategy</a:t>
            </a:r>
          </a:p>
          <a:p>
            <a:pPr lvl="1" eaLnBrk="1" hangingPunct="1"/>
            <a:r>
              <a:rPr lang="en-US"/>
              <a:t>Job = diamond / directed-cycle-without-diamond</a:t>
            </a:r>
          </a:p>
          <a:p>
            <a:pPr eaLnBrk="1" hangingPunct="1"/>
            <a:r>
              <a:rPr lang="en-US"/>
              <a:t>Function-wise grouping strategy</a:t>
            </a:r>
          </a:p>
          <a:p>
            <a:pPr lvl="1" eaLnBrk="1" hangingPunct="1"/>
            <a:r>
              <a:rPr lang="en-US"/>
              <a:t>Job = diamonds and directed cycles in a function</a:t>
            </a:r>
          </a:p>
          <a:p>
            <a:pPr eaLnBrk="1" hangingPunct="1"/>
            <a:r>
              <a:rPr lang="en-US"/>
              <a:t>Optimized grouping strategy</a:t>
            </a:r>
          </a:p>
          <a:p>
            <a:pPr lvl="1" eaLnBrk="1" hangingPunct="1"/>
            <a:r>
              <a:rPr lang="en-US"/>
              <a:t>Job = combining </a:t>
            </a:r>
            <a:r>
              <a:rPr lang="en-US" i="1"/>
              <a:t>potentially</a:t>
            </a:r>
            <a:r>
              <a:rPr lang="en-US"/>
              <a:t> witness-optimizable diamonds</a:t>
            </a:r>
          </a:p>
        </p:txBody>
      </p:sp>
      <p:sp>
        <p:nvSpPr>
          <p:cNvPr id="43013" name="Text Box 5"/>
          <p:cNvSpPr txBox="1">
            <a:spLocks noChangeArrowheads="1"/>
          </p:cNvSpPr>
          <p:nvPr/>
        </p:nvSpPr>
        <p:spPr bwMode="auto">
          <a:xfrm>
            <a:off x="6477000" y="5562601"/>
            <a:ext cx="198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(Approximation 3)</a:t>
            </a:r>
          </a:p>
        </p:txBody>
      </p:sp>
      <p:sp>
        <p:nvSpPr>
          <p:cNvPr id="16392" name="Rectangle 6"/>
          <p:cNvSpPr>
            <a:spLocks noChangeArrowheads="1"/>
          </p:cNvSpPr>
          <p:nvPr/>
        </p:nvSpPr>
        <p:spPr bwMode="auto">
          <a:xfrm>
            <a:off x="1524000" y="2057401"/>
            <a:ext cx="3657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Combining diamonds/cycles in a job is</a:t>
            </a:r>
          </a:p>
          <a:p>
            <a:pPr eaLnBrk="1" hangingPunct="1">
              <a:spcBef>
                <a:spcPct val="0"/>
              </a:spcBef>
              <a:buFontTx/>
              <a:buNone/>
            </a:pPr>
            <a:r>
              <a:rPr lang="en-US" sz="1800">
                <a:solidFill>
                  <a:srgbClr val="008000"/>
                </a:solidFill>
              </a:rPr>
              <a:t>Good:</a:t>
            </a:r>
          </a:p>
          <a:p>
            <a:pPr eaLnBrk="1" hangingPunct="1">
              <a:spcBef>
                <a:spcPct val="0"/>
              </a:spcBef>
              <a:buFontTx/>
              <a:buNone/>
            </a:pPr>
            <a:r>
              <a:rPr lang="en-US" sz="1800">
                <a:solidFill>
                  <a:srgbClr val="008000"/>
                </a:solidFill>
              </a:rPr>
              <a:t>     Witness Optimizable diamonds</a:t>
            </a:r>
          </a:p>
          <a:p>
            <a:pPr eaLnBrk="1" hangingPunct="1">
              <a:spcBef>
                <a:spcPct val="0"/>
              </a:spcBef>
              <a:buFontTx/>
              <a:buNone/>
            </a:pPr>
            <a:r>
              <a:rPr lang="en-US" sz="1800">
                <a:solidFill>
                  <a:srgbClr val="E02C0E"/>
                </a:solidFill>
              </a:rPr>
              <a:t>Bad:</a:t>
            </a:r>
          </a:p>
          <a:p>
            <a:pPr eaLnBrk="1" hangingPunct="1">
              <a:spcBef>
                <a:spcPct val="0"/>
              </a:spcBef>
              <a:buFontTx/>
              <a:buNone/>
            </a:pPr>
            <a:r>
              <a:rPr lang="en-US" sz="1800">
                <a:solidFill>
                  <a:srgbClr val="E02C0E"/>
                </a:solidFill>
              </a:rPr>
              <a:t>     Lesser job weights facilitate even distribution</a:t>
            </a:r>
          </a:p>
          <a:p>
            <a:pPr eaLnBrk="1" hangingPunct="1">
              <a:spcBef>
                <a:spcPct val="0"/>
              </a:spcBef>
              <a:buFontTx/>
              <a:buNone/>
            </a:pPr>
            <a:r>
              <a:rPr lang="en-US" sz="1800"/>
              <a:t>  </a:t>
            </a:r>
          </a:p>
        </p:txBody>
      </p:sp>
    </p:spTree>
    <p:extLst>
      <p:ext uri="{BB962C8B-B14F-4D97-AF65-F5344CB8AC3E}">
        <p14:creationId xmlns:p14="http://schemas.microsoft.com/office/powerpoint/2010/main" val="1713230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blinds(horizontal)">
                                      <p:cBhvr>
                                        <p:cTn id="7" dur="500"/>
                                        <p:tgtEl>
                                          <p:spTgt spid="4301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012">
                                            <p:txEl>
                                              <p:pRg st="1" end="1"/>
                                            </p:txEl>
                                          </p:spTgt>
                                        </p:tgtEl>
                                        <p:attrNameLst>
                                          <p:attrName>style.visibility</p:attrName>
                                        </p:attrNameLst>
                                      </p:cBhvr>
                                      <p:to>
                                        <p:strVal val="visible"/>
                                      </p:to>
                                    </p:set>
                                    <p:animEffect transition="in" filter="blinds(horizontal)">
                                      <p:cBhvr>
                                        <p:cTn id="10" dur="500"/>
                                        <p:tgtEl>
                                          <p:spTgt spid="4301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animEffect transition="in" filter="blinds(horizontal)">
                                      <p:cBhvr>
                                        <p:cTn id="15" dur="500"/>
                                        <p:tgtEl>
                                          <p:spTgt spid="43012">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3012">
                                            <p:txEl>
                                              <p:pRg st="3" end="3"/>
                                            </p:txEl>
                                          </p:spTgt>
                                        </p:tgtEl>
                                        <p:attrNameLst>
                                          <p:attrName>style.visibility</p:attrName>
                                        </p:attrNameLst>
                                      </p:cBhvr>
                                      <p:to>
                                        <p:strVal val="visible"/>
                                      </p:to>
                                    </p:set>
                                    <p:animEffect transition="in" filter="blinds(horizontal)">
                                      <p:cBhvr>
                                        <p:cTn id="18" dur="500"/>
                                        <p:tgtEl>
                                          <p:spTgt spid="43012">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3012">
                                            <p:txEl>
                                              <p:pRg st="4" end="4"/>
                                            </p:txEl>
                                          </p:spTgt>
                                        </p:tgtEl>
                                        <p:attrNameLst>
                                          <p:attrName>style.visibility</p:attrName>
                                        </p:attrNameLst>
                                      </p:cBhvr>
                                      <p:to>
                                        <p:strVal val="visible"/>
                                      </p:to>
                                    </p:set>
                                    <p:animEffect transition="in" filter="blinds(horizontal)">
                                      <p:cBhvr>
                                        <p:cTn id="23" dur="500"/>
                                        <p:tgtEl>
                                          <p:spTgt spid="43012">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3012">
                                            <p:txEl>
                                              <p:pRg st="5" end="5"/>
                                            </p:txEl>
                                          </p:spTgt>
                                        </p:tgtEl>
                                        <p:attrNameLst>
                                          <p:attrName>style.visibility</p:attrName>
                                        </p:attrNameLst>
                                      </p:cBhvr>
                                      <p:to>
                                        <p:strVal val="visible"/>
                                      </p:to>
                                    </p:set>
                                    <p:animEffect transition="in" filter="blinds(horizontal)">
                                      <p:cBhvr>
                                        <p:cTn id="26" dur="500"/>
                                        <p:tgtEl>
                                          <p:spTgt spid="43012">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3013"/>
                                        </p:tgtEl>
                                        <p:attrNameLst>
                                          <p:attrName>style.visibility</p:attrName>
                                        </p:attrNameLst>
                                      </p:cBhvr>
                                      <p:to>
                                        <p:strVal val="visible"/>
                                      </p:to>
                                    </p:set>
                                    <p:animEffect transition="in" filter="blinds(horizontal)">
                                      <p:cBhvr>
                                        <p:cTn id="29"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P spid="430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fld id="{788213CB-7D35-4D16-98F0-EBE08DC6A4B2}" type="slidenum">
              <a:rPr lang="en-US" sz="1400"/>
              <a:pPr>
                <a:spcBef>
                  <a:spcPct val="0"/>
                </a:spcBef>
                <a:buFontTx/>
                <a:buNone/>
              </a:pPr>
              <a:t>18</a:t>
            </a:fld>
            <a:endParaRPr lang="en-US" sz="1400"/>
          </a:p>
        </p:txBody>
      </p:sp>
      <p:cxnSp>
        <p:nvCxnSpPr>
          <p:cNvPr id="71" name="Straight Connector 70"/>
          <p:cNvCxnSpPr/>
          <p:nvPr/>
        </p:nvCxnSpPr>
        <p:spPr>
          <a:xfrm rot="5400000">
            <a:off x="-152400" y="3886200"/>
            <a:ext cx="4419600" cy="0"/>
          </a:xfrm>
          <a:prstGeom prst="line">
            <a:avLst/>
          </a:prstGeom>
          <a:ln>
            <a:tailEnd type="arrow"/>
          </a:ln>
        </p:spPr>
        <p:style>
          <a:lnRef idx="2">
            <a:schemeClr val="accent1"/>
          </a:lnRef>
          <a:fillRef idx="0">
            <a:schemeClr val="accent1"/>
          </a:fillRef>
          <a:effectRef idx="1">
            <a:schemeClr val="accent1"/>
          </a:effectRef>
          <a:fontRef idx="minor">
            <a:schemeClr val="tx1"/>
          </a:fontRef>
        </p:style>
      </p:cxnSp>
      <p:sp>
        <p:nvSpPr>
          <p:cNvPr id="17414" name="Title 1"/>
          <p:cNvSpPr>
            <a:spLocks noGrp="1"/>
          </p:cNvSpPr>
          <p:nvPr>
            <p:ph type="title" idx="4294967295"/>
          </p:nvPr>
        </p:nvSpPr>
        <p:spPr>
          <a:xfrm>
            <a:off x="1314450" y="242790"/>
            <a:ext cx="9601200" cy="1485900"/>
          </a:xfrm>
        </p:spPr>
        <p:txBody>
          <a:bodyPr/>
          <a:lstStyle/>
          <a:p>
            <a:pPr eaLnBrk="1" hangingPunct="1"/>
            <a:r>
              <a:rPr lang="en-US" dirty="0"/>
              <a:t>Path Reconstruction</a:t>
            </a:r>
          </a:p>
        </p:txBody>
      </p:sp>
      <p:cxnSp>
        <p:nvCxnSpPr>
          <p:cNvPr id="4" name="Straight Arrow Connector 3"/>
          <p:cNvCxnSpPr>
            <a:stCxn id="19" idx="4"/>
            <a:endCxn id="8" idx="0"/>
          </p:cNvCxnSpPr>
          <p:nvPr/>
        </p:nvCxnSpPr>
        <p:spPr>
          <a:xfrm rot="5400000">
            <a:off x="3337719" y="2523332"/>
            <a:ext cx="633413" cy="635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575050" y="2843213"/>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 name="Oval 8"/>
          <p:cNvSpPr/>
          <p:nvPr/>
        </p:nvSpPr>
        <p:spPr>
          <a:xfrm>
            <a:off x="3074988" y="3351213"/>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0" name="Oval 9"/>
          <p:cNvSpPr/>
          <p:nvPr/>
        </p:nvSpPr>
        <p:spPr>
          <a:xfrm>
            <a:off x="4141788" y="3351213"/>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1" name="Oval 10"/>
          <p:cNvSpPr/>
          <p:nvPr/>
        </p:nvSpPr>
        <p:spPr>
          <a:xfrm>
            <a:off x="3657600" y="434340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7420" name="TextBox 11"/>
          <p:cNvSpPr txBox="1">
            <a:spLocks noChangeArrowheads="1"/>
          </p:cNvSpPr>
          <p:nvPr/>
        </p:nvSpPr>
        <p:spPr bwMode="auto">
          <a:xfrm>
            <a:off x="3733801" y="1981200"/>
            <a:ext cx="511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entry</a:t>
            </a:r>
          </a:p>
        </p:txBody>
      </p:sp>
      <p:sp>
        <p:nvSpPr>
          <p:cNvPr id="17421" name="TextBox 12"/>
          <p:cNvSpPr txBox="1">
            <a:spLocks noChangeArrowheads="1"/>
          </p:cNvSpPr>
          <p:nvPr/>
        </p:nvSpPr>
        <p:spPr bwMode="auto">
          <a:xfrm>
            <a:off x="3614738" y="2601914"/>
            <a:ext cx="341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b0</a:t>
            </a:r>
          </a:p>
        </p:txBody>
      </p:sp>
      <p:sp>
        <p:nvSpPr>
          <p:cNvPr id="17422" name="TextBox 13"/>
          <p:cNvSpPr txBox="1">
            <a:spLocks noChangeArrowheads="1"/>
          </p:cNvSpPr>
          <p:nvPr/>
        </p:nvSpPr>
        <p:spPr bwMode="auto">
          <a:xfrm>
            <a:off x="2743200" y="3276601"/>
            <a:ext cx="342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b1</a:t>
            </a:r>
          </a:p>
        </p:txBody>
      </p:sp>
      <p:sp>
        <p:nvSpPr>
          <p:cNvPr id="17423" name="TextBox 14"/>
          <p:cNvSpPr txBox="1">
            <a:spLocks noChangeArrowheads="1"/>
          </p:cNvSpPr>
          <p:nvPr/>
        </p:nvSpPr>
        <p:spPr bwMode="auto">
          <a:xfrm>
            <a:off x="3803650" y="3910014"/>
            <a:ext cx="342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b4</a:t>
            </a:r>
          </a:p>
        </p:txBody>
      </p:sp>
      <p:sp>
        <p:nvSpPr>
          <p:cNvPr id="17424" name="TextBox 15"/>
          <p:cNvSpPr txBox="1">
            <a:spLocks noChangeArrowheads="1"/>
          </p:cNvSpPr>
          <p:nvPr/>
        </p:nvSpPr>
        <p:spPr bwMode="auto">
          <a:xfrm>
            <a:off x="3810000" y="4267201"/>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exit</a:t>
            </a:r>
          </a:p>
        </p:txBody>
      </p:sp>
      <p:cxnSp>
        <p:nvCxnSpPr>
          <p:cNvPr id="17" name="Straight Arrow Connector 16"/>
          <p:cNvCxnSpPr>
            <a:endCxn id="20" idx="1"/>
          </p:cNvCxnSpPr>
          <p:nvPr/>
        </p:nvCxnSpPr>
        <p:spPr>
          <a:xfrm rot="16200000" flipH="1">
            <a:off x="3124201" y="3516314"/>
            <a:ext cx="479425" cy="47942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581400" y="20574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0" name="Oval 19"/>
          <p:cNvSpPr/>
          <p:nvPr/>
        </p:nvSpPr>
        <p:spPr>
          <a:xfrm>
            <a:off x="3581400" y="3973513"/>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21" name="Straight Arrow Connector 20"/>
          <p:cNvCxnSpPr>
            <a:stCxn id="10" idx="4"/>
            <a:endCxn id="20" idx="7"/>
          </p:cNvCxnSpPr>
          <p:nvPr/>
        </p:nvCxnSpPr>
        <p:spPr>
          <a:xfrm rot="5400000">
            <a:off x="3718720" y="3496470"/>
            <a:ext cx="492125" cy="506413"/>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7429" name="TextBox 21"/>
          <p:cNvSpPr txBox="1">
            <a:spLocks noChangeArrowheads="1"/>
          </p:cNvSpPr>
          <p:nvPr/>
        </p:nvSpPr>
        <p:spPr bwMode="auto">
          <a:xfrm>
            <a:off x="4224338" y="3287714"/>
            <a:ext cx="341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b3</a:t>
            </a:r>
          </a:p>
        </p:txBody>
      </p:sp>
      <p:cxnSp>
        <p:nvCxnSpPr>
          <p:cNvPr id="23" name="Straight Arrow Connector 22"/>
          <p:cNvCxnSpPr/>
          <p:nvPr/>
        </p:nvCxnSpPr>
        <p:spPr>
          <a:xfrm rot="5400000">
            <a:off x="3202782" y="2972595"/>
            <a:ext cx="392113" cy="39687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3733800" y="2946400"/>
            <a:ext cx="401638" cy="458788"/>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581400" y="33528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29" name="Straight Arrow Connector 28"/>
          <p:cNvCxnSpPr>
            <a:stCxn id="8" idx="4"/>
            <a:endCxn id="28" idx="0"/>
          </p:cNvCxnSpPr>
          <p:nvPr/>
        </p:nvCxnSpPr>
        <p:spPr>
          <a:xfrm rot="16200000" flipH="1">
            <a:off x="3475832" y="3171032"/>
            <a:ext cx="357187" cy="635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4"/>
            <a:endCxn id="20" idx="0"/>
          </p:cNvCxnSpPr>
          <p:nvPr/>
        </p:nvCxnSpPr>
        <p:spPr>
          <a:xfrm rot="5400000">
            <a:off x="3423445" y="3739357"/>
            <a:ext cx="468312" cy="317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39" name="Freeform 38"/>
          <p:cNvSpPr/>
          <p:nvPr/>
        </p:nvSpPr>
        <p:spPr>
          <a:xfrm>
            <a:off x="3719514" y="2928938"/>
            <a:ext cx="814387" cy="1312862"/>
          </a:xfrm>
          <a:custGeom>
            <a:avLst/>
            <a:gdLst>
              <a:gd name="connsiteX0" fmla="*/ 7815 w 814103"/>
              <a:gd name="connsiteY0" fmla="*/ 1164493 h 1312985"/>
              <a:gd name="connsiteX1" fmla="*/ 617415 w 814103"/>
              <a:gd name="connsiteY1" fmla="*/ 1164493 h 1312985"/>
              <a:gd name="connsiteX2" fmla="*/ 711200 w 814103"/>
              <a:gd name="connsiteY2" fmla="*/ 273539 h 1312985"/>
              <a:gd name="connsiteX3" fmla="*/ 0 w 814103"/>
              <a:gd name="connsiteY3" fmla="*/ 0 h 1312985"/>
              <a:gd name="connsiteX4" fmla="*/ 0 w 814103"/>
              <a:gd name="connsiteY4" fmla="*/ 0 h 1312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103" h="1312985">
                <a:moveTo>
                  <a:pt x="7815" y="1164493"/>
                </a:moveTo>
                <a:cubicBezTo>
                  <a:pt x="253999" y="1238739"/>
                  <a:pt x="500184" y="1312985"/>
                  <a:pt x="617415" y="1164493"/>
                </a:cubicBezTo>
                <a:cubicBezTo>
                  <a:pt x="734646" y="1016001"/>
                  <a:pt x="814103" y="467621"/>
                  <a:pt x="711200" y="273539"/>
                </a:cubicBezTo>
                <a:cubicBezTo>
                  <a:pt x="608298" y="79457"/>
                  <a:pt x="0" y="0"/>
                  <a:pt x="0" y="0"/>
                </a:cubicBezTo>
                <a:lnTo>
                  <a:pt x="0" y="0"/>
                </a:lnTo>
              </a:path>
            </a:pathLst>
          </a:custGeom>
          <a:ln>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 name="Freeform 39"/>
          <p:cNvSpPr/>
          <p:nvPr/>
        </p:nvSpPr>
        <p:spPr>
          <a:xfrm>
            <a:off x="2771776" y="2913063"/>
            <a:ext cx="893763" cy="1477962"/>
          </a:xfrm>
          <a:custGeom>
            <a:avLst/>
            <a:gdLst>
              <a:gd name="connsiteX0" fmla="*/ 784144 w 893559"/>
              <a:gd name="connsiteY0" fmla="*/ 0 h 1477107"/>
              <a:gd name="connsiteX1" fmla="*/ 18236 w 893559"/>
              <a:gd name="connsiteY1" fmla="*/ 554892 h 1477107"/>
              <a:gd name="connsiteX2" fmla="*/ 893559 w 893559"/>
              <a:gd name="connsiteY2" fmla="*/ 1477107 h 1477107"/>
            </a:gdLst>
            <a:ahLst/>
            <a:cxnLst>
              <a:cxn ang="0">
                <a:pos x="connsiteX0" y="connsiteY0"/>
              </a:cxn>
              <a:cxn ang="0">
                <a:pos x="connsiteX1" y="connsiteY1"/>
              </a:cxn>
              <a:cxn ang="0">
                <a:pos x="connsiteX2" y="connsiteY2"/>
              </a:cxn>
            </a:cxnLst>
            <a:rect l="l" t="t" r="r" b="b"/>
            <a:pathLst>
              <a:path w="893559" h="1477107">
                <a:moveTo>
                  <a:pt x="784144" y="0"/>
                </a:moveTo>
                <a:cubicBezTo>
                  <a:pt x="392072" y="154354"/>
                  <a:pt x="0" y="308708"/>
                  <a:pt x="18236" y="554892"/>
                </a:cubicBezTo>
                <a:cubicBezTo>
                  <a:pt x="36472" y="801077"/>
                  <a:pt x="465015" y="1139092"/>
                  <a:pt x="893559" y="1477107"/>
                </a:cubicBezTo>
              </a:path>
            </a:pathLst>
          </a:custGeom>
          <a:ln>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437" name="TextBox 40"/>
          <p:cNvSpPr txBox="1">
            <a:spLocks noChangeArrowheads="1"/>
          </p:cNvSpPr>
          <p:nvPr/>
        </p:nvSpPr>
        <p:spPr bwMode="auto">
          <a:xfrm>
            <a:off x="3657600" y="3305176"/>
            <a:ext cx="342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b2</a:t>
            </a:r>
          </a:p>
        </p:txBody>
      </p:sp>
      <p:sp>
        <p:nvSpPr>
          <p:cNvPr id="17438" name="TextBox 41"/>
          <p:cNvSpPr txBox="1">
            <a:spLocks noChangeArrowheads="1"/>
          </p:cNvSpPr>
          <p:nvPr/>
        </p:nvSpPr>
        <p:spPr bwMode="auto">
          <a:xfrm>
            <a:off x="7162800" y="990601"/>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latin typeface="Calibri" panose="020F0502020204030204" pitchFamily="34" charset="0"/>
              </a:rPr>
              <a:t>Profile Distribution</a:t>
            </a:r>
          </a:p>
        </p:txBody>
      </p:sp>
      <p:sp>
        <p:nvSpPr>
          <p:cNvPr id="17439" name="TextBox 42"/>
          <p:cNvSpPr txBox="1">
            <a:spLocks noChangeArrowheads="1"/>
          </p:cNvSpPr>
          <p:nvPr/>
        </p:nvSpPr>
        <p:spPr bwMode="auto">
          <a:xfrm>
            <a:off x="7920038" y="2819401"/>
            <a:ext cx="766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latin typeface="Calibri" panose="020F0502020204030204" pitchFamily="34" charset="0"/>
              </a:rPr>
              <a:t>b1, b2</a:t>
            </a:r>
          </a:p>
        </p:txBody>
      </p:sp>
      <p:sp>
        <p:nvSpPr>
          <p:cNvPr id="17440" name="TextBox 43"/>
          <p:cNvSpPr txBox="1">
            <a:spLocks noChangeArrowheads="1"/>
          </p:cNvSpPr>
          <p:nvPr/>
        </p:nvSpPr>
        <p:spPr bwMode="auto">
          <a:xfrm>
            <a:off x="6553201" y="2743201"/>
            <a:ext cx="766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latin typeface="Calibri" panose="020F0502020204030204" pitchFamily="34" charset="0"/>
              </a:rPr>
              <a:t>b1, b3</a:t>
            </a:r>
          </a:p>
        </p:txBody>
      </p:sp>
      <p:sp>
        <p:nvSpPr>
          <p:cNvPr id="17441" name="TextBox 44"/>
          <p:cNvSpPr txBox="1">
            <a:spLocks noChangeArrowheads="1"/>
          </p:cNvSpPr>
          <p:nvPr/>
        </p:nvSpPr>
        <p:spPr bwMode="auto">
          <a:xfrm>
            <a:off x="9520238" y="2819401"/>
            <a:ext cx="766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latin typeface="Calibri" panose="020F0502020204030204" pitchFamily="34" charset="0"/>
              </a:rPr>
              <a:t>b2, b3</a:t>
            </a:r>
          </a:p>
        </p:txBody>
      </p:sp>
      <p:sp>
        <p:nvSpPr>
          <p:cNvPr id="17442" name="TextBox 45"/>
          <p:cNvSpPr txBox="1">
            <a:spLocks noChangeArrowheads="1"/>
          </p:cNvSpPr>
          <p:nvPr/>
        </p:nvSpPr>
        <p:spPr bwMode="auto">
          <a:xfrm>
            <a:off x="4343400" y="1066801"/>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latin typeface="Calibri" panose="020F0502020204030204" pitchFamily="34" charset="0"/>
              </a:rPr>
              <a:t>Reconstructed Path</a:t>
            </a:r>
          </a:p>
        </p:txBody>
      </p:sp>
      <p:cxnSp>
        <p:nvCxnSpPr>
          <p:cNvPr id="48" name="Straight Connector 47"/>
          <p:cNvCxnSpPr/>
          <p:nvPr/>
        </p:nvCxnSpPr>
        <p:spPr>
          <a:xfrm rot="5400000">
            <a:off x="6438900" y="3924300"/>
            <a:ext cx="1143000" cy="0"/>
          </a:xfrm>
          <a:prstGeom prst="line">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7805738" y="3924300"/>
            <a:ext cx="1143000" cy="0"/>
          </a:xfrm>
          <a:prstGeom prst="line">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9405938" y="4000500"/>
            <a:ext cx="1143000" cy="0"/>
          </a:xfrm>
          <a:prstGeom prst="line">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Oval 54"/>
          <p:cNvSpPr>
            <a:spLocks noChangeArrowheads="1"/>
          </p:cNvSpPr>
          <p:nvPr/>
        </p:nvSpPr>
        <p:spPr bwMode="auto">
          <a:xfrm>
            <a:off x="6934200" y="3505200"/>
            <a:ext cx="152400" cy="152400"/>
          </a:xfrm>
          <a:prstGeom prst="ellipse">
            <a:avLst/>
          </a:prstGeom>
          <a:solidFill>
            <a:schemeClr val="folHlink"/>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sp>
        <p:nvSpPr>
          <p:cNvPr id="56" name="Oval 55"/>
          <p:cNvSpPr>
            <a:spLocks noChangeArrowheads="1"/>
          </p:cNvSpPr>
          <p:nvPr/>
        </p:nvSpPr>
        <p:spPr bwMode="auto">
          <a:xfrm>
            <a:off x="6934200" y="3962400"/>
            <a:ext cx="152400" cy="152400"/>
          </a:xfrm>
          <a:prstGeom prst="ellipse">
            <a:avLst/>
          </a:prstGeom>
          <a:solidFill>
            <a:schemeClr val="folHlink"/>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sp>
        <p:nvSpPr>
          <p:cNvPr id="57" name="Oval 56"/>
          <p:cNvSpPr>
            <a:spLocks noChangeArrowheads="1"/>
          </p:cNvSpPr>
          <p:nvPr/>
        </p:nvSpPr>
        <p:spPr bwMode="auto">
          <a:xfrm>
            <a:off x="8305800" y="3505200"/>
            <a:ext cx="152400" cy="152400"/>
          </a:xfrm>
          <a:prstGeom prst="ellipse">
            <a:avLst/>
          </a:prstGeom>
          <a:solidFill>
            <a:srgbClr val="BC5332"/>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sp>
        <p:nvSpPr>
          <p:cNvPr id="58" name="Oval 57"/>
          <p:cNvSpPr>
            <a:spLocks noChangeArrowheads="1"/>
          </p:cNvSpPr>
          <p:nvPr/>
        </p:nvSpPr>
        <p:spPr bwMode="auto">
          <a:xfrm>
            <a:off x="8305800" y="4038600"/>
            <a:ext cx="152400" cy="152400"/>
          </a:xfrm>
          <a:prstGeom prst="ellipse">
            <a:avLst/>
          </a:prstGeom>
          <a:solidFill>
            <a:srgbClr val="BC5332"/>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sp>
        <p:nvSpPr>
          <p:cNvPr id="59" name="Oval 58"/>
          <p:cNvSpPr>
            <a:spLocks noChangeArrowheads="1"/>
          </p:cNvSpPr>
          <p:nvPr/>
        </p:nvSpPr>
        <p:spPr bwMode="auto">
          <a:xfrm>
            <a:off x="9906000" y="3581400"/>
            <a:ext cx="152400" cy="152400"/>
          </a:xfrm>
          <a:prstGeom prst="ellipse">
            <a:avLst/>
          </a:prstGeom>
          <a:solidFill>
            <a:schemeClr val="accent2"/>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sp>
        <p:nvSpPr>
          <p:cNvPr id="60" name="Oval 59"/>
          <p:cNvSpPr>
            <a:spLocks noChangeArrowheads="1"/>
          </p:cNvSpPr>
          <p:nvPr/>
        </p:nvSpPr>
        <p:spPr bwMode="auto">
          <a:xfrm>
            <a:off x="9901238" y="4114800"/>
            <a:ext cx="152400" cy="152400"/>
          </a:xfrm>
          <a:prstGeom prst="ellipse">
            <a:avLst/>
          </a:prstGeom>
          <a:solidFill>
            <a:schemeClr val="accent2"/>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sp>
        <p:nvSpPr>
          <p:cNvPr id="62" name="TextBox 61"/>
          <p:cNvSpPr txBox="1">
            <a:spLocks noChangeArrowheads="1"/>
          </p:cNvSpPr>
          <p:nvPr/>
        </p:nvSpPr>
        <p:spPr bwMode="auto">
          <a:xfrm>
            <a:off x="6629400" y="34290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63" name="TextBox 62"/>
          <p:cNvSpPr txBox="1">
            <a:spLocks noChangeArrowheads="1"/>
          </p:cNvSpPr>
          <p:nvPr/>
        </p:nvSpPr>
        <p:spPr bwMode="auto">
          <a:xfrm>
            <a:off x="6629400" y="38862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64" name="TextBox 63"/>
          <p:cNvSpPr txBox="1">
            <a:spLocks noChangeArrowheads="1"/>
          </p:cNvSpPr>
          <p:nvPr/>
        </p:nvSpPr>
        <p:spPr bwMode="auto">
          <a:xfrm>
            <a:off x="7924800" y="34290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65" name="TextBox 64"/>
          <p:cNvSpPr txBox="1">
            <a:spLocks noChangeArrowheads="1"/>
          </p:cNvSpPr>
          <p:nvPr/>
        </p:nvSpPr>
        <p:spPr bwMode="auto">
          <a:xfrm>
            <a:off x="7924800" y="3897313"/>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sp>
        <p:nvSpPr>
          <p:cNvPr id="66" name="TextBox 65"/>
          <p:cNvSpPr txBox="1">
            <a:spLocks noChangeArrowheads="1"/>
          </p:cNvSpPr>
          <p:nvPr/>
        </p:nvSpPr>
        <p:spPr bwMode="auto">
          <a:xfrm>
            <a:off x="9525000" y="35052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67" name="TextBox 66"/>
          <p:cNvSpPr txBox="1">
            <a:spLocks noChangeArrowheads="1"/>
          </p:cNvSpPr>
          <p:nvPr/>
        </p:nvSpPr>
        <p:spPr bwMode="auto">
          <a:xfrm>
            <a:off x="9525000" y="39624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cxnSp>
        <p:nvCxnSpPr>
          <p:cNvPr id="2" name="Straight Connector 70"/>
          <p:cNvCxnSpPr/>
          <p:nvPr/>
        </p:nvCxnSpPr>
        <p:spPr>
          <a:xfrm rot="5400000">
            <a:off x="3505200" y="3886200"/>
            <a:ext cx="4419600" cy="0"/>
          </a:xfrm>
          <a:prstGeom prst="line">
            <a:avLst/>
          </a:prstGeom>
          <a:ln>
            <a:tailEnd type="arrow"/>
          </a:ln>
        </p:spPr>
        <p:style>
          <a:lnRef idx="2">
            <a:schemeClr val="accent1"/>
          </a:lnRef>
          <a:fillRef idx="0">
            <a:schemeClr val="accent1"/>
          </a:fillRef>
          <a:effectRef idx="1">
            <a:schemeClr val="accent1"/>
          </a:effectRef>
          <a:fontRef idx="minor">
            <a:schemeClr val="tx1"/>
          </a:fontRef>
        </p:style>
      </p:cxnSp>
      <p:sp>
        <p:nvSpPr>
          <p:cNvPr id="73" name="TextBox 72"/>
          <p:cNvSpPr txBox="1">
            <a:spLocks noChangeArrowheads="1"/>
          </p:cNvSpPr>
          <p:nvPr/>
        </p:nvSpPr>
        <p:spPr bwMode="auto">
          <a:xfrm>
            <a:off x="5141913" y="1600200"/>
            <a:ext cx="569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74" name="Oval 73"/>
          <p:cNvSpPr/>
          <p:nvPr/>
        </p:nvSpPr>
        <p:spPr>
          <a:xfrm>
            <a:off x="5638800" y="16764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5" name="TextBox 74"/>
          <p:cNvSpPr txBox="1">
            <a:spLocks noChangeArrowheads="1"/>
          </p:cNvSpPr>
          <p:nvPr/>
        </p:nvSpPr>
        <p:spPr bwMode="auto">
          <a:xfrm>
            <a:off x="5268913" y="19812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b0</a:t>
            </a:r>
          </a:p>
        </p:txBody>
      </p:sp>
      <p:sp>
        <p:nvSpPr>
          <p:cNvPr id="76" name="Oval 75"/>
          <p:cNvSpPr/>
          <p:nvPr/>
        </p:nvSpPr>
        <p:spPr>
          <a:xfrm>
            <a:off x="5638800" y="20574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7" name="Oval 76"/>
          <p:cNvSpPr/>
          <p:nvPr/>
        </p:nvSpPr>
        <p:spPr>
          <a:xfrm>
            <a:off x="5634038" y="24384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8" name="TextBox 77"/>
          <p:cNvSpPr txBox="1">
            <a:spLocks noChangeArrowheads="1"/>
          </p:cNvSpPr>
          <p:nvPr/>
        </p:nvSpPr>
        <p:spPr bwMode="auto">
          <a:xfrm>
            <a:off x="5257800" y="23622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79" name="Oval 78"/>
          <p:cNvSpPr/>
          <p:nvPr/>
        </p:nvSpPr>
        <p:spPr>
          <a:xfrm>
            <a:off x="5634038" y="2816225"/>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80" name="TextBox 79"/>
          <p:cNvSpPr txBox="1">
            <a:spLocks noChangeArrowheads="1"/>
          </p:cNvSpPr>
          <p:nvPr/>
        </p:nvSpPr>
        <p:spPr bwMode="auto">
          <a:xfrm>
            <a:off x="5257800" y="2740025"/>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b4</a:t>
            </a:r>
          </a:p>
        </p:txBody>
      </p:sp>
      <p:sp>
        <p:nvSpPr>
          <p:cNvPr id="81" name="Oval 80"/>
          <p:cNvSpPr/>
          <p:nvPr/>
        </p:nvSpPr>
        <p:spPr>
          <a:xfrm>
            <a:off x="5634038" y="3197225"/>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82" name="TextBox 81"/>
          <p:cNvSpPr txBox="1">
            <a:spLocks noChangeArrowheads="1"/>
          </p:cNvSpPr>
          <p:nvPr/>
        </p:nvSpPr>
        <p:spPr bwMode="auto">
          <a:xfrm>
            <a:off x="5257800" y="3121025"/>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b0</a:t>
            </a:r>
          </a:p>
        </p:txBody>
      </p:sp>
      <p:sp>
        <p:nvSpPr>
          <p:cNvPr id="84" name="Oval 83"/>
          <p:cNvSpPr/>
          <p:nvPr/>
        </p:nvSpPr>
        <p:spPr>
          <a:xfrm>
            <a:off x="5634038" y="35052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85" name="TextBox 84"/>
          <p:cNvSpPr txBox="1">
            <a:spLocks noChangeArrowheads="1"/>
          </p:cNvSpPr>
          <p:nvPr/>
        </p:nvSpPr>
        <p:spPr bwMode="auto">
          <a:xfrm>
            <a:off x="5257800" y="34290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86" name="Oval 85"/>
          <p:cNvSpPr/>
          <p:nvPr/>
        </p:nvSpPr>
        <p:spPr>
          <a:xfrm>
            <a:off x="5634038" y="3883025"/>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87" name="TextBox 86"/>
          <p:cNvSpPr txBox="1">
            <a:spLocks noChangeArrowheads="1"/>
          </p:cNvSpPr>
          <p:nvPr/>
        </p:nvSpPr>
        <p:spPr bwMode="auto">
          <a:xfrm>
            <a:off x="5257800" y="3806825"/>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b4</a:t>
            </a:r>
          </a:p>
        </p:txBody>
      </p:sp>
      <p:sp>
        <p:nvSpPr>
          <p:cNvPr id="88" name="Oval 87"/>
          <p:cNvSpPr/>
          <p:nvPr/>
        </p:nvSpPr>
        <p:spPr>
          <a:xfrm>
            <a:off x="5634038" y="4264025"/>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89" name="TextBox 88"/>
          <p:cNvSpPr txBox="1">
            <a:spLocks noChangeArrowheads="1"/>
          </p:cNvSpPr>
          <p:nvPr/>
        </p:nvSpPr>
        <p:spPr bwMode="auto">
          <a:xfrm>
            <a:off x="5257800" y="4187825"/>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b0</a:t>
            </a:r>
          </a:p>
        </p:txBody>
      </p:sp>
      <p:sp>
        <p:nvSpPr>
          <p:cNvPr id="90" name="Oval 89"/>
          <p:cNvSpPr/>
          <p:nvPr/>
        </p:nvSpPr>
        <p:spPr>
          <a:xfrm>
            <a:off x="5634038" y="46482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1" name="TextBox 90"/>
          <p:cNvSpPr txBox="1">
            <a:spLocks noChangeArrowheads="1"/>
          </p:cNvSpPr>
          <p:nvPr/>
        </p:nvSpPr>
        <p:spPr bwMode="auto">
          <a:xfrm>
            <a:off x="5257800" y="45720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sp>
        <p:nvSpPr>
          <p:cNvPr id="92" name="Oval 91"/>
          <p:cNvSpPr/>
          <p:nvPr/>
        </p:nvSpPr>
        <p:spPr>
          <a:xfrm>
            <a:off x="5634038" y="5026025"/>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3" name="TextBox 92"/>
          <p:cNvSpPr txBox="1">
            <a:spLocks noChangeArrowheads="1"/>
          </p:cNvSpPr>
          <p:nvPr/>
        </p:nvSpPr>
        <p:spPr bwMode="auto">
          <a:xfrm>
            <a:off x="5257800" y="4949825"/>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b4</a:t>
            </a:r>
          </a:p>
        </p:txBody>
      </p:sp>
      <p:sp>
        <p:nvSpPr>
          <p:cNvPr id="94" name="Oval 93"/>
          <p:cNvSpPr/>
          <p:nvPr/>
        </p:nvSpPr>
        <p:spPr>
          <a:xfrm>
            <a:off x="5634038" y="5407025"/>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5" name="TextBox 94"/>
          <p:cNvSpPr txBox="1">
            <a:spLocks noChangeArrowheads="1"/>
          </p:cNvSpPr>
          <p:nvPr/>
        </p:nvSpPr>
        <p:spPr bwMode="auto">
          <a:xfrm>
            <a:off x="5257800" y="5330825"/>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b0</a:t>
            </a:r>
          </a:p>
        </p:txBody>
      </p:sp>
      <p:sp>
        <p:nvSpPr>
          <p:cNvPr id="97" name="Oval 96"/>
          <p:cNvSpPr/>
          <p:nvPr/>
        </p:nvSpPr>
        <p:spPr>
          <a:xfrm>
            <a:off x="5634038" y="5700713"/>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8" name="TextBox 97"/>
          <p:cNvSpPr txBox="1">
            <a:spLocks noChangeArrowheads="1"/>
          </p:cNvSpPr>
          <p:nvPr/>
        </p:nvSpPr>
        <p:spPr bwMode="auto">
          <a:xfrm>
            <a:off x="5262564" y="5638800"/>
            <a:ext cx="452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16460" name="AutoShape 76"/>
          <p:cNvSpPr>
            <a:spLocks noChangeArrowheads="1"/>
          </p:cNvSpPr>
          <p:nvPr/>
        </p:nvSpPr>
        <p:spPr bwMode="auto">
          <a:xfrm rot="-2500453">
            <a:off x="3886200" y="2667000"/>
            <a:ext cx="304800" cy="228600"/>
          </a:xfrm>
          <a:prstGeom prst="leftArrow">
            <a:avLst>
              <a:gd name="adj1" fmla="val 50000"/>
              <a:gd name="adj2" fmla="val 33333"/>
            </a:avLst>
          </a:prstGeom>
          <a:solidFill>
            <a:srgbClr val="BC533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3" name="Oval 7"/>
          <p:cNvSpPr/>
          <p:nvPr/>
        </p:nvSpPr>
        <p:spPr>
          <a:xfrm>
            <a:off x="6775450" y="1400175"/>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 name="Oval 8"/>
          <p:cNvSpPr>
            <a:spLocks noChangeArrowheads="1"/>
          </p:cNvSpPr>
          <p:nvPr/>
        </p:nvSpPr>
        <p:spPr bwMode="auto">
          <a:xfrm>
            <a:off x="6275388" y="1908175"/>
            <a:ext cx="152400" cy="152400"/>
          </a:xfrm>
          <a:prstGeom prst="ellipse">
            <a:avLst/>
          </a:prstGeom>
          <a:solidFill>
            <a:schemeClr val="folHlink"/>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sp>
        <p:nvSpPr>
          <p:cNvPr id="6" name="Oval 9"/>
          <p:cNvSpPr>
            <a:spLocks noChangeArrowheads="1"/>
          </p:cNvSpPr>
          <p:nvPr/>
        </p:nvSpPr>
        <p:spPr bwMode="auto">
          <a:xfrm>
            <a:off x="7315200" y="1905000"/>
            <a:ext cx="152400" cy="152400"/>
          </a:xfrm>
          <a:prstGeom prst="ellipse">
            <a:avLst/>
          </a:prstGeom>
          <a:solidFill>
            <a:schemeClr val="folHlink"/>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sp>
        <p:nvSpPr>
          <p:cNvPr id="17487" name="TextBox 12"/>
          <p:cNvSpPr txBox="1">
            <a:spLocks noChangeArrowheads="1"/>
          </p:cNvSpPr>
          <p:nvPr/>
        </p:nvSpPr>
        <p:spPr bwMode="auto">
          <a:xfrm>
            <a:off x="6851651" y="1195389"/>
            <a:ext cx="341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b0</a:t>
            </a:r>
          </a:p>
        </p:txBody>
      </p:sp>
      <p:sp>
        <p:nvSpPr>
          <p:cNvPr id="17488" name="TextBox 13"/>
          <p:cNvSpPr txBox="1">
            <a:spLocks noChangeArrowheads="1"/>
          </p:cNvSpPr>
          <p:nvPr/>
        </p:nvSpPr>
        <p:spPr bwMode="auto">
          <a:xfrm>
            <a:off x="5943600" y="1833564"/>
            <a:ext cx="342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b1</a:t>
            </a:r>
          </a:p>
        </p:txBody>
      </p:sp>
      <p:sp>
        <p:nvSpPr>
          <p:cNvPr id="17489" name="TextBox 14"/>
          <p:cNvSpPr txBox="1">
            <a:spLocks noChangeArrowheads="1"/>
          </p:cNvSpPr>
          <p:nvPr/>
        </p:nvSpPr>
        <p:spPr bwMode="auto">
          <a:xfrm>
            <a:off x="7010400" y="2438401"/>
            <a:ext cx="342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b4</a:t>
            </a:r>
          </a:p>
        </p:txBody>
      </p:sp>
      <p:cxnSp>
        <p:nvCxnSpPr>
          <p:cNvPr id="17490" name="Straight Arrow Connector 16"/>
          <p:cNvCxnSpPr>
            <a:cxnSpLocks noChangeShapeType="1"/>
          </p:cNvCxnSpPr>
          <p:nvPr/>
        </p:nvCxnSpPr>
        <p:spPr bwMode="auto">
          <a:xfrm rot="16200000" flipH="1">
            <a:off x="6324601" y="2073276"/>
            <a:ext cx="479425" cy="479425"/>
          </a:xfrm>
          <a:prstGeom prst="straightConnector1">
            <a:avLst/>
          </a:prstGeom>
          <a:noFill/>
          <a:ln w="28575" algn="ctr">
            <a:solidFill>
              <a:schemeClr val="tx2"/>
            </a:solidFill>
            <a:round/>
            <a:headEnd/>
            <a:tailEnd type="triangle" w="lg" len="lg"/>
          </a:ln>
          <a:extLst>
            <a:ext uri="{909E8E84-426E-40DD-AFC4-6F175D3DCCD1}">
              <a14:hiddenFill xmlns:a14="http://schemas.microsoft.com/office/drawing/2010/main">
                <a:noFill/>
              </a14:hiddenFill>
            </a:ext>
          </a:extLst>
        </p:spPr>
      </p:cxnSp>
      <p:sp>
        <p:nvSpPr>
          <p:cNvPr id="12" name="Oval 19"/>
          <p:cNvSpPr/>
          <p:nvPr/>
        </p:nvSpPr>
        <p:spPr>
          <a:xfrm>
            <a:off x="6781800" y="2530475"/>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17492" name="Straight Arrow Connector 20"/>
          <p:cNvCxnSpPr>
            <a:cxnSpLocks noChangeShapeType="1"/>
          </p:cNvCxnSpPr>
          <p:nvPr/>
        </p:nvCxnSpPr>
        <p:spPr bwMode="auto">
          <a:xfrm rot="5400000">
            <a:off x="6941345" y="2050257"/>
            <a:ext cx="492125" cy="506413"/>
          </a:xfrm>
          <a:prstGeom prst="straightConnector1">
            <a:avLst/>
          </a:prstGeom>
          <a:noFill/>
          <a:ln w="28575" algn="ctr">
            <a:solidFill>
              <a:schemeClr val="tx2"/>
            </a:solidFill>
            <a:round/>
            <a:headEnd/>
            <a:tailEnd type="triangle" w="lg" len="lg"/>
          </a:ln>
          <a:extLst>
            <a:ext uri="{909E8E84-426E-40DD-AFC4-6F175D3DCCD1}">
              <a14:hiddenFill xmlns:a14="http://schemas.microsoft.com/office/drawing/2010/main">
                <a:noFill/>
              </a14:hiddenFill>
            </a:ext>
          </a:extLst>
        </p:spPr>
      </p:cxnSp>
      <p:sp>
        <p:nvSpPr>
          <p:cNvPr id="17493" name="TextBox 21"/>
          <p:cNvSpPr txBox="1">
            <a:spLocks noChangeArrowheads="1"/>
          </p:cNvSpPr>
          <p:nvPr/>
        </p:nvSpPr>
        <p:spPr bwMode="auto">
          <a:xfrm>
            <a:off x="7315201" y="1676400"/>
            <a:ext cx="341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b3</a:t>
            </a:r>
          </a:p>
        </p:txBody>
      </p:sp>
      <p:cxnSp>
        <p:nvCxnSpPr>
          <p:cNvPr id="17494" name="Straight Arrow Connector 22"/>
          <p:cNvCxnSpPr>
            <a:cxnSpLocks noChangeShapeType="1"/>
          </p:cNvCxnSpPr>
          <p:nvPr/>
        </p:nvCxnSpPr>
        <p:spPr bwMode="auto">
          <a:xfrm rot="5400000">
            <a:off x="6403182" y="1521620"/>
            <a:ext cx="392113" cy="396875"/>
          </a:xfrm>
          <a:prstGeom prst="straightConnector1">
            <a:avLst/>
          </a:prstGeom>
          <a:noFill/>
          <a:ln w="28575" algn="ctr">
            <a:solidFill>
              <a:schemeClr val="tx2"/>
            </a:solidFill>
            <a:round/>
            <a:headEnd/>
            <a:tailEnd type="triangle" w="lg" len="lg"/>
          </a:ln>
          <a:extLst>
            <a:ext uri="{909E8E84-426E-40DD-AFC4-6F175D3DCCD1}">
              <a14:hiddenFill xmlns:a14="http://schemas.microsoft.com/office/drawing/2010/main">
                <a:noFill/>
              </a14:hiddenFill>
            </a:ext>
          </a:extLst>
        </p:spPr>
      </p:cxnSp>
      <p:cxnSp>
        <p:nvCxnSpPr>
          <p:cNvPr id="17495" name="Straight Arrow Connector 23"/>
          <p:cNvCxnSpPr>
            <a:cxnSpLocks noChangeShapeType="1"/>
          </p:cNvCxnSpPr>
          <p:nvPr/>
        </p:nvCxnSpPr>
        <p:spPr bwMode="auto">
          <a:xfrm rot="16200000" flipH="1">
            <a:off x="6934201" y="1503363"/>
            <a:ext cx="401637" cy="458788"/>
          </a:xfrm>
          <a:prstGeom prst="straightConnector1">
            <a:avLst/>
          </a:prstGeom>
          <a:noFill/>
          <a:ln w="28575" algn="ctr">
            <a:solidFill>
              <a:schemeClr val="tx2"/>
            </a:solidFill>
            <a:round/>
            <a:headEnd/>
            <a:tailEnd type="triangle" w="lg" len="lg"/>
          </a:ln>
          <a:extLst>
            <a:ext uri="{909E8E84-426E-40DD-AFC4-6F175D3DCCD1}">
              <a14:hiddenFill xmlns:a14="http://schemas.microsoft.com/office/drawing/2010/main">
                <a:noFill/>
              </a14:hiddenFill>
            </a:ext>
          </a:extLst>
        </p:spPr>
      </p:cxnSp>
      <p:sp>
        <p:nvSpPr>
          <p:cNvPr id="16" name="Oval 27"/>
          <p:cNvSpPr/>
          <p:nvPr/>
        </p:nvSpPr>
        <p:spPr>
          <a:xfrm>
            <a:off x="6781800" y="1909763"/>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18" name="Straight Arrow Connector 28"/>
          <p:cNvCxnSpPr>
            <a:stCxn id="8" idx="4"/>
            <a:endCxn id="28" idx="0"/>
          </p:cNvCxnSpPr>
          <p:nvPr/>
        </p:nvCxnSpPr>
        <p:spPr>
          <a:xfrm rot="16200000" flipH="1">
            <a:off x="6676231" y="1727994"/>
            <a:ext cx="357188" cy="635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31"/>
          <p:cNvCxnSpPr>
            <a:stCxn id="28" idx="4"/>
            <a:endCxn id="20" idx="0"/>
          </p:cNvCxnSpPr>
          <p:nvPr/>
        </p:nvCxnSpPr>
        <p:spPr>
          <a:xfrm rot="5400000">
            <a:off x="6623845" y="2296320"/>
            <a:ext cx="468313" cy="317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7499" name="TextBox 40"/>
          <p:cNvSpPr txBox="1">
            <a:spLocks noChangeArrowheads="1"/>
          </p:cNvSpPr>
          <p:nvPr/>
        </p:nvSpPr>
        <p:spPr bwMode="auto">
          <a:xfrm>
            <a:off x="6858000" y="1905001"/>
            <a:ext cx="342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b2</a:t>
            </a:r>
          </a:p>
        </p:txBody>
      </p:sp>
      <p:sp>
        <p:nvSpPr>
          <p:cNvPr id="25" name="Oval 7"/>
          <p:cNvSpPr/>
          <p:nvPr/>
        </p:nvSpPr>
        <p:spPr>
          <a:xfrm>
            <a:off x="8229600" y="1423988"/>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6" name="Oval 8"/>
          <p:cNvSpPr>
            <a:spLocks noChangeArrowheads="1"/>
          </p:cNvSpPr>
          <p:nvPr/>
        </p:nvSpPr>
        <p:spPr bwMode="auto">
          <a:xfrm>
            <a:off x="7729538" y="1931988"/>
            <a:ext cx="152400" cy="152400"/>
          </a:xfrm>
          <a:prstGeom prst="ellipse">
            <a:avLst/>
          </a:prstGeom>
          <a:solidFill>
            <a:srgbClr val="BC5332"/>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sp>
        <p:nvSpPr>
          <p:cNvPr id="27" name="Oval 9"/>
          <p:cNvSpPr/>
          <p:nvPr/>
        </p:nvSpPr>
        <p:spPr>
          <a:xfrm>
            <a:off x="8796338" y="1931988"/>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7503" name="TextBox 12"/>
          <p:cNvSpPr txBox="1">
            <a:spLocks noChangeArrowheads="1"/>
          </p:cNvSpPr>
          <p:nvPr/>
        </p:nvSpPr>
        <p:spPr bwMode="auto">
          <a:xfrm>
            <a:off x="8305801" y="1219200"/>
            <a:ext cx="341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b0</a:t>
            </a:r>
          </a:p>
        </p:txBody>
      </p:sp>
      <p:sp>
        <p:nvSpPr>
          <p:cNvPr id="17504" name="TextBox 14"/>
          <p:cNvSpPr txBox="1">
            <a:spLocks noChangeArrowheads="1"/>
          </p:cNvSpPr>
          <p:nvPr/>
        </p:nvSpPr>
        <p:spPr bwMode="auto">
          <a:xfrm>
            <a:off x="8464550" y="2462214"/>
            <a:ext cx="342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b4</a:t>
            </a:r>
          </a:p>
        </p:txBody>
      </p:sp>
      <p:cxnSp>
        <p:nvCxnSpPr>
          <p:cNvPr id="17505" name="Straight Arrow Connector 16"/>
          <p:cNvCxnSpPr>
            <a:cxnSpLocks noChangeShapeType="1"/>
          </p:cNvCxnSpPr>
          <p:nvPr/>
        </p:nvCxnSpPr>
        <p:spPr bwMode="auto">
          <a:xfrm>
            <a:off x="7805739" y="2084389"/>
            <a:ext cx="446087" cy="528637"/>
          </a:xfrm>
          <a:prstGeom prst="straightConnector1">
            <a:avLst/>
          </a:prstGeom>
          <a:noFill/>
          <a:ln w="28575" algn="ctr">
            <a:solidFill>
              <a:schemeClr val="tx1"/>
            </a:solidFill>
            <a:round/>
            <a:headEnd/>
            <a:tailEnd type="triangle" w="lg" len="lg"/>
          </a:ln>
          <a:extLst>
            <a:ext uri="{909E8E84-426E-40DD-AFC4-6F175D3DCCD1}">
              <a14:hiddenFill xmlns:a14="http://schemas.microsoft.com/office/drawing/2010/main">
                <a:noFill/>
              </a14:hiddenFill>
            </a:ext>
          </a:extLst>
        </p:spPr>
      </p:cxnSp>
      <p:sp>
        <p:nvSpPr>
          <p:cNvPr id="31" name="Oval 19"/>
          <p:cNvSpPr/>
          <p:nvPr/>
        </p:nvSpPr>
        <p:spPr>
          <a:xfrm>
            <a:off x="8235950" y="2554288"/>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17507" name="Straight Arrow Connector 20"/>
          <p:cNvCxnSpPr>
            <a:cxnSpLocks noChangeShapeType="1"/>
          </p:cNvCxnSpPr>
          <p:nvPr/>
        </p:nvCxnSpPr>
        <p:spPr bwMode="auto">
          <a:xfrm rot="5400000">
            <a:off x="8389145" y="2050257"/>
            <a:ext cx="492125" cy="506413"/>
          </a:xfrm>
          <a:prstGeom prst="straightConnector1">
            <a:avLst/>
          </a:prstGeom>
          <a:noFill/>
          <a:ln w="1270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7508" name="TextBox 21"/>
          <p:cNvSpPr txBox="1">
            <a:spLocks noChangeArrowheads="1"/>
          </p:cNvSpPr>
          <p:nvPr/>
        </p:nvSpPr>
        <p:spPr bwMode="auto">
          <a:xfrm>
            <a:off x="8878888" y="1868489"/>
            <a:ext cx="341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b3</a:t>
            </a:r>
          </a:p>
        </p:txBody>
      </p:sp>
      <p:cxnSp>
        <p:nvCxnSpPr>
          <p:cNvPr id="17509" name="Straight Arrow Connector 22"/>
          <p:cNvCxnSpPr>
            <a:cxnSpLocks noChangeShapeType="1"/>
          </p:cNvCxnSpPr>
          <p:nvPr/>
        </p:nvCxnSpPr>
        <p:spPr bwMode="auto">
          <a:xfrm flipH="1">
            <a:off x="7805739" y="1554164"/>
            <a:ext cx="446087" cy="377825"/>
          </a:xfrm>
          <a:prstGeom prst="straightConnector1">
            <a:avLst/>
          </a:prstGeom>
          <a:noFill/>
          <a:ln w="28575" algn="ctr">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7510" name="Straight Arrow Connector 23"/>
          <p:cNvCxnSpPr>
            <a:cxnSpLocks noChangeShapeType="1"/>
          </p:cNvCxnSpPr>
          <p:nvPr/>
        </p:nvCxnSpPr>
        <p:spPr bwMode="auto">
          <a:xfrm rot="16200000" flipH="1">
            <a:off x="8388350" y="1527175"/>
            <a:ext cx="401638" cy="458788"/>
          </a:xfrm>
          <a:prstGeom prst="straightConnector1">
            <a:avLst/>
          </a:prstGeom>
          <a:noFill/>
          <a:ln w="1270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6579" name="Oval 27"/>
          <p:cNvSpPr>
            <a:spLocks noChangeArrowheads="1"/>
          </p:cNvSpPr>
          <p:nvPr/>
        </p:nvSpPr>
        <p:spPr bwMode="auto">
          <a:xfrm>
            <a:off x="8229600" y="1905000"/>
            <a:ext cx="152400" cy="152400"/>
          </a:xfrm>
          <a:prstGeom prst="ellipse">
            <a:avLst/>
          </a:prstGeom>
          <a:solidFill>
            <a:srgbClr val="BC5332"/>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cxnSp>
        <p:nvCxnSpPr>
          <p:cNvPr id="17512" name="Straight Arrow Connector 28"/>
          <p:cNvCxnSpPr>
            <a:cxnSpLocks noChangeShapeType="1"/>
          </p:cNvCxnSpPr>
          <p:nvPr/>
        </p:nvCxnSpPr>
        <p:spPr bwMode="auto">
          <a:xfrm>
            <a:off x="8305800" y="1576388"/>
            <a:ext cx="0" cy="328612"/>
          </a:xfrm>
          <a:prstGeom prst="straightConnector1">
            <a:avLst/>
          </a:prstGeom>
          <a:noFill/>
          <a:ln w="28575" algn="ctr">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7513" name="Straight Arrow Connector 31"/>
          <p:cNvCxnSpPr>
            <a:cxnSpLocks noChangeShapeType="1"/>
          </p:cNvCxnSpPr>
          <p:nvPr/>
        </p:nvCxnSpPr>
        <p:spPr bwMode="auto">
          <a:xfrm>
            <a:off x="8305800" y="2057400"/>
            <a:ext cx="6350" cy="496888"/>
          </a:xfrm>
          <a:prstGeom prst="straightConnector1">
            <a:avLst/>
          </a:prstGeom>
          <a:noFill/>
          <a:ln w="28575" algn="ctr">
            <a:solidFill>
              <a:schemeClr val="tx1"/>
            </a:solidFill>
            <a:round/>
            <a:headEnd/>
            <a:tailEnd type="triangle" w="lg" len="lg"/>
          </a:ln>
          <a:extLst>
            <a:ext uri="{909E8E84-426E-40DD-AFC4-6F175D3DCCD1}">
              <a14:hiddenFill xmlns:a14="http://schemas.microsoft.com/office/drawing/2010/main">
                <a:noFill/>
              </a14:hiddenFill>
            </a:ext>
          </a:extLst>
        </p:spPr>
      </p:cxnSp>
      <p:sp>
        <p:nvSpPr>
          <p:cNvPr id="17514" name="TextBox 40"/>
          <p:cNvSpPr txBox="1">
            <a:spLocks noChangeArrowheads="1"/>
          </p:cNvSpPr>
          <p:nvPr/>
        </p:nvSpPr>
        <p:spPr bwMode="auto">
          <a:xfrm>
            <a:off x="8305800" y="1905001"/>
            <a:ext cx="342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b2</a:t>
            </a:r>
          </a:p>
        </p:txBody>
      </p:sp>
      <p:sp>
        <p:nvSpPr>
          <p:cNvPr id="16582" name="Oval 7"/>
          <p:cNvSpPr/>
          <p:nvPr/>
        </p:nvSpPr>
        <p:spPr>
          <a:xfrm>
            <a:off x="9753600" y="144780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6586" name="Oval 8"/>
          <p:cNvSpPr/>
          <p:nvPr/>
        </p:nvSpPr>
        <p:spPr>
          <a:xfrm>
            <a:off x="9253538" y="1931988"/>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6587" name="Oval 9"/>
          <p:cNvSpPr>
            <a:spLocks noChangeArrowheads="1"/>
          </p:cNvSpPr>
          <p:nvPr/>
        </p:nvSpPr>
        <p:spPr bwMode="auto">
          <a:xfrm>
            <a:off x="10320338" y="1931988"/>
            <a:ext cx="152400" cy="152400"/>
          </a:xfrm>
          <a:prstGeom prst="ellipse">
            <a:avLst/>
          </a:prstGeom>
          <a:solidFill>
            <a:schemeClr val="accent2"/>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sp>
        <p:nvSpPr>
          <p:cNvPr id="17518" name="TextBox 12"/>
          <p:cNvSpPr txBox="1">
            <a:spLocks noChangeArrowheads="1"/>
          </p:cNvSpPr>
          <p:nvPr/>
        </p:nvSpPr>
        <p:spPr bwMode="auto">
          <a:xfrm>
            <a:off x="9829801" y="1219200"/>
            <a:ext cx="341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b0</a:t>
            </a:r>
          </a:p>
        </p:txBody>
      </p:sp>
      <p:sp>
        <p:nvSpPr>
          <p:cNvPr id="17519" name="TextBox 14"/>
          <p:cNvSpPr txBox="1">
            <a:spLocks noChangeArrowheads="1"/>
          </p:cNvSpPr>
          <p:nvPr/>
        </p:nvSpPr>
        <p:spPr bwMode="auto">
          <a:xfrm>
            <a:off x="9988550" y="2462214"/>
            <a:ext cx="342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b4</a:t>
            </a:r>
          </a:p>
        </p:txBody>
      </p:sp>
      <p:cxnSp>
        <p:nvCxnSpPr>
          <p:cNvPr id="17520" name="Straight Arrow Connector 16"/>
          <p:cNvCxnSpPr>
            <a:cxnSpLocks noChangeShapeType="1"/>
          </p:cNvCxnSpPr>
          <p:nvPr/>
        </p:nvCxnSpPr>
        <p:spPr bwMode="auto">
          <a:xfrm rot="16200000" flipH="1">
            <a:off x="9302751" y="2097089"/>
            <a:ext cx="479425" cy="479425"/>
          </a:xfrm>
          <a:prstGeom prst="straightConnector1">
            <a:avLst/>
          </a:prstGeom>
          <a:noFill/>
          <a:ln w="1270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6589" name="Oval 19"/>
          <p:cNvSpPr/>
          <p:nvPr/>
        </p:nvSpPr>
        <p:spPr>
          <a:xfrm>
            <a:off x="9759950" y="2554288"/>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17522" name="Straight Arrow Connector 20"/>
          <p:cNvCxnSpPr>
            <a:cxnSpLocks noChangeShapeType="1"/>
          </p:cNvCxnSpPr>
          <p:nvPr/>
        </p:nvCxnSpPr>
        <p:spPr bwMode="auto">
          <a:xfrm rot="5400000">
            <a:off x="9913145" y="2091532"/>
            <a:ext cx="492125" cy="506413"/>
          </a:xfrm>
          <a:prstGeom prst="straightConnector1">
            <a:avLst/>
          </a:prstGeom>
          <a:noFill/>
          <a:ln w="28575" algn="ctr">
            <a:solidFill>
              <a:schemeClr val="tx1"/>
            </a:solidFill>
            <a:round/>
            <a:headEnd/>
            <a:tailEnd type="triangle" w="lg" len="lg"/>
          </a:ln>
          <a:extLst>
            <a:ext uri="{909E8E84-426E-40DD-AFC4-6F175D3DCCD1}">
              <a14:hiddenFill xmlns:a14="http://schemas.microsoft.com/office/drawing/2010/main">
                <a:noFill/>
              </a14:hiddenFill>
            </a:ext>
          </a:extLst>
        </p:spPr>
      </p:cxnSp>
      <p:sp>
        <p:nvSpPr>
          <p:cNvPr id="17523" name="TextBox 21"/>
          <p:cNvSpPr txBox="1">
            <a:spLocks noChangeArrowheads="1"/>
          </p:cNvSpPr>
          <p:nvPr/>
        </p:nvSpPr>
        <p:spPr bwMode="auto">
          <a:xfrm>
            <a:off x="10402888" y="1752600"/>
            <a:ext cx="3413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b3</a:t>
            </a:r>
          </a:p>
        </p:txBody>
      </p:sp>
      <p:cxnSp>
        <p:nvCxnSpPr>
          <p:cNvPr id="17524" name="Straight Arrow Connector 22"/>
          <p:cNvCxnSpPr>
            <a:cxnSpLocks noChangeShapeType="1"/>
          </p:cNvCxnSpPr>
          <p:nvPr/>
        </p:nvCxnSpPr>
        <p:spPr bwMode="auto">
          <a:xfrm flipH="1">
            <a:off x="9315451" y="1577975"/>
            <a:ext cx="460375" cy="374650"/>
          </a:xfrm>
          <a:prstGeom prst="straightConnector1">
            <a:avLst/>
          </a:prstGeom>
          <a:noFill/>
          <a:ln w="1270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7525" name="Straight Arrow Connector 23"/>
          <p:cNvCxnSpPr>
            <a:cxnSpLocks noChangeShapeType="1"/>
          </p:cNvCxnSpPr>
          <p:nvPr/>
        </p:nvCxnSpPr>
        <p:spPr bwMode="auto">
          <a:xfrm rot="16200000" flipH="1">
            <a:off x="9912350" y="1568450"/>
            <a:ext cx="401638" cy="458788"/>
          </a:xfrm>
          <a:prstGeom prst="straightConnector1">
            <a:avLst/>
          </a:prstGeom>
          <a:noFill/>
          <a:ln w="28575" algn="ctr">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593" name="Oval 27"/>
          <p:cNvSpPr>
            <a:spLocks noChangeArrowheads="1"/>
          </p:cNvSpPr>
          <p:nvPr/>
        </p:nvSpPr>
        <p:spPr bwMode="auto">
          <a:xfrm>
            <a:off x="9753600" y="1981200"/>
            <a:ext cx="152400" cy="152400"/>
          </a:xfrm>
          <a:prstGeom prst="ellipse">
            <a:avLst/>
          </a:prstGeom>
          <a:solidFill>
            <a:schemeClr val="accent2"/>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cxnSp>
        <p:nvCxnSpPr>
          <p:cNvPr id="17527" name="Straight Arrow Connector 28"/>
          <p:cNvCxnSpPr>
            <a:cxnSpLocks noChangeShapeType="1"/>
          </p:cNvCxnSpPr>
          <p:nvPr/>
        </p:nvCxnSpPr>
        <p:spPr bwMode="auto">
          <a:xfrm rot="16200000" flipH="1">
            <a:off x="9654381" y="1775619"/>
            <a:ext cx="357188" cy="6350"/>
          </a:xfrm>
          <a:prstGeom prst="straightConnector1">
            <a:avLst/>
          </a:prstGeom>
          <a:noFill/>
          <a:ln w="28575" algn="ctr">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7528" name="Straight Arrow Connector 31"/>
          <p:cNvCxnSpPr>
            <a:cxnSpLocks noChangeShapeType="1"/>
          </p:cNvCxnSpPr>
          <p:nvPr/>
        </p:nvCxnSpPr>
        <p:spPr bwMode="auto">
          <a:xfrm rot="5400000">
            <a:off x="9597232" y="2331245"/>
            <a:ext cx="468313" cy="3175"/>
          </a:xfrm>
          <a:prstGeom prst="straightConnector1">
            <a:avLst/>
          </a:prstGeom>
          <a:noFill/>
          <a:ln w="28575" algn="ctr">
            <a:solidFill>
              <a:schemeClr val="tx1"/>
            </a:solidFill>
            <a:round/>
            <a:headEnd/>
            <a:tailEnd type="triangle" w="lg" len="lg"/>
          </a:ln>
          <a:extLst>
            <a:ext uri="{909E8E84-426E-40DD-AFC4-6F175D3DCCD1}">
              <a14:hiddenFill xmlns:a14="http://schemas.microsoft.com/office/drawing/2010/main">
                <a:noFill/>
              </a14:hiddenFill>
            </a:ext>
          </a:extLst>
        </p:spPr>
      </p:cxnSp>
      <p:sp>
        <p:nvSpPr>
          <p:cNvPr id="17529" name="TextBox 40"/>
          <p:cNvSpPr txBox="1">
            <a:spLocks noChangeArrowheads="1"/>
          </p:cNvSpPr>
          <p:nvPr/>
        </p:nvSpPr>
        <p:spPr bwMode="auto">
          <a:xfrm>
            <a:off x="9829800" y="1905001"/>
            <a:ext cx="342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b2</a:t>
            </a:r>
          </a:p>
        </p:txBody>
      </p:sp>
      <p:sp>
        <p:nvSpPr>
          <p:cNvPr id="17530" name="TextBox 13"/>
          <p:cNvSpPr txBox="1">
            <a:spLocks noChangeArrowheads="1"/>
          </p:cNvSpPr>
          <p:nvPr/>
        </p:nvSpPr>
        <p:spPr bwMode="auto">
          <a:xfrm>
            <a:off x="7620000" y="1600201"/>
            <a:ext cx="342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b1</a:t>
            </a:r>
          </a:p>
        </p:txBody>
      </p:sp>
      <p:sp>
        <p:nvSpPr>
          <p:cNvPr id="17531" name="TextBox 13"/>
          <p:cNvSpPr txBox="1">
            <a:spLocks noChangeArrowheads="1"/>
          </p:cNvSpPr>
          <p:nvPr/>
        </p:nvSpPr>
        <p:spPr bwMode="auto">
          <a:xfrm>
            <a:off x="9144000" y="1676401"/>
            <a:ext cx="342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200">
                <a:latin typeface="Calibri" panose="020F0502020204030204" pitchFamily="34" charset="0"/>
              </a:rPr>
              <a:t>b1</a:t>
            </a:r>
          </a:p>
        </p:txBody>
      </p:sp>
      <p:sp>
        <p:nvSpPr>
          <p:cNvPr id="16596" name="Oval 73"/>
          <p:cNvSpPr/>
          <p:nvPr/>
        </p:nvSpPr>
        <p:spPr>
          <a:xfrm>
            <a:off x="1981200" y="28956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6597" name="Oval 73"/>
          <p:cNvSpPr/>
          <p:nvPr/>
        </p:nvSpPr>
        <p:spPr>
          <a:xfrm>
            <a:off x="1981200" y="38862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6598" name="Oval 73"/>
          <p:cNvSpPr/>
          <p:nvPr/>
        </p:nvSpPr>
        <p:spPr>
          <a:xfrm>
            <a:off x="1981200" y="48006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7535" name="Text Box 199"/>
          <p:cNvSpPr txBox="1">
            <a:spLocks noChangeArrowheads="1"/>
          </p:cNvSpPr>
          <p:nvPr/>
        </p:nvSpPr>
        <p:spPr bwMode="auto">
          <a:xfrm>
            <a:off x="1600200" y="2743201"/>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b3</a:t>
            </a:r>
          </a:p>
        </p:txBody>
      </p:sp>
      <p:sp>
        <p:nvSpPr>
          <p:cNvPr id="17536" name="Text Box 200"/>
          <p:cNvSpPr txBox="1">
            <a:spLocks noChangeArrowheads="1"/>
          </p:cNvSpPr>
          <p:nvPr/>
        </p:nvSpPr>
        <p:spPr bwMode="auto">
          <a:xfrm>
            <a:off x="1600200" y="3748088"/>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b1</a:t>
            </a:r>
          </a:p>
        </p:txBody>
      </p:sp>
      <p:sp>
        <p:nvSpPr>
          <p:cNvPr id="17537" name="Text Box 201"/>
          <p:cNvSpPr txBox="1">
            <a:spLocks noChangeArrowheads="1"/>
          </p:cNvSpPr>
          <p:nvPr/>
        </p:nvSpPr>
        <p:spPr bwMode="auto">
          <a:xfrm>
            <a:off x="1600200" y="4724401"/>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b2</a:t>
            </a:r>
          </a:p>
        </p:txBody>
      </p:sp>
    </p:spTree>
    <p:extLst>
      <p:ext uri="{BB962C8B-B14F-4D97-AF65-F5344CB8AC3E}">
        <p14:creationId xmlns:p14="http://schemas.microsoft.com/office/powerpoint/2010/main" val="1468770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linds(horizontal)">
                                      <p:cBhvr>
                                        <p:cTn id="7" dur="500"/>
                                        <p:tgtEl>
                                          <p:spTgt spid="7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blinds(horizontal)">
                                      <p:cBhvr>
                                        <p:cTn id="10" dur="500"/>
                                        <p:tgtEl>
                                          <p:spTgt spid="74"/>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blinds(horizontal)">
                                      <p:cBhvr>
                                        <p:cTn id="16" dur="500"/>
                                        <p:tgtEl>
                                          <p:spTgt spid="7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blinds(horizontal)">
                                      <p:cBhvr>
                                        <p:cTn id="19" dur="500"/>
                                        <p:tgtEl>
                                          <p:spTgt spid="7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460"/>
                                        </p:tgtEl>
                                        <p:attrNameLst>
                                          <p:attrName>style.visibility</p:attrName>
                                        </p:attrNameLst>
                                      </p:cBhvr>
                                      <p:to>
                                        <p:strVal val="visible"/>
                                      </p:to>
                                    </p:set>
                                    <p:animEffect transition="in" filter="blinds(horizontal)">
                                      <p:cBhvr>
                                        <p:cTn id="22" dur="500"/>
                                        <p:tgtEl>
                                          <p:spTgt spid="164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blinds(horizontal)">
                                      <p:cBhvr>
                                        <p:cTn id="30" dur="500"/>
                                        <p:tgtEl>
                                          <p:spTgt spid="77"/>
                                        </p:tgtEl>
                                      </p:cBhvr>
                                    </p:animEffect>
                                  </p:childTnLst>
                                </p:cTn>
                              </p:par>
                              <p:par>
                                <p:cTn id="31" presetID="0" presetClass="path" presetSubtype="0" accel="50000" decel="50000" fill="hold" grpId="1" nodeType="withEffect">
                                  <p:stCondLst>
                                    <p:cond delay="0"/>
                                  </p:stCondLst>
                                  <p:childTnLst>
                                    <p:animMotion origin="layout" path="M 0 8.29979E-6 L 0.05833 0.07773 " pathEditMode="relative" ptsTypes="AA">
                                      <p:cBhvr>
                                        <p:cTn id="32" dur="2000" fill="hold"/>
                                        <p:tgtEl>
                                          <p:spTgt spid="16460"/>
                                        </p:tgtEl>
                                        <p:attrNameLst>
                                          <p:attrName>ppt_x</p:attrName>
                                          <p:attrName>ppt_y</p:attrName>
                                        </p:attrNameLst>
                                      </p:cBhvr>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0" nodeType="clickEffect">
                                  <p:stCondLst>
                                    <p:cond delay="0"/>
                                  </p:stCondLst>
                                  <p:childTnLst>
                                    <p:animEffect transition="out" filter="blinds(horizontal)">
                                      <p:cBhvr>
                                        <p:cTn id="36" dur="500"/>
                                        <p:tgtEl>
                                          <p:spTgt spid="62"/>
                                        </p:tgtEl>
                                      </p:cBhvr>
                                    </p:animEffect>
                                    <p:set>
                                      <p:cBhvr>
                                        <p:cTn id="37" dur="1" fill="hold">
                                          <p:stCondLst>
                                            <p:cond delay="499"/>
                                          </p:stCondLst>
                                        </p:cTn>
                                        <p:tgtEl>
                                          <p:spTgt spid="62"/>
                                        </p:tgtEl>
                                        <p:attrNameLst>
                                          <p:attrName>style.visibility</p:attrName>
                                        </p:attrNameLst>
                                      </p:cBhvr>
                                      <p:to>
                                        <p:strVal val="hidden"/>
                                      </p:to>
                                    </p:set>
                                  </p:childTnLst>
                                </p:cTn>
                              </p:par>
                              <p:par>
                                <p:cTn id="38" presetID="3" presetClass="exit" presetSubtype="10" fill="hold" grpId="0" nodeType="withEffect">
                                  <p:stCondLst>
                                    <p:cond delay="0"/>
                                  </p:stCondLst>
                                  <p:childTnLst>
                                    <p:animEffect transition="out" filter="blinds(horizontal)">
                                      <p:cBhvr>
                                        <p:cTn id="39" dur="500"/>
                                        <p:tgtEl>
                                          <p:spTgt spid="55"/>
                                        </p:tgtEl>
                                      </p:cBhvr>
                                    </p:animEffect>
                                    <p:set>
                                      <p:cBhvr>
                                        <p:cTn id="40" dur="1" fill="hold">
                                          <p:stCondLst>
                                            <p:cond delay="499"/>
                                          </p:stCondLst>
                                        </p:cTn>
                                        <p:tgtEl>
                                          <p:spTgt spid="55"/>
                                        </p:tgtEl>
                                        <p:attrNameLst>
                                          <p:attrName>style.visibility</p:attrName>
                                        </p:attrNameLst>
                                      </p:cBhvr>
                                      <p:to>
                                        <p:strVal val="hidden"/>
                                      </p:to>
                                    </p:set>
                                  </p:childTnLst>
                                </p:cTn>
                              </p:par>
                              <p:par>
                                <p:cTn id="41" presetID="3" presetClass="exit" presetSubtype="10" fill="hold" grpId="0" nodeType="withEffect">
                                  <p:stCondLst>
                                    <p:cond delay="0"/>
                                  </p:stCondLst>
                                  <p:childTnLst>
                                    <p:animEffect transition="out" filter="blinds(horizontal)">
                                      <p:cBhvr>
                                        <p:cTn id="42" dur="500"/>
                                        <p:tgtEl>
                                          <p:spTgt spid="66"/>
                                        </p:tgtEl>
                                      </p:cBhvr>
                                    </p:animEffect>
                                    <p:set>
                                      <p:cBhvr>
                                        <p:cTn id="43" dur="1" fill="hold">
                                          <p:stCondLst>
                                            <p:cond delay="499"/>
                                          </p:stCondLst>
                                        </p:cTn>
                                        <p:tgtEl>
                                          <p:spTgt spid="66"/>
                                        </p:tgtEl>
                                        <p:attrNameLst>
                                          <p:attrName>style.visibility</p:attrName>
                                        </p:attrNameLst>
                                      </p:cBhvr>
                                      <p:to>
                                        <p:strVal val="hidden"/>
                                      </p:to>
                                    </p:set>
                                  </p:childTnLst>
                                </p:cTn>
                              </p:par>
                              <p:par>
                                <p:cTn id="44" presetID="3" presetClass="exit" presetSubtype="10" fill="hold" grpId="0" nodeType="withEffect">
                                  <p:stCondLst>
                                    <p:cond delay="0"/>
                                  </p:stCondLst>
                                  <p:childTnLst>
                                    <p:animEffect transition="out" filter="blinds(horizontal)">
                                      <p:cBhvr>
                                        <p:cTn id="45" dur="500"/>
                                        <p:tgtEl>
                                          <p:spTgt spid="59"/>
                                        </p:tgtEl>
                                      </p:cBhvr>
                                    </p:animEffect>
                                    <p:set>
                                      <p:cBhvr>
                                        <p:cTn id="46" dur="1" fill="hold">
                                          <p:stCondLst>
                                            <p:cond delay="499"/>
                                          </p:stCondLst>
                                        </p:cTn>
                                        <p:tgtEl>
                                          <p:spTgt spid="59"/>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blinds(horizontal)">
                                      <p:cBhvr>
                                        <p:cTn id="51" dur="500"/>
                                        <p:tgtEl>
                                          <p:spTgt spid="7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blinds(horizontal)">
                                      <p:cBhvr>
                                        <p:cTn id="54" dur="500"/>
                                        <p:tgtEl>
                                          <p:spTgt spid="8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blinds(horizontal)">
                                      <p:cBhvr>
                                        <p:cTn id="60" dur="500"/>
                                        <p:tgtEl>
                                          <p:spTgt spid="82"/>
                                        </p:tgtEl>
                                      </p:cBhvr>
                                    </p:animEffect>
                                  </p:childTnLst>
                                </p:cTn>
                              </p:par>
                              <p:par>
                                <p:cTn id="61" presetID="0" presetClass="path" presetSubtype="0" accel="50000" decel="50000" fill="hold" grpId="2" nodeType="withEffect">
                                  <p:stCondLst>
                                    <p:cond delay="0"/>
                                  </p:stCondLst>
                                  <p:childTnLst>
                                    <p:animMotion origin="layout" path="M 0.05833 0.07773 C 0.02083 0.11589 -0.01649 0.15429 -0.01806 0.17049 C -0.01962 0.18668 0.03802 0.19871 0.0493 0.17511 C 0.06059 0.15152 0.05868 0.06107 0.0493 0.02846 C 0.03993 -0.00416 0.00243 -0.01272 -0.00695 -0.02105 " pathEditMode="relative" ptsTypes="aaaaA">
                                      <p:cBhvr>
                                        <p:cTn id="62" dur="2000" fill="hold"/>
                                        <p:tgtEl>
                                          <p:spTgt spid="16460"/>
                                        </p:tgtEl>
                                        <p:attrNameLst>
                                          <p:attrName>ppt_x</p:attrName>
                                          <p:attrName>ppt_y</p:attrName>
                                        </p:attrNameLst>
                                      </p:cBhvr>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blinds(horizontal)">
                                      <p:cBhvr>
                                        <p:cTn id="67" dur="500"/>
                                        <p:tgtEl>
                                          <p:spTgt spid="84"/>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blinds(horizontal)">
                                      <p:cBhvr>
                                        <p:cTn id="70" dur="500"/>
                                        <p:tgtEl>
                                          <p:spTgt spid="85"/>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blinds(horizontal)">
                                      <p:cBhvr>
                                        <p:cTn id="73" dur="500"/>
                                        <p:tgtEl>
                                          <p:spTgt spid="86"/>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blinds(horizontal)">
                                      <p:cBhvr>
                                        <p:cTn id="76" dur="500"/>
                                        <p:tgtEl>
                                          <p:spTgt spid="87"/>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blinds(horizontal)">
                                      <p:cBhvr>
                                        <p:cTn id="79" dur="500"/>
                                        <p:tgtEl>
                                          <p:spTgt spid="88"/>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blinds(horizontal)">
                                      <p:cBhvr>
                                        <p:cTn id="82" dur="500"/>
                                        <p:tgtEl>
                                          <p:spTgt spid="89"/>
                                        </p:tgtEl>
                                      </p:cBhvr>
                                    </p:animEffect>
                                  </p:childTnLst>
                                </p:cTn>
                              </p:par>
                              <p:par>
                                <p:cTn id="83" presetID="3" presetClass="exit" presetSubtype="10" fill="hold" grpId="0" nodeType="withEffect">
                                  <p:stCondLst>
                                    <p:cond delay="0"/>
                                  </p:stCondLst>
                                  <p:childTnLst>
                                    <p:animEffect transition="out" filter="blinds(horizontal)">
                                      <p:cBhvr>
                                        <p:cTn id="84" dur="500"/>
                                        <p:tgtEl>
                                          <p:spTgt spid="63"/>
                                        </p:tgtEl>
                                      </p:cBhvr>
                                    </p:animEffect>
                                    <p:set>
                                      <p:cBhvr>
                                        <p:cTn id="85" dur="1" fill="hold">
                                          <p:stCondLst>
                                            <p:cond delay="499"/>
                                          </p:stCondLst>
                                        </p:cTn>
                                        <p:tgtEl>
                                          <p:spTgt spid="63"/>
                                        </p:tgtEl>
                                        <p:attrNameLst>
                                          <p:attrName>style.visibility</p:attrName>
                                        </p:attrNameLst>
                                      </p:cBhvr>
                                      <p:to>
                                        <p:strVal val="hidden"/>
                                      </p:to>
                                    </p:set>
                                  </p:childTnLst>
                                </p:cTn>
                              </p:par>
                              <p:par>
                                <p:cTn id="86" presetID="3" presetClass="exit" presetSubtype="10" fill="hold" grpId="0" nodeType="withEffect">
                                  <p:stCondLst>
                                    <p:cond delay="0"/>
                                  </p:stCondLst>
                                  <p:childTnLst>
                                    <p:animEffect transition="out" filter="blinds(horizontal)">
                                      <p:cBhvr>
                                        <p:cTn id="87" dur="500"/>
                                        <p:tgtEl>
                                          <p:spTgt spid="56"/>
                                        </p:tgtEl>
                                      </p:cBhvr>
                                    </p:animEffect>
                                    <p:set>
                                      <p:cBhvr>
                                        <p:cTn id="88" dur="1" fill="hold">
                                          <p:stCondLst>
                                            <p:cond delay="499"/>
                                          </p:stCondLst>
                                        </p:cTn>
                                        <p:tgtEl>
                                          <p:spTgt spid="56"/>
                                        </p:tgtEl>
                                        <p:attrNameLst>
                                          <p:attrName>style.visibility</p:attrName>
                                        </p:attrNameLst>
                                      </p:cBhvr>
                                      <p:to>
                                        <p:strVal val="hidden"/>
                                      </p:to>
                                    </p:set>
                                  </p:childTnLst>
                                </p:cTn>
                              </p:par>
                              <p:par>
                                <p:cTn id="89" presetID="3" presetClass="exit" presetSubtype="10" fill="hold" grpId="0" nodeType="withEffect">
                                  <p:stCondLst>
                                    <p:cond delay="0"/>
                                  </p:stCondLst>
                                  <p:childTnLst>
                                    <p:animEffect transition="out" filter="blinds(horizontal)">
                                      <p:cBhvr>
                                        <p:cTn id="90" dur="500"/>
                                        <p:tgtEl>
                                          <p:spTgt spid="57"/>
                                        </p:tgtEl>
                                      </p:cBhvr>
                                    </p:animEffect>
                                    <p:set>
                                      <p:cBhvr>
                                        <p:cTn id="91" dur="1" fill="hold">
                                          <p:stCondLst>
                                            <p:cond delay="499"/>
                                          </p:stCondLst>
                                        </p:cTn>
                                        <p:tgtEl>
                                          <p:spTgt spid="57"/>
                                        </p:tgtEl>
                                        <p:attrNameLst>
                                          <p:attrName>style.visibility</p:attrName>
                                        </p:attrNameLst>
                                      </p:cBhvr>
                                      <p:to>
                                        <p:strVal val="hidden"/>
                                      </p:to>
                                    </p:set>
                                  </p:childTnLst>
                                </p:cTn>
                              </p:par>
                              <p:par>
                                <p:cTn id="92" presetID="3" presetClass="exit" presetSubtype="10" fill="hold" grpId="0" nodeType="withEffect">
                                  <p:stCondLst>
                                    <p:cond delay="0"/>
                                  </p:stCondLst>
                                  <p:childTnLst>
                                    <p:animEffect transition="out" filter="blinds(horizontal)">
                                      <p:cBhvr>
                                        <p:cTn id="93" dur="500"/>
                                        <p:tgtEl>
                                          <p:spTgt spid="64"/>
                                        </p:tgtEl>
                                      </p:cBhvr>
                                    </p:animEffect>
                                    <p:set>
                                      <p:cBhvr>
                                        <p:cTn id="94" dur="1" fill="hold">
                                          <p:stCondLst>
                                            <p:cond delay="499"/>
                                          </p:stCondLst>
                                        </p:cTn>
                                        <p:tgtEl>
                                          <p:spTgt spid="64"/>
                                        </p:tgtEl>
                                        <p:attrNameLst>
                                          <p:attrName>style.visibility</p:attrName>
                                        </p:attrNameLst>
                                      </p:cBhvr>
                                      <p:to>
                                        <p:strVal val="hidden"/>
                                      </p:to>
                                    </p:set>
                                  </p:childTnLst>
                                </p:cTn>
                              </p:par>
                              <p:par>
                                <p:cTn id="95" presetID="3" presetClass="exit" presetSubtype="10" fill="hold" grpId="3" nodeType="withEffect">
                                  <p:stCondLst>
                                    <p:cond delay="0"/>
                                  </p:stCondLst>
                                  <p:childTnLst>
                                    <p:animEffect transition="out" filter="blinds(horizontal)">
                                      <p:cBhvr>
                                        <p:cTn id="96" dur="500"/>
                                        <p:tgtEl>
                                          <p:spTgt spid="16460"/>
                                        </p:tgtEl>
                                      </p:cBhvr>
                                    </p:animEffect>
                                    <p:set>
                                      <p:cBhvr>
                                        <p:cTn id="97" dur="1" fill="hold">
                                          <p:stCondLst>
                                            <p:cond delay="499"/>
                                          </p:stCondLst>
                                        </p:cTn>
                                        <p:tgtEl>
                                          <p:spTgt spid="16460"/>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blinds(horizontal)">
                                      <p:cBhvr>
                                        <p:cTn id="102" dur="500"/>
                                        <p:tgtEl>
                                          <p:spTgt spid="90"/>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blinds(horizontal)">
                                      <p:cBhvr>
                                        <p:cTn id="105" dur="500"/>
                                        <p:tgtEl>
                                          <p:spTgt spid="91"/>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92"/>
                                        </p:tgtEl>
                                        <p:attrNameLst>
                                          <p:attrName>style.visibility</p:attrName>
                                        </p:attrNameLst>
                                      </p:cBhvr>
                                      <p:to>
                                        <p:strVal val="visible"/>
                                      </p:to>
                                    </p:set>
                                    <p:animEffect transition="in" filter="blinds(horizontal)">
                                      <p:cBhvr>
                                        <p:cTn id="108" dur="500"/>
                                        <p:tgtEl>
                                          <p:spTgt spid="92"/>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blinds(horizontal)">
                                      <p:cBhvr>
                                        <p:cTn id="111" dur="500"/>
                                        <p:tgtEl>
                                          <p:spTgt spid="93"/>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94"/>
                                        </p:tgtEl>
                                        <p:attrNameLst>
                                          <p:attrName>style.visibility</p:attrName>
                                        </p:attrNameLst>
                                      </p:cBhvr>
                                      <p:to>
                                        <p:strVal val="visible"/>
                                      </p:to>
                                    </p:set>
                                    <p:animEffect transition="in" filter="blinds(horizontal)">
                                      <p:cBhvr>
                                        <p:cTn id="114" dur="500"/>
                                        <p:tgtEl>
                                          <p:spTgt spid="94"/>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95"/>
                                        </p:tgtEl>
                                        <p:attrNameLst>
                                          <p:attrName>style.visibility</p:attrName>
                                        </p:attrNameLst>
                                      </p:cBhvr>
                                      <p:to>
                                        <p:strVal val="visible"/>
                                      </p:to>
                                    </p:set>
                                    <p:animEffect transition="in" filter="blinds(horizontal)">
                                      <p:cBhvr>
                                        <p:cTn id="117" dur="500"/>
                                        <p:tgtEl>
                                          <p:spTgt spid="95"/>
                                        </p:tgtEl>
                                      </p:cBhvr>
                                    </p:animEffect>
                                  </p:childTnLst>
                                </p:cTn>
                              </p:par>
                              <p:par>
                                <p:cTn id="118" presetID="3" presetClass="exit" presetSubtype="10" fill="hold" grpId="0" nodeType="withEffect">
                                  <p:stCondLst>
                                    <p:cond delay="0"/>
                                  </p:stCondLst>
                                  <p:childTnLst>
                                    <p:animEffect transition="out" filter="blinds(horizontal)">
                                      <p:cBhvr>
                                        <p:cTn id="119" dur="500"/>
                                        <p:tgtEl>
                                          <p:spTgt spid="58"/>
                                        </p:tgtEl>
                                      </p:cBhvr>
                                    </p:animEffect>
                                    <p:set>
                                      <p:cBhvr>
                                        <p:cTn id="120" dur="1" fill="hold">
                                          <p:stCondLst>
                                            <p:cond delay="499"/>
                                          </p:stCondLst>
                                        </p:cTn>
                                        <p:tgtEl>
                                          <p:spTgt spid="58"/>
                                        </p:tgtEl>
                                        <p:attrNameLst>
                                          <p:attrName>style.visibility</p:attrName>
                                        </p:attrNameLst>
                                      </p:cBhvr>
                                      <p:to>
                                        <p:strVal val="hidden"/>
                                      </p:to>
                                    </p:set>
                                  </p:childTnLst>
                                </p:cTn>
                              </p:par>
                              <p:par>
                                <p:cTn id="121" presetID="3" presetClass="exit" presetSubtype="10" fill="hold" grpId="0" nodeType="withEffect">
                                  <p:stCondLst>
                                    <p:cond delay="0"/>
                                  </p:stCondLst>
                                  <p:childTnLst>
                                    <p:animEffect transition="out" filter="blinds(horizontal)">
                                      <p:cBhvr>
                                        <p:cTn id="122" dur="500"/>
                                        <p:tgtEl>
                                          <p:spTgt spid="60"/>
                                        </p:tgtEl>
                                      </p:cBhvr>
                                    </p:animEffect>
                                    <p:set>
                                      <p:cBhvr>
                                        <p:cTn id="123" dur="1" fill="hold">
                                          <p:stCondLst>
                                            <p:cond delay="499"/>
                                          </p:stCondLst>
                                        </p:cTn>
                                        <p:tgtEl>
                                          <p:spTgt spid="60"/>
                                        </p:tgtEl>
                                        <p:attrNameLst>
                                          <p:attrName>style.visibility</p:attrName>
                                        </p:attrNameLst>
                                      </p:cBhvr>
                                      <p:to>
                                        <p:strVal val="hidden"/>
                                      </p:to>
                                    </p:set>
                                  </p:childTnLst>
                                </p:cTn>
                              </p:par>
                              <p:par>
                                <p:cTn id="124" presetID="3" presetClass="exit" presetSubtype="10" fill="hold" grpId="0" nodeType="withEffect">
                                  <p:stCondLst>
                                    <p:cond delay="0"/>
                                  </p:stCondLst>
                                  <p:childTnLst>
                                    <p:animEffect transition="out" filter="blinds(horizontal)">
                                      <p:cBhvr>
                                        <p:cTn id="125" dur="500"/>
                                        <p:tgtEl>
                                          <p:spTgt spid="65"/>
                                        </p:tgtEl>
                                      </p:cBhvr>
                                    </p:animEffect>
                                    <p:set>
                                      <p:cBhvr>
                                        <p:cTn id="126" dur="1" fill="hold">
                                          <p:stCondLst>
                                            <p:cond delay="499"/>
                                          </p:stCondLst>
                                        </p:cTn>
                                        <p:tgtEl>
                                          <p:spTgt spid="65"/>
                                        </p:tgtEl>
                                        <p:attrNameLst>
                                          <p:attrName>style.visibility</p:attrName>
                                        </p:attrNameLst>
                                      </p:cBhvr>
                                      <p:to>
                                        <p:strVal val="hidden"/>
                                      </p:to>
                                    </p:set>
                                  </p:childTnLst>
                                </p:cTn>
                              </p:par>
                              <p:par>
                                <p:cTn id="127" presetID="3" presetClass="exit" presetSubtype="10" fill="hold" grpId="0" nodeType="withEffect">
                                  <p:stCondLst>
                                    <p:cond delay="0"/>
                                  </p:stCondLst>
                                  <p:childTnLst>
                                    <p:animEffect transition="out" filter="blinds(horizontal)">
                                      <p:cBhvr>
                                        <p:cTn id="128" dur="500"/>
                                        <p:tgtEl>
                                          <p:spTgt spid="67"/>
                                        </p:tgtEl>
                                      </p:cBhvr>
                                    </p:animEffect>
                                    <p:set>
                                      <p:cBhvr>
                                        <p:cTn id="129" dur="1" fill="hold">
                                          <p:stCondLst>
                                            <p:cond delay="499"/>
                                          </p:stCondLst>
                                        </p:cTn>
                                        <p:tgtEl>
                                          <p:spTgt spid="67"/>
                                        </p:tgtEl>
                                        <p:attrNameLst>
                                          <p:attrName>style.visibility</p:attrName>
                                        </p:attrNameLst>
                                      </p:cBhvr>
                                      <p:to>
                                        <p:strVal val="hidden"/>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97"/>
                                        </p:tgtEl>
                                        <p:attrNameLst>
                                          <p:attrName>style.visibility</p:attrName>
                                        </p:attrNameLst>
                                      </p:cBhvr>
                                      <p:to>
                                        <p:strVal val="visible"/>
                                      </p:to>
                                    </p:set>
                                    <p:animEffect transition="in" filter="blinds(horizontal)">
                                      <p:cBhvr>
                                        <p:cTn id="134" dur="500"/>
                                        <p:tgtEl>
                                          <p:spTgt spid="97"/>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blinds(horizontal)">
                                      <p:cBhvr>
                                        <p:cTn id="13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60" grpId="0" animBg="1"/>
      <p:bldP spid="62" grpId="0"/>
      <p:bldP spid="63" grpId="0"/>
      <p:bldP spid="64" grpId="0"/>
      <p:bldP spid="65" grpId="0"/>
      <p:bldP spid="66" grpId="0"/>
      <p:bldP spid="67" grpId="0"/>
      <p:bldP spid="73" grpId="0"/>
      <p:bldP spid="74" grpId="0" animBg="1"/>
      <p:bldP spid="75" grpId="0"/>
      <p:bldP spid="76" grpId="0" animBg="1"/>
      <p:bldP spid="77" grpId="0" animBg="1"/>
      <p:bldP spid="78" grpId="0"/>
      <p:bldP spid="79" grpId="0" animBg="1"/>
      <p:bldP spid="80" grpId="0"/>
      <p:bldP spid="81" grpId="0" animBg="1"/>
      <p:bldP spid="82" grpId="0"/>
      <p:bldP spid="84" grpId="0" animBg="1"/>
      <p:bldP spid="85" grpId="0"/>
      <p:bldP spid="86" grpId="0" animBg="1"/>
      <p:bldP spid="87" grpId="0"/>
      <p:bldP spid="88" grpId="0" animBg="1"/>
      <p:bldP spid="89" grpId="0"/>
      <p:bldP spid="90" grpId="0" animBg="1"/>
      <p:bldP spid="91" grpId="0"/>
      <p:bldP spid="92" grpId="0" animBg="1"/>
      <p:bldP spid="93" grpId="0"/>
      <p:bldP spid="94" grpId="0" animBg="1"/>
      <p:bldP spid="95" grpId="0"/>
      <p:bldP spid="97" grpId="0" animBg="1"/>
      <p:bldP spid="98" grpId="0"/>
      <p:bldP spid="16460" grpId="0" animBg="1"/>
      <p:bldP spid="16460" grpId="1" animBg="1"/>
      <p:bldP spid="16460" grpId="2" animBg="1"/>
      <p:bldP spid="16460" grpId="3"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fld id="{ADF6A841-FD95-4FC4-BF4F-884548F0B425}" type="slidenum">
              <a:rPr lang="en-US" sz="1400"/>
              <a:pPr>
                <a:spcBef>
                  <a:spcPct val="0"/>
                </a:spcBef>
                <a:buFontTx/>
                <a:buNone/>
              </a:pPr>
              <a:t>19</a:t>
            </a:fld>
            <a:endParaRPr lang="en-US" sz="1400"/>
          </a:p>
        </p:txBody>
      </p:sp>
      <p:sp>
        <p:nvSpPr>
          <p:cNvPr id="18437" name="Rectangle 2"/>
          <p:cNvSpPr>
            <a:spLocks noGrp="1" noChangeArrowheads="1"/>
          </p:cNvSpPr>
          <p:nvPr>
            <p:ph type="title"/>
          </p:nvPr>
        </p:nvSpPr>
        <p:spPr/>
        <p:txBody>
          <a:bodyPr/>
          <a:lstStyle/>
          <a:p>
            <a:pPr eaLnBrk="1" hangingPunct="1"/>
            <a:r>
              <a:rPr lang="en-US" sz="2800"/>
              <a:t>Tracing ABAP Programs using Breakpoints: Optimal Vertex Witnesses</a:t>
            </a:r>
          </a:p>
        </p:txBody>
      </p:sp>
      <p:cxnSp>
        <p:nvCxnSpPr>
          <p:cNvPr id="4" name="Straight Arrow Connector 3"/>
          <p:cNvCxnSpPr>
            <a:stCxn id="16" idx="4"/>
            <a:endCxn id="15" idx="0"/>
          </p:cNvCxnSpPr>
          <p:nvPr/>
        </p:nvCxnSpPr>
        <p:spPr>
          <a:xfrm rot="5400000">
            <a:off x="3632995" y="2170908"/>
            <a:ext cx="377825" cy="158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8439" name="Straight Arrow Connector 4"/>
          <p:cNvCxnSpPr>
            <a:cxnSpLocks noChangeShapeType="1"/>
            <a:stCxn id="15" idx="5"/>
            <a:endCxn id="20" idx="1"/>
          </p:cNvCxnSpPr>
          <p:nvPr/>
        </p:nvCxnSpPr>
        <p:spPr bwMode="auto">
          <a:xfrm>
            <a:off x="3876675" y="2489201"/>
            <a:ext cx="349250" cy="276225"/>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6" name="Freeform 5"/>
          <p:cNvSpPr/>
          <p:nvPr/>
        </p:nvSpPr>
        <p:spPr>
          <a:xfrm>
            <a:off x="3289300" y="2511426"/>
            <a:ext cx="609600" cy="2212975"/>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3898900" y="464820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8442" name="TextBox 9"/>
          <p:cNvSpPr txBox="1">
            <a:spLocks noChangeArrowheads="1"/>
          </p:cNvSpPr>
          <p:nvPr/>
        </p:nvSpPr>
        <p:spPr bwMode="auto">
          <a:xfrm>
            <a:off x="3822700" y="2206625"/>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18443" name="TextBox 10"/>
          <p:cNvSpPr txBox="1">
            <a:spLocks noChangeArrowheads="1"/>
          </p:cNvSpPr>
          <p:nvPr/>
        </p:nvSpPr>
        <p:spPr bwMode="auto">
          <a:xfrm>
            <a:off x="4267200" y="25146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sp>
        <p:nvSpPr>
          <p:cNvPr id="18444" name="TextBox 12"/>
          <p:cNvSpPr txBox="1">
            <a:spLocks noChangeArrowheads="1"/>
          </p:cNvSpPr>
          <p:nvPr/>
        </p:nvSpPr>
        <p:spPr bwMode="auto">
          <a:xfrm>
            <a:off x="4267200" y="41910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b7</a:t>
            </a:r>
          </a:p>
        </p:txBody>
      </p:sp>
      <p:sp>
        <p:nvSpPr>
          <p:cNvPr id="15" name="Oval 14"/>
          <p:cNvSpPr/>
          <p:nvPr/>
        </p:nvSpPr>
        <p:spPr>
          <a:xfrm>
            <a:off x="3746500" y="2359025"/>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6" name="Oval 15"/>
          <p:cNvSpPr/>
          <p:nvPr/>
        </p:nvSpPr>
        <p:spPr>
          <a:xfrm>
            <a:off x="3746500" y="18288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7" name="Oval 16"/>
          <p:cNvSpPr/>
          <p:nvPr/>
        </p:nvSpPr>
        <p:spPr>
          <a:xfrm>
            <a:off x="4203700" y="41910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0" name="Oval 19"/>
          <p:cNvSpPr/>
          <p:nvPr/>
        </p:nvSpPr>
        <p:spPr>
          <a:xfrm>
            <a:off x="4203700" y="274320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8449" name="TextBox 22"/>
          <p:cNvSpPr txBox="1">
            <a:spLocks noChangeArrowheads="1"/>
          </p:cNvSpPr>
          <p:nvPr/>
        </p:nvSpPr>
        <p:spPr bwMode="auto">
          <a:xfrm flipH="1">
            <a:off x="3886200" y="3352800"/>
            <a:ext cx="393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b4</a:t>
            </a:r>
          </a:p>
        </p:txBody>
      </p:sp>
      <p:cxnSp>
        <p:nvCxnSpPr>
          <p:cNvPr id="18450" name="Straight Arrow Connector 24"/>
          <p:cNvCxnSpPr>
            <a:cxnSpLocks noChangeShapeType="1"/>
            <a:stCxn id="20" idx="4"/>
          </p:cNvCxnSpPr>
          <p:nvPr/>
        </p:nvCxnSpPr>
        <p:spPr bwMode="auto">
          <a:xfrm flipH="1">
            <a:off x="4267200" y="2895600"/>
            <a:ext cx="12700" cy="609600"/>
          </a:xfrm>
          <a:prstGeom prst="straightConnector1">
            <a:avLst/>
          </a:prstGeom>
          <a:noFill/>
          <a:ln w="28575" algn="ctr">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6" name="Straight Arrow Connector 25"/>
          <p:cNvCxnSpPr>
            <a:stCxn id="20" idx="5"/>
            <a:endCxn id="22" idx="0"/>
          </p:cNvCxnSpPr>
          <p:nvPr/>
        </p:nvCxnSpPr>
        <p:spPr>
          <a:xfrm rot="16200000" flipH="1">
            <a:off x="4364832" y="2842420"/>
            <a:ext cx="265113" cy="32702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4"/>
          </p:cNvCxnSpPr>
          <p:nvPr/>
        </p:nvCxnSpPr>
        <p:spPr>
          <a:xfrm rot="5400000">
            <a:off x="4371976" y="3251201"/>
            <a:ext cx="250825" cy="32702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8453" name="TextBox 28"/>
          <p:cNvSpPr txBox="1">
            <a:spLocks noChangeArrowheads="1"/>
          </p:cNvSpPr>
          <p:nvPr/>
        </p:nvSpPr>
        <p:spPr bwMode="auto">
          <a:xfrm>
            <a:off x="4673600" y="30480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30" name="Freeform 29"/>
          <p:cNvSpPr/>
          <p:nvPr/>
        </p:nvSpPr>
        <p:spPr>
          <a:xfrm>
            <a:off x="3652838" y="2495550"/>
            <a:ext cx="627062" cy="2076450"/>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455" name="TextBox 30"/>
          <p:cNvSpPr txBox="1">
            <a:spLocks noChangeArrowheads="1"/>
          </p:cNvSpPr>
          <p:nvPr/>
        </p:nvSpPr>
        <p:spPr bwMode="auto">
          <a:xfrm>
            <a:off x="3856038" y="1752600"/>
            <a:ext cx="569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18456" name="TextBox 31"/>
          <p:cNvSpPr txBox="1">
            <a:spLocks noChangeArrowheads="1"/>
          </p:cNvSpPr>
          <p:nvPr/>
        </p:nvSpPr>
        <p:spPr bwMode="auto">
          <a:xfrm>
            <a:off x="4008439" y="4572000"/>
            <a:ext cx="452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18457" name="TextBox 11"/>
          <p:cNvSpPr txBox="1">
            <a:spLocks noChangeArrowheads="1"/>
          </p:cNvSpPr>
          <p:nvPr/>
        </p:nvSpPr>
        <p:spPr bwMode="auto">
          <a:xfrm>
            <a:off x="3886200" y="38100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b5</a:t>
            </a:r>
          </a:p>
        </p:txBody>
      </p:sp>
      <p:sp>
        <p:nvSpPr>
          <p:cNvPr id="2" name="Oval 19"/>
          <p:cNvSpPr/>
          <p:nvPr/>
        </p:nvSpPr>
        <p:spPr>
          <a:xfrm>
            <a:off x="4191000" y="350520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1" name="Oval 20"/>
          <p:cNvSpPr>
            <a:spLocks noChangeArrowheads="1"/>
          </p:cNvSpPr>
          <p:nvPr/>
        </p:nvSpPr>
        <p:spPr bwMode="auto">
          <a:xfrm>
            <a:off x="3822700" y="3886200"/>
            <a:ext cx="152400" cy="152400"/>
          </a:xfrm>
          <a:prstGeom prst="ellipse">
            <a:avLst/>
          </a:prstGeom>
          <a:solidFill>
            <a:srgbClr val="BC5332"/>
          </a:solidFill>
          <a:ln>
            <a:noFill/>
          </a:ln>
          <a:extLst>
            <a:ext uri="{91240B29-F687-4F45-9708-019B960494DF}">
              <a14:hiddenLine xmlns:a14="http://schemas.microsoft.com/office/drawing/2010/main" w="3175" algn="ctr">
                <a:solidFill>
                  <a:srgbClr val="000000"/>
                </a:solidFill>
                <a:round/>
                <a:headEnd/>
                <a:tailEnd/>
              </a14:hiddenLine>
            </a:ext>
          </a:extLst>
        </p:spPr>
        <p:txBody>
          <a:bodyPr anchor="ctr"/>
          <a:lstStyle/>
          <a:p>
            <a:pPr algn="ctr">
              <a:defRPr/>
            </a:pPr>
            <a:endParaRPr lang="en-US">
              <a:solidFill>
                <a:schemeClr val="lt1"/>
              </a:solidFill>
            </a:endParaRPr>
          </a:p>
        </p:txBody>
      </p:sp>
      <p:cxnSp>
        <p:nvCxnSpPr>
          <p:cNvPr id="18460" name="Straight Arrow Connector 24"/>
          <p:cNvCxnSpPr>
            <a:cxnSpLocks noChangeShapeType="1"/>
          </p:cNvCxnSpPr>
          <p:nvPr/>
        </p:nvCxnSpPr>
        <p:spPr bwMode="auto">
          <a:xfrm flipH="1">
            <a:off x="3886201" y="3657601"/>
            <a:ext cx="314325" cy="250825"/>
          </a:xfrm>
          <a:prstGeom prst="straightConnector1">
            <a:avLst/>
          </a:prstGeom>
          <a:noFill/>
          <a:ln w="28575" algn="ctr">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461" name="Straight Arrow Connector 25"/>
          <p:cNvCxnSpPr>
            <a:cxnSpLocks noChangeShapeType="1"/>
          </p:cNvCxnSpPr>
          <p:nvPr/>
        </p:nvCxnSpPr>
        <p:spPr bwMode="auto">
          <a:xfrm>
            <a:off x="4343401" y="3657601"/>
            <a:ext cx="327025" cy="265113"/>
          </a:xfrm>
          <a:prstGeom prst="straightConnector1">
            <a:avLst/>
          </a:prstGeom>
          <a:noFill/>
          <a:ln w="28575" algn="ctr">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7" name="Straight Arrow Connector 26"/>
          <p:cNvCxnSpPr>
            <a:stCxn id="21" idx="4"/>
          </p:cNvCxnSpPr>
          <p:nvPr/>
        </p:nvCxnSpPr>
        <p:spPr>
          <a:xfrm rot="16200000" flipH="1">
            <a:off x="3937001" y="4000501"/>
            <a:ext cx="250825" cy="32702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27"/>
          <p:cNvCxnSpPr>
            <a:stCxn id="22" idx="4"/>
          </p:cNvCxnSpPr>
          <p:nvPr/>
        </p:nvCxnSpPr>
        <p:spPr>
          <a:xfrm rot="5400000">
            <a:off x="4371976" y="4000501"/>
            <a:ext cx="250825" cy="32702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8464" name="TextBox 28"/>
          <p:cNvSpPr txBox="1">
            <a:spLocks noChangeArrowheads="1"/>
          </p:cNvSpPr>
          <p:nvPr/>
        </p:nvSpPr>
        <p:spPr bwMode="auto">
          <a:xfrm>
            <a:off x="4737100" y="38100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b6</a:t>
            </a:r>
          </a:p>
        </p:txBody>
      </p:sp>
      <p:sp>
        <p:nvSpPr>
          <p:cNvPr id="10" name="Oval 16"/>
          <p:cNvSpPr/>
          <p:nvPr/>
        </p:nvSpPr>
        <p:spPr>
          <a:xfrm>
            <a:off x="4572000" y="31242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1" name="Oval 16"/>
          <p:cNvSpPr/>
          <p:nvPr/>
        </p:nvSpPr>
        <p:spPr>
          <a:xfrm>
            <a:off x="4584700" y="38862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2" name="Oval 16"/>
          <p:cNvSpPr/>
          <p:nvPr/>
        </p:nvSpPr>
        <p:spPr>
          <a:xfrm>
            <a:off x="3810000" y="38862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13" name="Straight Arrow Connector 3"/>
          <p:cNvCxnSpPr>
            <a:stCxn id="16" idx="4"/>
            <a:endCxn id="15" idx="0"/>
          </p:cNvCxnSpPr>
          <p:nvPr/>
        </p:nvCxnSpPr>
        <p:spPr>
          <a:xfrm rot="5400000">
            <a:off x="6592095" y="2170908"/>
            <a:ext cx="377825" cy="158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8469" name="Straight Arrow Connector 4"/>
          <p:cNvCxnSpPr>
            <a:cxnSpLocks noChangeShapeType="1"/>
          </p:cNvCxnSpPr>
          <p:nvPr/>
        </p:nvCxnSpPr>
        <p:spPr bwMode="auto">
          <a:xfrm>
            <a:off x="6835775" y="2489201"/>
            <a:ext cx="349250" cy="276225"/>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18" name="Freeform 5"/>
          <p:cNvSpPr/>
          <p:nvPr/>
        </p:nvSpPr>
        <p:spPr>
          <a:xfrm>
            <a:off x="6248400" y="2511426"/>
            <a:ext cx="609600" cy="2212975"/>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Oval 8"/>
          <p:cNvSpPr/>
          <p:nvPr/>
        </p:nvSpPr>
        <p:spPr>
          <a:xfrm>
            <a:off x="6858000" y="464820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8472" name="TextBox 9"/>
          <p:cNvSpPr txBox="1">
            <a:spLocks noChangeArrowheads="1"/>
          </p:cNvSpPr>
          <p:nvPr/>
        </p:nvSpPr>
        <p:spPr bwMode="auto">
          <a:xfrm>
            <a:off x="6781800" y="2206625"/>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18473" name="TextBox 10"/>
          <p:cNvSpPr txBox="1">
            <a:spLocks noChangeArrowheads="1"/>
          </p:cNvSpPr>
          <p:nvPr/>
        </p:nvSpPr>
        <p:spPr bwMode="auto">
          <a:xfrm>
            <a:off x="7226300" y="25146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sp>
        <p:nvSpPr>
          <p:cNvPr id="18474" name="TextBox 12"/>
          <p:cNvSpPr txBox="1">
            <a:spLocks noChangeArrowheads="1"/>
          </p:cNvSpPr>
          <p:nvPr/>
        </p:nvSpPr>
        <p:spPr bwMode="auto">
          <a:xfrm>
            <a:off x="7226300" y="41910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b7</a:t>
            </a:r>
          </a:p>
        </p:txBody>
      </p:sp>
      <p:sp>
        <p:nvSpPr>
          <p:cNvPr id="22" name="Oval 14"/>
          <p:cNvSpPr/>
          <p:nvPr/>
        </p:nvSpPr>
        <p:spPr>
          <a:xfrm>
            <a:off x="6705600" y="2359025"/>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3" name="Oval 15"/>
          <p:cNvSpPr/>
          <p:nvPr/>
        </p:nvSpPr>
        <p:spPr>
          <a:xfrm>
            <a:off x="6705600" y="18288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4" name="Oval 16"/>
          <p:cNvSpPr/>
          <p:nvPr/>
        </p:nvSpPr>
        <p:spPr>
          <a:xfrm>
            <a:off x="7162800" y="4191000"/>
            <a:ext cx="152400" cy="1524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9" name="Oval 19"/>
          <p:cNvSpPr/>
          <p:nvPr/>
        </p:nvSpPr>
        <p:spPr>
          <a:xfrm>
            <a:off x="7162800" y="274320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8479" name="TextBox 22"/>
          <p:cNvSpPr txBox="1">
            <a:spLocks noChangeArrowheads="1"/>
          </p:cNvSpPr>
          <p:nvPr/>
        </p:nvSpPr>
        <p:spPr bwMode="auto">
          <a:xfrm flipH="1">
            <a:off x="6845300" y="3352800"/>
            <a:ext cx="393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b4</a:t>
            </a:r>
          </a:p>
        </p:txBody>
      </p:sp>
      <p:cxnSp>
        <p:nvCxnSpPr>
          <p:cNvPr id="18480" name="Straight Arrow Connector 24"/>
          <p:cNvCxnSpPr>
            <a:cxnSpLocks noChangeShapeType="1"/>
          </p:cNvCxnSpPr>
          <p:nvPr/>
        </p:nvCxnSpPr>
        <p:spPr bwMode="auto">
          <a:xfrm>
            <a:off x="7239000" y="2895601"/>
            <a:ext cx="0" cy="595313"/>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48160" name="Straight Arrow Connector 25"/>
          <p:cNvCxnSpPr>
            <a:stCxn id="20" idx="5"/>
            <a:endCxn id="22" idx="0"/>
          </p:cNvCxnSpPr>
          <p:nvPr/>
        </p:nvCxnSpPr>
        <p:spPr>
          <a:xfrm rot="16200000" flipH="1">
            <a:off x="7323932" y="2842420"/>
            <a:ext cx="265113" cy="32702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8161" name="Straight Arrow Connector 27"/>
          <p:cNvCxnSpPr>
            <a:stCxn id="22" idx="4"/>
          </p:cNvCxnSpPr>
          <p:nvPr/>
        </p:nvCxnSpPr>
        <p:spPr>
          <a:xfrm rot="5400000">
            <a:off x="7331076" y="3251201"/>
            <a:ext cx="250825" cy="32702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8483" name="TextBox 28"/>
          <p:cNvSpPr txBox="1">
            <a:spLocks noChangeArrowheads="1"/>
          </p:cNvSpPr>
          <p:nvPr/>
        </p:nvSpPr>
        <p:spPr bwMode="auto">
          <a:xfrm>
            <a:off x="7632700" y="30480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48162" name="Freeform 29"/>
          <p:cNvSpPr/>
          <p:nvPr/>
        </p:nvSpPr>
        <p:spPr>
          <a:xfrm>
            <a:off x="6611938" y="2495550"/>
            <a:ext cx="627062" cy="2076450"/>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485" name="TextBox 30"/>
          <p:cNvSpPr txBox="1">
            <a:spLocks noChangeArrowheads="1"/>
          </p:cNvSpPr>
          <p:nvPr/>
        </p:nvSpPr>
        <p:spPr bwMode="auto">
          <a:xfrm>
            <a:off x="6815138" y="1752600"/>
            <a:ext cx="569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18486" name="TextBox 31"/>
          <p:cNvSpPr txBox="1">
            <a:spLocks noChangeArrowheads="1"/>
          </p:cNvSpPr>
          <p:nvPr/>
        </p:nvSpPr>
        <p:spPr bwMode="auto">
          <a:xfrm>
            <a:off x="6967539" y="4572000"/>
            <a:ext cx="452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18487" name="TextBox 11"/>
          <p:cNvSpPr txBox="1">
            <a:spLocks noChangeArrowheads="1"/>
          </p:cNvSpPr>
          <p:nvPr/>
        </p:nvSpPr>
        <p:spPr bwMode="auto">
          <a:xfrm>
            <a:off x="6845300" y="38100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b5</a:t>
            </a:r>
          </a:p>
        </p:txBody>
      </p:sp>
      <p:sp>
        <p:nvSpPr>
          <p:cNvPr id="48163" name="Oval 19"/>
          <p:cNvSpPr/>
          <p:nvPr/>
        </p:nvSpPr>
        <p:spPr>
          <a:xfrm>
            <a:off x="7162800" y="3490913"/>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48164" name="Oval 20"/>
          <p:cNvSpPr>
            <a:spLocks noChangeArrowheads="1"/>
          </p:cNvSpPr>
          <p:nvPr/>
        </p:nvSpPr>
        <p:spPr bwMode="auto">
          <a:xfrm>
            <a:off x="6781800" y="3886200"/>
            <a:ext cx="152400" cy="152400"/>
          </a:xfrm>
          <a:prstGeom prst="ellipse">
            <a:avLst/>
          </a:prstGeom>
          <a:solidFill>
            <a:srgbClr val="BC5332"/>
          </a:solidFill>
          <a:ln>
            <a:noFill/>
          </a:ln>
          <a:extLst>
            <a:ext uri="{91240B29-F687-4F45-9708-019B960494DF}">
              <a14:hiddenLine xmlns:a14="http://schemas.microsoft.com/office/drawing/2010/main" w="3175" algn="ctr">
                <a:solidFill>
                  <a:srgbClr val="000000"/>
                </a:solidFill>
                <a:round/>
                <a:headEnd/>
                <a:tailEnd/>
              </a14:hiddenLine>
            </a:ext>
          </a:extLst>
        </p:spPr>
        <p:txBody>
          <a:bodyPr anchor="ctr"/>
          <a:lstStyle/>
          <a:p>
            <a:pPr algn="ctr">
              <a:defRPr/>
            </a:pPr>
            <a:endParaRPr lang="en-US">
              <a:solidFill>
                <a:schemeClr val="lt1"/>
              </a:solidFill>
            </a:endParaRPr>
          </a:p>
        </p:txBody>
      </p:sp>
      <p:cxnSp>
        <p:nvCxnSpPr>
          <p:cNvPr id="18490" name="Straight Arrow Connector 24"/>
          <p:cNvCxnSpPr>
            <a:cxnSpLocks noChangeShapeType="1"/>
          </p:cNvCxnSpPr>
          <p:nvPr/>
        </p:nvCxnSpPr>
        <p:spPr bwMode="auto">
          <a:xfrm flipH="1">
            <a:off x="6858001" y="3621088"/>
            <a:ext cx="327025" cy="265112"/>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8491" name="Straight Arrow Connector 25"/>
          <p:cNvCxnSpPr>
            <a:cxnSpLocks noChangeShapeType="1"/>
          </p:cNvCxnSpPr>
          <p:nvPr/>
        </p:nvCxnSpPr>
        <p:spPr bwMode="auto">
          <a:xfrm>
            <a:off x="7292976" y="3621088"/>
            <a:ext cx="327025" cy="265112"/>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48168" name="Straight Arrow Connector 26"/>
          <p:cNvCxnSpPr>
            <a:stCxn id="21" idx="4"/>
          </p:cNvCxnSpPr>
          <p:nvPr/>
        </p:nvCxnSpPr>
        <p:spPr>
          <a:xfrm rot="16200000" flipH="1">
            <a:off x="6896101" y="4000501"/>
            <a:ext cx="250825" cy="32702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8169" name="Straight Arrow Connector 27"/>
          <p:cNvCxnSpPr>
            <a:stCxn id="22" idx="4"/>
          </p:cNvCxnSpPr>
          <p:nvPr/>
        </p:nvCxnSpPr>
        <p:spPr>
          <a:xfrm rot="5400000">
            <a:off x="7331076" y="4000501"/>
            <a:ext cx="250825" cy="32702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8494" name="TextBox 28"/>
          <p:cNvSpPr txBox="1">
            <a:spLocks noChangeArrowheads="1"/>
          </p:cNvSpPr>
          <p:nvPr/>
        </p:nvSpPr>
        <p:spPr bwMode="auto">
          <a:xfrm>
            <a:off x="7696200" y="38100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b6</a:t>
            </a:r>
          </a:p>
        </p:txBody>
      </p:sp>
      <p:sp>
        <p:nvSpPr>
          <p:cNvPr id="48170" name="Oval 16"/>
          <p:cNvSpPr>
            <a:spLocks noChangeArrowheads="1"/>
          </p:cNvSpPr>
          <p:nvPr/>
        </p:nvSpPr>
        <p:spPr bwMode="auto">
          <a:xfrm>
            <a:off x="7531100" y="3124200"/>
            <a:ext cx="152400" cy="152400"/>
          </a:xfrm>
          <a:prstGeom prst="ellipse">
            <a:avLst/>
          </a:prstGeom>
          <a:solidFill>
            <a:schemeClr val="tx1"/>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sp>
        <p:nvSpPr>
          <p:cNvPr id="48171" name="Oval 16"/>
          <p:cNvSpPr>
            <a:spLocks noChangeArrowheads="1"/>
          </p:cNvSpPr>
          <p:nvPr/>
        </p:nvSpPr>
        <p:spPr bwMode="auto">
          <a:xfrm>
            <a:off x="7543800" y="3886200"/>
            <a:ext cx="152400" cy="152400"/>
          </a:xfrm>
          <a:prstGeom prst="ellipse">
            <a:avLst/>
          </a:prstGeom>
          <a:solidFill>
            <a:schemeClr val="tx1"/>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sp>
        <p:nvSpPr>
          <p:cNvPr id="48172" name="Oval 16"/>
          <p:cNvSpPr>
            <a:spLocks noChangeArrowheads="1"/>
          </p:cNvSpPr>
          <p:nvPr/>
        </p:nvSpPr>
        <p:spPr bwMode="auto">
          <a:xfrm>
            <a:off x="6781800" y="3886200"/>
            <a:ext cx="152400" cy="152400"/>
          </a:xfrm>
          <a:prstGeom prst="ellipse">
            <a:avLst/>
          </a:prstGeom>
          <a:solidFill>
            <a:schemeClr val="tx1"/>
          </a:solidFill>
          <a:ln w="9525" algn="ctr">
            <a:solidFill>
              <a:srgbClr val="4A7EBB"/>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sp>
        <p:nvSpPr>
          <p:cNvPr id="18498" name="Text Box 74"/>
          <p:cNvSpPr txBox="1">
            <a:spLocks noChangeArrowheads="1"/>
          </p:cNvSpPr>
          <p:nvPr/>
        </p:nvSpPr>
        <p:spPr bwMode="auto">
          <a:xfrm>
            <a:off x="3429000" y="5105401"/>
            <a:ext cx="159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Edge Witness</a:t>
            </a:r>
          </a:p>
        </p:txBody>
      </p:sp>
      <p:sp>
        <p:nvSpPr>
          <p:cNvPr id="18499" name="Text Box 75"/>
          <p:cNvSpPr txBox="1">
            <a:spLocks noChangeArrowheads="1"/>
          </p:cNvSpPr>
          <p:nvPr/>
        </p:nvSpPr>
        <p:spPr bwMode="auto">
          <a:xfrm>
            <a:off x="6254750" y="5105401"/>
            <a:ext cx="172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Vertex Witness</a:t>
            </a:r>
          </a:p>
        </p:txBody>
      </p:sp>
      <p:sp>
        <p:nvSpPr>
          <p:cNvPr id="18500" name="AutoShape 76"/>
          <p:cNvSpPr>
            <a:spLocks noChangeArrowheads="1"/>
          </p:cNvSpPr>
          <p:nvPr/>
        </p:nvSpPr>
        <p:spPr bwMode="auto">
          <a:xfrm>
            <a:off x="5486400" y="3200400"/>
            <a:ext cx="381000" cy="228600"/>
          </a:xfrm>
          <a:prstGeom prst="rightArrow">
            <a:avLst>
              <a:gd name="adj1" fmla="val 50000"/>
              <a:gd name="adj2" fmla="val 4166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Tree>
    <p:extLst>
      <p:ext uri="{BB962C8B-B14F-4D97-AF65-F5344CB8AC3E}">
        <p14:creationId xmlns:p14="http://schemas.microsoft.com/office/powerpoint/2010/main" val="2138984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Data-Centric Programs</a:t>
            </a:r>
          </a:p>
        </p:txBody>
      </p:sp>
      <p:sp>
        <p:nvSpPr>
          <p:cNvPr id="3" name="Content Placeholder 2"/>
          <p:cNvSpPr>
            <a:spLocks noGrp="1"/>
          </p:cNvSpPr>
          <p:nvPr>
            <p:ph idx="1"/>
          </p:nvPr>
        </p:nvSpPr>
        <p:spPr>
          <a:xfrm>
            <a:off x="1981199" y="853441"/>
            <a:ext cx="9958251" cy="1203960"/>
          </a:xfrm>
        </p:spPr>
        <p:txBody>
          <a:bodyPr>
            <a:normAutofit fontScale="47500" lnSpcReduction="20000"/>
          </a:bodyPr>
          <a:lstStyle/>
          <a:p>
            <a:r>
              <a:rPr lang="en-US" sz="3400" dirty="0"/>
              <a:t>Programs that have SQL-like constructs to interact with databases</a:t>
            </a:r>
          </a:p>
          <a:p>
            <a:pPr lvl="1"/>
            <a:r>
              <a:rPr lang="en-US" sz="3400" dirty="0"/>
              <a:t>ABAP (used in SAP-ERP), COBOL, PL/SQL</a:t>
            </a:r>
          </a:p>
          <a:p>
            <a:pPr lvl="1"/>
            <a:r>
              <a:rPr lang="en-US" sz="3400" dirty="0"/>
              <a:t>Have both imperative and declarative syntax</a:t>
            </a:r>
          </a:p>
          <a:p>
            <a:r>
              <a:rPr lang="en-US" sz="3400" dirty="0"/>
              <a:t>Example: ABAP Report program</a:t>
            </a:r>
          </a:p>
          <a:p>
            <a:endParaRPr lang="en-US" dirty="0"/>
          </a:p>
          <a:p>
            <a:endParaRPr lang="en-US" dirty="0"/>
          </a:p>
        </p:txBody>
      </p:sp>
      <p:sp>
        <p:nvSpPr>
          <p:cNvPr id="4" name="Rectangle 2"/>
          <p:cNvSpPr txBox="1">
            <a:spLocks noChangeArrowheads="1"/>
          </p:cNvSpPr>
          <p:nvPr/>
        </p:nvSpPr>
        <p:spPr>
          <a:xfrm>
            <a:off x="2286002" y="2133600"/>
            <a:ext cx="5105399" cy="4419600"/>
          </a:xfrm>
          <a:prstGeom prst="rect">
            <a:avLst/>
          </a:prstGeom>
          <a:solidFill>
            <a:srgbClr val="FFFFCC"/>
          </a:solidFill>
          <a:ln/>
        </p:spPr>
        <p:txBody>
          <a:bodyPr vert="horz" lIns="91440" tIns="45720" rIns="91440" bIns="45720" rtlCol="0">
            <a:normAutofit/>
          </a:bodyPr>
          <a:lstStyle/>
          <a:p>
            <a:pPr marL="342900" indent="-342900">
              <a:lnSpc>
                <a:spcPct val="90000"/>
              </a:lnSpc>
              <a:spcBef>
                <a:spcPts val="4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dirty="0">
                <a:solidFill>
                  <a:prstClr val="black"/>
                </a:solidFill>
                <a:latin typeface="Times New Roman" pitchFamily="18" charset="0"/>
              </a:rPr>
              <a:t>Select </a:t>
            </a:r>
            <a:r>
              <a:rPr lang="en-US" sz="1400" dirty="0" err="1">
                <a:solidFill>
                  <a:prstClr val="black"/>
                </a:solidFill>
                <a:latin typeface="Times New Roman" pitchFamily="18" charset="0"/>
              </a:rPr>
              <a:t>CustId</a:t>
            </a:r>
            <a:r>
              <a:rPr lang="en-US" sz="1400" dirty="0">
                <a:solidFill>
                  <a:prstClr val="black"/>
                </a:solidFill>
                <a:latin typeface="Times New Roman" pitchFamily="18" charset="0"/>
              </a:rPr>
              <a:t> </a:t>
            </a:r>
            <a:r>
              <a:rPr lang="en-US" sz="1400" dirty="0" err="1">
                <a:solidFill>
                  <a:prstClr val="black"/>
                </a:solidFill>
                <a:latin typeface="Times New Roman" pitchFamily="18" charset="0"/>
              </a:rPr>
              <a:t>ItemId</a:t>
            </a:r>
            <a:r>
              <a:rPr lang="en-US" sz="1400" dirty="0">
                <a:solidFill>
                  <a:prstClr val="black"/>
                </a:solidFill>
                <a:latin typeface="Times New Roman" pitchFamily="18" charset="0"/>
              </a:rPr>
              <a:t> Price Year from </a:t>
            </a:r>
            <a:r>
              <a:rPr lang="en-US" sz="1400" dirty="0" err="1">
                <a:solidFill>
                  <a:prstClr val="black"/>
                </a:solidFill>
                <a:latin typeface="Times New Roman" pitchFamily="18" charset="0"/>
              </a:rPr>
              <a:t>OrderTab</a:t>
            </a:r>
            <a:r>
              <a:rPr lang="en-US" sz="1400" dirty="0">
                <a:solidFill>
                  <a:prstClr val="black"/>
                </a:solidFill>
                <a:latin typeface="Times New Roman" pitchFamily="18" charset="0"/>
              </a:rPr>
              <a:t> into </a:t>
            </a:r>
            <a:r>
              <a:rPr lang="en-US" sz="1400" dirty="0" err="1">
                <a:solidFill>
                  <a:prstClr val="black"/>
                </a:solidFill>
                <a:latin typeface="Times New Roman" pitchFamily="18" charset="0"/>
              </a:rPr>
              <a:t>itab</a:t>
            </a:r>
            <a:r>
              <a:rPr lang="en-US" sz="1400" dirty="0">
                <a:solidFill>
                  <a:prstClr val="black"/>
                </a:solidFill>
                <a:latin typeface="Times New Roman" pitchFamily="18" charset="0"/>
              </a:rPr>
              <a:t>.</a:t>
            </a:r>
          </a:p>
          <a:p>
            <a:pPr marL="342900" indent="-342900">
              <a:lnSpc>
                <a:spcPct val="90000"/>
              </a:lnSpc>
              <a:spcBef>
                <a:spcPts val="4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dirty="0">
                <a:solidFill>
                  <a:prstClr val="black"/>
                </a:solidFill>
                <a:latin typeface="Times New Roman" pitchFamily="18" charset="0"/>
              </a:rPr>
              <a:t>Select </a:t>
            </a:r>
            <a:r>
              <a:rPr lang="en-US" sz="1400" dirty="0" err="1">
                <a:solidFill>
                  <a:prstClr val="black"/>
                </a:solidFill>
                <a:latin typeface="Times New Roman" pitchFamily="18" charset="0"/>
              </a:rPr>
              <a:t>CustId</a:t>
            </a:r>
            <a:r>
              <a:rPr lang="en-US" sz="1400" dirty="0">
                <a:solidFill>
                  <a:prstClr val="black"/>
                </a:solidFill>
                <a:latin typeface="Times New Roman" pitchFamily="18" charset="0"/>
              </a:rPr>
              <a:t> Discount Year from </a:t>
            </a:r>
            <a:r>
              <a:rPr lang="en-US" sz="1400" dirty="0" err="1">
                <a:solidFill>
                  <a:prstClr val="black"/>
                </a:solidFill>
                <a:latin typeface="Times New Roman" pitchFamily="18" charset="0"/>
              </a:rPr>
              <a:t>DiscountTab</a:t>
            </a:r>
            <a:r>
              <a:rPr lang="en-US" sz="1400" dirty="0">
                <a:solidFill>
                  <a:prstClr val="black"/>
                </a:solidFill>
                <a:latin typeface="Times New Roman" pitchFamily="18" charset="0"/>
              </a:rPr>
              <a:t> into stab.</a:t>
            </a:r>
          </a:p>
          <a:p>
            <a:pPr marL="342900" indent="-342900">
              <a:lnSpc>
                <a:spcPct val="90000"/>
              </a:lnSpc>
              <a:spcBef>
                <a:spcPts val="4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400" dirty="0">
              <a:solidFill>
                <a:prstClr val="black"/>
              </a:solidFill>
              <a:latin typeface="Times New Roman" pitchFamily="18" charset="0"/>
            </a:endParaRPr>
          </a:p>
          <a:p>
            <a:pPr marL="342900" indent="-342900">
              <a:lnSpc>
                <a:spcPct val="90000"/>
              </a:lnSpc>
              <a:spcBef>
                <a:spcPts val="4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dirty="0">
                <a:solidFill>
                  <a:prstClr val="black"/>
                </a:solidFill>
                <a:latin typeface="Times New Roman" pitchFamily="18" charset="0"/>
              </a:rPr>
              <a:t>Sort </a:t>
            </a:r>
            <a:r>
              <a:rPr lang="en-US" sz="1400" dirty="0" err="1">
                <a:solidFill>
                  <a:prstClr val="black"/>
                </a:solidFill>
                <a:latin typeface="Times New Roman" pitchFamily="18" charset="0"/>
              </a:rPr>
              <a:t>itab</a:t>
            </a:r>
            <a:r>
              <a:rPr lang="en-US" sz="1400" dirty="0">
                <a:solidFill>
                  <a:prstClr val="black"/>
                </a:solidFill>
                <a:latin typeface="Times New Roman" pitchFamily="18" charset="0"/>
              </a:rPr>
              <a:t> by </a:t>
            </a:r>
            <a:r>
              <a:rPr lang="en-US" sz="1400" dirty="0" err="1">
                <a:solidFill>
                  <a:prstClr val="black"/>
                </a:solidFill>
                <a:latin typeface="Times New Roman" pitchFamily="18" charset="0"/>
              </a:rPr>
              <a:t>CustId</a:t>
            </a:r>
            <a:r>
              <a:rPr lang="en-US" sz="1400" dirty="0">
                <a:solidFill>
                  <a:prstClr val="black"/>
                </a:solidFill>
                <a:latin typeface="Times New Roman" pitchFamily="18" charset="0"/>
              </a:rPr>
              <a:t>, </a:t>
            </a:r>
            <a:r>
              <a:rPr lang="en-US" sz="1400" dirty="0" err="1">
                <a:solidFill>
                  <a:prstClr val="black"/>
                </a:solidFill>
                <a:latin typeface="Times New Roman" pitchFamily="18" charset="0"/>
              </a:rPr>
              <a:t>ItemId</a:t>
            </a:r>
            <a:r>
              <a:rPr lang="en-US" sz="1400" dirty="0">
                <a:solidFill>
                  <a:prstClr val="black"/>
                </a:solidFill>
                <a:latin typeface="Times New Roman" pitchFamily="18" charset="0"/>
              </a:rPr>
              <a:t>.</a:t>
            </a:r>
          </a:p>
          <a:p>
            <a:pPr marL="342900" indent="-342900">
              <a:lnSpc>
                <a:spcPct val="90000"/>
              </a:lnSpc>
              <a:spcBef>
                <a:spcPts val="4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dirty="0">
                <a:solidFill>
                  <a:prstClr val="black"/>
                </a:solidFill>
                <a:latin typeface="Times New Roman" pitchFamily="18" charset="0"/>
              </a:rPr>
              <a:t>Delete from </a:t>
            </a:r>
            <a:r>
              <a:rPr lang="en-US" sz="1400" dirty="0" err="1">
                <a:solidFill>
                  <a:prstClr val="black"/>
                </a:solidFill>
                <a:latin typeface="Times New Roman" pitchFamily="18" charset="0"/>
              </a:rPr>
              <a:t>itab</a:t>
            </a:r>
            <a:r>
              <a:rPr lang="en-US" sz="1400" dirty="0">
                <a:solidFill>
                  <a:prstClr val="black"/>
                </a:solidFill>
                <a:latin typeface="Times New Roman" pitchFamily="18" charset="0"/>
              </a:rPr>
              <a:t> where Year &lt;= </a:t>
            </a:r>
            <a:r>
              <a:rPr lang="en-US" sz="1400" dirty="0" err="1">
                <a:solidFill>
                  <a:prstClr val="black"/>
                </a:solidFill>
                <a:latin typeface="Times New Roman" pitchFamily="18" charset="0"/>
              </a:rPr>
              <a:t>CurrentYear</a:t>
            </a:r>
            <a:r>
              <a:rPr lang="en-US" sz="1400" dirty="0">
                <a:solidFill>
                  <a:prstClr val="black"/>
                </a:solidFill>
                <a:latin typeface="Times New Roman" pitchFamily="18" charset="0"/>
              </a:rPr>
              <a:t> – 2.</a:t>
            </a:r>
          </a:p>
          <a:p>
            <a:pPr marL="342900" indent="-342900">
              <a:lnSpc>
                <a:spcPct val="90000"/>
              </a:lnSpc>
              <a:spcBef>
                <a:spcPts val="4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dirty="0">
                <a:solidFill>
                  <a:prstClr val="black"/>
                </a:solidFill>
                <a:latin typeface="Times New Roman" pitchFamily="18" charset="0"/>
              </a:rPr>
              <a:t>Loop at </a:t>
            </a:r>
            <a:r>
              <a:rPr lang="en-US" sz="1400" dirty="0" err="1">
                <a:solidFill>
                  <a:prstClr val="black"/>
                </a:solidFill>
                <a:latin typeface="Times New Roman" pitchFamily="18" charset="0"/>
              </a:rPr>
              <a:t>itab</a:t>
            </a:r>
            <a:r>
              <a:rPr lang="en-US" sz="1400" dirty="0">
                <a:solidFill>
                  <a:prstClr val="black"/>
                </a:solidFill>
                <a:latin typeface="Times New Roman" pitchFamily="18" charset="0"/>
              </a:rPr>
              <a:t> into </a:t>
            </a:r>
            <a:r>
              <a:rPr lang="en-US" sz="1400" dirty="0" err="1">
                <a:solidFill>
                  <a:prstClr val="black"/>
                </a:solidFill>
                <a:latin typeface="Times New Roman" pitchFamily="18" charset="0"/>
              </a:rPr>
              <a:t>wa</a:t>
            </a:r>
            <a:r>
              <a:rPr lang="en-US" sz="1400" dirty="0">
                <a:solidFill>
                  <a:prstClr val="black"/>
                </a:solidFill>
                <a:latin typeface="Times New Roman" pitchFamily="18" charset="0"/>
              </a:rPr>
              <a:t>.</a:t>
            </a:r>
          </a:p>
          <a:p>
            <a:pPr marL="342900" indent="-342900">
              <a:lnSpc>
                <a:spcPct val="90000"/>
              </a:lnSpc>
              <a:spcBef>
                <a:spcPts val="4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dirty="0">
                <a:solidFill>
                  <a:prstClr val="black"/>
                </a:solidFill>
                <a:latin typeface="Times New Roman" pitchFamily="18" charset="0"/>
              </a:rPr>
              <a:t>   At new </a:t>
            </a:r>
            <a:r>
              <a:rPr lang="en-US" sz="1400" dirty="0" err="1">
                <a:solidFill>
                  <a:prstClr val="black"/>
                </a:solidFill>
                <a:latin typeface="Times New Roman" pitchFamily="18" charset="0"/>
              </a:rPr>
              <a:t>CustId</a:t>
            </a:r>
            <a:r>
              <a:rPr lang="en-US" sz="1400" dirty="0">
                <a:solidFill>
                  <a:prstClr val="black"/>
                </a:solidFill>
                <a:latin typeface="Times New Roman" pitchFamily="18" charset="0"/>
              </a:rPr>
              <a:t>.</a:t>
            </a:r>
          </a:p>
          <a:p>
            <a:pPr marL="342900" indent="-342900">
              <a:lnSpc>
                <a:spcPct val="90000"/>
              </a:lnSpc>
              <a:spcBef>
                <a:spcPts val="4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dirty="0">
                <a:solidFill>
                  <a:prstClr val="black"/>
                </a:solidFill>
                <a:latin typeface="Times New Roman" pitchFamily="18" charset="0"/>
              </a:rPr>
              <a:t>	        amount=0.</a:t>
            </a:r>
          </a:p>
          <a:p>
            <a:pPr marL="342900" indent="-342900">
              <a:lnSpc>
                <a:spcPct val="90000"/>
              </a:lnSpc>
              <a:spcBef>
                <a:spcPts val="4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dirty="0">
                <a:solidFill>
                  <a:prstClr val="black"/>
                </a:solidFill>
                <a:latin typeface="Times New Roman" pitchFamily="18" charset="0"/>
              </a:rPr>
              <a:t>   E</a:t>
            </a:r>
            <a:r>
              <a:rPr lang="en-US" sz="1400" dirty="0" err="1">
                <a:solidFill>
                  <a:prstClr val="black"/>
                </a:solidFill>
                <a:latin typeface="Times New Roman" pitchFamily="18" charset="0"/>
              </a:rPr>
              <a:t>ndat</a:t>
            </a:r>
            <a:r>
              <a:rPr lang="en-US" sz="1400" dirty="0">
                <a:solidFill>
                  <a:prstClr val="black"/>
                </a:solidFill>
                <a:latin typeface="Times New Roman" pitchFamily="18" charset="0"/>
              </a:rPr>
              <a:t>.</a:t>
            </a:r>
          </a:p>
          <a:p>
            <a:pPr marL="342900" indent="-342900">
              <a:lnSpc>
                <a:spcPct val="90000"/>
              </a:lnSpc>
              <a:spcBef>
                <a:spcPts val="4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dirty="0">
                <a:solidFill>
                  <a:prstClr val="black"/>
                </a:solidFill>
                <a:latin typeface="Times New Roman" pitchFamily="18" charset="0"/>
              </a:rPr>
              <a:t>   amount = amount + </a:t>
            </a:r>
            <a:r>
              <a:rPr lang="en-US" sz="1400" dirty="0" err="1">
                <a:solidFill>
                  <a:prstClr val="black"/>
                </a:solidFill>
                <a:latin typeface="Times New Roman" pitchFamily="18" charset="0"/>
              </a:rPr>
              <a:t>wa.Price</a:t>
            </a:r>
            <a:r>
              <a:rPr lang="en-US" sz="1400" dirty="0">
                <a:solidFill>
                  <a:prstClr val="black"/>
                </a:solidFill>
                <a:latin typeface="Times New Roman" pitchFamily="18" charset="0"/>
              </a:rPr>
              <a:t>.</a:t>
            </a:r>
          </a:p>
          <a:p>
            <a:pPr marL="342900" indent="-342900">
              <a:lnSpc>
                <a:spcPct val="90000"/>
              </a:lnSpc>
              <a:spcBef>
                <a:spcPts val="4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dirty="0">
                <a:solidFill>
                  <a:prstClr val="black"/>
                </a:solidFill>
                <a:latin typeface="Times New Roman" pitchFamily="18" charset="0"/>
              </a:rPr>
              <a:t>   read stab into </a:t>
            </a:r>
            <a:r>
              <a:rPr lang="en-US" sz="1400" dirty="0" err="1">
                <a:solidFill>
                  <a:prstClr val="black"/>
                </a:solidFill>
                <a:latin typeface="Times New Roman" pitchFamily="18" charset="0"/>
              </a:rPr>
              <a:t>fa</a:t>
            </a:r>
            <a:r>
              <a:rPr lang="en-US" sz="1400" dirty="0">
                <a:solidFill>
                  <a:prstClr val="black"/>
                </a:solidFill>
                <a:latin typeface="Times New Roman" pitchFamily="18" charset="0"/>
              </a:rPr>
              <a:t> where </a:t>
            </a:r>
            <a:r>
              <a:rPr lang="en-US" sz="1400" dirty="0" err="1">
                <a:solidFill>
                  <a:prstClr val="black"/>
                </a:solidFill>
                <a:latin typeface="Times New Roman" pitchFamily="18" charset="0"/>
              </a:rPr>
              <a:t>CustId</a:t>
            </a:r>
            <a:r>
              <a:rPr lang="en-US" sz="1400" dirty="0">
                <a:solidFill>
                  <a:prstClr val="black"/>
                </a:solidFill>
                <a:latin typeface="Times New Roman" pitchFamily="18" charset="0"/>
              </a:rPr>
              <a:t> = </a:t>
            </a:r>
            <a:r>
              <a:rPr lang="en-US" sz="1400" dirty="0" err="1">
                <a:solidFill>
                  <a:prstClr val="black"/>
                </a:solidFill>
                <a:latin typeface="Times New Roman" pitchFamily="18" charset="0"/>
              </a:rPr>
              <a:t>wa.CustId</a:t>
            </a:r>
            <a:r>
              <a:rPr lang="en-US" sz="1400" dirty="0">
                <a:solidFill>
                  <a:prstClr val="black"/>
                </a:solidFill>
                <a:latin typeface="Times New Roman" pitchFamily="18" charset="0"/>
              </a:rPr>
              <a:t>.</a:t>
            </a:r>
          </a:p>
          <a:p>
            <a:pPr marL="342900" indent="-342900">
              <a:lnSpc>
                <a:spcPct val="90000"/>
              </a:lnSpc>
              <a:spcBef>
                <a:spcPts val="4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dirty="0">
                <a:solidFill>
                  <a:prstClr val="black"/>
                </a:solidFill>
                <a:latin typeface="Times New Roman" pitchFamily="18" charset="0"/>
              </a:rPr>
              <a:t>   if </a:t>
            </a:r>
            <a:r>
              <a:rPr lang="en-US" sz="1400" dirty="0" err="1">
                <a:solidFill>
                  <a:prstClr val="black"/>
                </a:solidFill>
                <a:latin typeface="Times New Roman" pitchFamily="18" charset="0"/>
              </a:rPr>
              <a:t>sy.subrc</a:t>
            </a:r>
            <a:r>
              <a:rPr lang="en-US" sz="1400" dirty="0">
                <a:solidFill>
                  <a:prstClr val="black"/>
                </a:solidFill>
                <a:latin typeface="Times New Roman" pitchFamily="18" charset="0"/>
              </a:rPr>
              <a:t> = 0.</a:t>
            </a:r>
          </a:p>
          <a:p>
            <a:pPr marL="800100" lvl="1"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dirty="0">
                <a:solidFill>
                  <a:prstClr val="black"/>
                </a:solidFill>
                <a:latin typeface="Times New Roman" pitchFamily="18" charset="0"/>
              </a:rPr>
              <a:t>	amount = amount  - </a:t>
            </a:r>
            <a:r>
              <a:rPr lang="en-US" sz="1400" dirty="0" err="1">
                <a:solidFill>
                  <a:prstClr val="black"/>
                </a:solidFill>
                <a:latin typeface="Times New Roman" pitchFamily="18" charset="0"/>
              </a:rPr>
              <a:t>fa.Discount</a:t>
            </a:r>
            <a:r>
              <a:rPr lang="en-US" sz="1400" dirty="0">
                <a:solidFill>
                  <a:prstClr val="black"/>
                </a:solidFill>
                <a:latin typeface="Times New Roman" pitchFamily="18" charset="0"/>
              </a:rPr>
              <a:t>.</a:t>
            </a:r>
          </a:p>
          <a:p>
            <a:pPr marL="342900" indent="-342900">
              <a:lnSpc>
                <a:spcPct val="90000"/>
              </a:lnSpc>
              <a:spcBef>
                <a:spcPts val="4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dirty="0">
                <a:solidFill>
                  <a:prstClr val="black"/>
                </a:solidFill>
                <a:latin typeface="Times New Roman" pitchFamily="18" charset="0"/>
              </a:rPr>
              <a:t>   </a:t>
            </a:r>
            <a:r>
              <a:rPr lang="en-US" sz="1400" dirty="0" err="1">
                <a:solidFill>
                  <a:prstClr val="black"/>
                </a:solidFill>
                <a:latin typeface="Times New Roman" pitchFamily="18" charset="0"/>
              </a:rPr>
              <a:t>endif</a:t>
            </a:r>
            <a:r>
              <a:rPr lang="en-US" sz="1400" dirty="0">
                <a:solidFill>
                  <a:prstClr val="black"/>
                </a:solidFill>
                <a:latin typeface="Times New Roman" pitchFamily="18" charset="0"/>
              </a:rPr>
              <a:t>.</a:t>
            </a:r>
          </a:p>
          <a:p>
            <a:pPr marL="342900" indent="-342900">
              <a:lnSpc>
                <a:spcPct val="90000"/>
              </a:lnSpc>
              <a:spcBef>
                <a:spcPts val="4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dirty="0">
                <a:solidFill>
                  <a:prstClr val="black"/>
                </a:solidFill>
                <a:latin typeface="Times New Roman" pitchFamily="18" charset="0"/>
              </a:rPr>
              <a:t>	At end of </a:t>
            </a:r>
            <a:r>
              <a:rPr lang="en-US" sz="1400" dirty="0" err="1">
                <a:solidFill>
                  <a:prstClr val="black"/>
                </a:solidFill>
                <a:latin typeface="Times New Roman" pitchFamily="18" charset="0"/>
              </a:rPr>
              <a:t>CustId</a:t>
            </a:r>
            <a:r>
              <a:rPr lang="en-US" sz="1400" dirty="0">
                <a:solidFill>
                  <a:prstClr val="black"/>
                </a:solidFill>
                <a:latin typeface="Times New Roman" pitchFamily="18" charset="0"/>
              </a:rPr>
              <a:t>.</a:t>
            </a:r>
          </a:p>
          <a:p>
            <a:pPr marL="342900" indent="-342900">
              <a:lnSpc>
                <a:spcPct val="90000"/>
              </a:lnSpc>
              <a:spcBef>
                <a:spcPts val="4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dirty="0">
                <a:solidFill>
                  <a:prstClr val="black"/>
                </a:solidFill>
                <a:latin typeface="Times New Roman" pitchFamily="18" charset="0"/>
              </a:rPr>
              <a:t>	       write </a:t>
            </a:r>
            <a:r>
              <a:rPr lang="en-US" sz="1400" dirty="0" err="1">
                <a:solidFill>
                  <a:prstClr val="black"/>
                </a:solidFill>
                <a:latin typeface="Times New Roman" pitchFamily="18" charset="0"/>
              </a:rPr>
              <a:t>wa.CustId</a:t>
            </a:r>
            <a:r>
              <a:rPr lang="en-US" sz="1400" dirty="0">
                <a:solidFill>
                  <a:prstClr val="black"/>
                </a:solidFill>
                <a:latin typeface="Times New Roman" pitchFamily="18" charset="0"/>
              </a:rPr>
              <a:t>, amount.</a:t>
            </a:r>
          </a:p>
          <a:p>
            <a:pPr marL="342900" indent="-342900">
              <a:lnSpc>
                <a:spcPct val="90000"/>
              </a:lnSpc>
              <a:spcBef>
                <a:spcPts val="4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dirty="0">
                <a:solidFill>
                  <a:prstClr val="black"/>
                </a:solidFill>
                <a:latin typeface="Times New Roman" pitchFamily="18" charset="0"/>
              </a:rPr>
              <a:t>	E</a:t>
            </a:r>
            <a:r>
              <a:rPr lang="en-US" sz="1400" dirty="0" err="1">
                <a:solidFill>
                  <a:prstClr val="black"/>
                </a:solidFill>
                <a:latin typeface="Times New Roman" pitchFamily="18" charset="0"/>
              </a:rPr>
              <a:t>ndat</a:t>
            </a:r>
            <a:r>
              <a:rPr lang="en-US" sz="14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dirty="0">
                <a:solidFill>
                  <a:prstClr val="black"/>
                </a:solidFill>
                <a:latin typeface="Times New Roman" pitchFamily="18" charset="0"/>
              </a:rPr>
              <a:t>E	</a:t>
            </a:r>
            <a:r>
              <a:rPr lang="en-US" sz="1400" dirty="0" err="1">
                <a:solidFill>
                  <a:prstClr val="black"/>
                </a:solidFill>
                <a:latin typeface="Times New Roman" pitchFamily="18" charset="0"/>
              </a:rPr>
              <a:t>Endloop</a:t>
            </a:r>
            <a:r>
              <a:rPr lang="en-US" sz="1400" dirty="0">
                <a:solidFill>
                  <a:prstClr val="black"/>
                </a:solidFill>
                <a:latin typeface="Times New Roman" pitchFamily="18" charset="0"/>
              </a:rPr>
              <a:t>.</a:t>
            </a:r>
          </a:p>
        </p:txBody>
      </p:sp>
      <p:sp>
        <p:nvSpPr>
          <p:cNvPr id="5" name="Rectangle 3"/>
          <p:cNvSpPr>
            <a:spLocks noChangeArrowheads="1"/>
          </p:cNvSpPr>
          <p:nvPr/>
        </p:nvSpPr>
        <p:spPr bwMode="auto">
          <a:xfrm>
            <a:off x="2057401" y="2133600"/>
            <a:ext cx="537411" cy="4419600"/>
          </a:xfrm>
          <a:prstGeom prst="rect">
            <a:avLst/>
          </a:prstGeom>
          <a:solidFill>
            <a:srgbClr val="FFFFCC"/>
          </a:solidFill>
          <a:ln w="9525">
            <a:noFill/>
            <a:round/>
            <a:headEnd/>
            <a:tailEnd/>
          </a:ln>
          <a:effectLst/>
        </p:spPr>
        <p:txBody>
          <a:bodyPr lIns="90000" tIns="46800" rIns="90000" bIns="46800"/>
          <a:lstStyle/>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dirty="0">
                <a:solidFill>
                  <a:srgbClr val="000000"/>
                </a:solidFill>
                <a:latin typeface="Times New Roman" pitchFamily="18" charset="0"/>
                <a:cs typeface="Times New Roman" pitchFamily="18" charset="0"/>
              </a:rPr>
              <a:t>1</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dirty="0">
                <a:solidFill>
                  <a:srgbClr val="000000"/>
                </a:solidFill>
                <a:latin typeface="Times New Roman" pitchFamily="18" charset="0"/>
                <a:cs typeface="Times New Roman" pitchFamily="18" charset="0"/>
              </a:rPr>
              <a:t>2</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dirty="0">
                <a:solidFill>
                  <a:srgbClr val="000000"/>
                </a:solidFill>
                <a:latin typeface="Times New Roman" pitchFamily="18" charset="0"/>
                <a:cs typeface="Times New Roman" pitchFamily="18" charset="0"/>
              </a:rPr>
              <a:t>3</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dirty="0">
                <a:solidFill>
                  <a:srgbClr val="000000"/>
                </a:solidFill>
                <a:latin typeface="Times New Roman" pitchFamily="18" charset="0"/>
                <a:cs typeface="Times New Roman" pitchFamily="18" charset="0"/>
              </a:rPr>
              <a:t>4</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dirty="0">
                <a:solidFill>
                  <a:srgbClr val="000000"/>
                </a:solidFill>
                <a:latin typeface="Times New Roman" pitchFamily="18" charset="0"/>
                <a:cs typeface="Times New Roman" pitchFamily="18" charset="0"/>
              </a:rPr>
              <a:t>5</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dirty="0">
                <a:solidFill>
                  <a:srgbClr val="000000"/>
                </a:solidFill>
                <a:latin typeface="Times New Roman" pitchFamily="18" charset="0"/>
                <a:cs typeface="Times New Roman" pitchFamily="18" charset="0"/>
              </a:rPr>
              <a:t>6</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dirty="0">
                <a:solidFill>
                  <a:srgbClr val="000000"/>
                </a:solidFill>
                <a:latin typeface="Times New Roman" pitchFamily="18" charset="0"/>
                <a:cs typeface="Times New Roman" pitchFamily="18" charset="0"/>
              </a:rPr>
              <a:t>7</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dirty="0">
                <a:solidFill>
                  <a:srgbClr val="000000"/>
                </a:solidFill>
                <a:latin typeface="Times New Roman" pitchFamily="18" charset="0"/>
                <a:cs typeface="Times New Roman" pitchFamily="18" charset="0"/>
              </a:rPr>
              <a:t>8</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dirty="0">
                <a:solidFill>
                  <a:srgbClr val="000000"/>
                </a:solidFill>
                <a:latin typeface="Times New Roman" pitchFamily="18" charset="0"/>
                <a:cs typeface="Times New Roman" pitchFamily="18" charset="0"/>
              </a:rPr>
              <a:t>9</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dirty="0">
                <a:solidFill>
                  <a:srgbClr val="000000"/>
                </a:solidFill>
                <a:latin typeface="Times New Roman" pitchFamily="18" charset="0"/>
                <a:cs typeface="Times New Roman" pitchFamily="18" charset="0"/>
              </a:rPr>
              <a:t>10</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dirty="0">
                <a:solidFill>
                  <a:srgbClr val="000000"/>
                </a:solidFill>
                <a:latin typeface="Times New Roman" pitchFamily="18" charset="0"/>
                <a:cs typeface="Times New Roman" pitchFamily="18" charset="0"/>
              </a:rPr>
              <a:t>11</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dirty="0">
                <a:solidFill>
                  <a:srgbClr val="000000"/>
                </a:solidFill>
                <a:latin typeface="Times New Roman" pitchFamily="18" charset="0"/>
                <a:cs typeface="Times New Roman" pitchFamily="18" charset="0"/>
              </a:rPr>
              <a:t>12</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dirty="0">
                <a:solidFill>
                  <a:srgbClr val="000000"/>
                </a:solidFill>
                <a:latin typeface="Times New Roman" pitchFamily="18" charset="0"/>
                <a:cs typeface="Times New Roman" pitchFamily="18" charset="0"/>
              </a:rPr>
              <a:t>13</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dirty="0">
                <a:solidFill>
                  <a:srgbClr val="000000"/>
                </a:solidFill>
                <a:latin typeface="Times New Roman" pitchFamily="18" charset="0"/>
                <a:cs typeface="Times New Roman" pitchFamily="18" charset="0"/>
              </a:rPr>
              <a:t>14</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dirty="0">
                <a:solidFill>
                  <a:srgbClr val="000000"/>
                </a:solidFill>
                <a:latin typeface="Times New Roman" pitchFamily="18" charset="0"/>
                <a:cs typeface="Times New Roman" pitchFamily="18" charset="0"/>
              </a:rPr>
              <a:t>15</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dirty="0">
                <a:solidFill>
                  <a:srgbClr val="000000"/>
                </a:solidFill>
                <a:latin typeface="Times New Roman" pitchFamily="18" charset="0"/>
                <a:cs typeface="Times New Roman" pitchFamily="18" charset="0"/>
              </a:rPr>
              <a:t>16</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dirty="0">
                <a:solidFill>
                  <a:srgbClr val="000000"/>
                </a:solidFill>
                <a:latin typeface="Times New Roman" pitchFamily="18" charset="0"/>
                <a:cs typeface="Times New Roman" pitchFamily="18" charset="0"/>
              </a:rPr>
              <a:t>17</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dirty="0">
                <a:solidFill>
                  <a:srgbClr val="000000"/>
                </a:solidFill>
                <a:latin typeface="Times New Roman" pitchFamily="18" charset="0"/>
                <a:cs typeface="Times New Roman" pitchFamily="18" charset="0"/>
              </a:rPr>
              <a:t>18</a:t>
            </a:r>
          </a:p>
        </p:txBody>
      </p:sp>
      <p:graphicFrame>
        <p:nvGraphicFramePr>
          <p:cNvPr id="6" name="Table 5"/>
          <p:cNvGraphicFramePr>
            <a:graphicFrameLocks noGrp="1"/>
          </p:cNvGraphicFramePr>
          <p:nvPr/>
        </p:nvGraphicFramePr>
        <p:xfrm>
          <a:off x="7620000" y="4069080"/>
          <a:ext cx="2343150" cy="883920"/>
        </p:xfrm>
        <a:graphic>
          <a:graphicData uri="http://schemas.openxmlformats.org/drawingml/2006/table">
            <a:tbl>
              <a:tblPr firstRow="1" bandRow="1">
                <a:tableStyleId>{5C22544A-7EE6-4342-B048-85BDC9FD1C3A}</a:tableStyleId>
              </a:tblPr>
              <a:tblGrid>
                <a:gridCol w="781050">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gridCol w="781050">
                  <a:extLst>
                    <a:ext uri="{9D8B030D-6E8A-4147-A177-3AD203B41FA5}">
                      <a16:colId xmlns:a16="http://schemas.microsoft.com/office/drawing/2014/main" val="20002"/>
                    </a:ext>
                  </a:extLst>
                </a:gridCol>
              </a:tblGrid>
              <a:tr h="245745">
                <a:tc>
                  <a:txBody>
                    <a:bodyPr/>
                    <a:lstStyle/>
                    <a:p>
                      <a:r>
                        <a:rPr lang="en-US" sz="1200" dirty="0" err="1"/>
                        <a:t>CustId</a:t>
                      </a:r>
                      <a:endParaRPr lang="en-US" sz="1200" dirty="0"/>
                    </a:p>
                  </a:txBody>
                  <a:tcPr/>
                </a:tc>
                <a:tc>
                  <a:txBody>
                    <a:bodyPr/>
                    <a:lstStyle/>
                    <a:p>
                      <a:r>
                        <a:rPr lang="en-US" sz="1200" dirty="0"/>
                        <a:t>Discount</a:t>
                      </a:r>
                    </a:p>
                  </a:txBody>
                  <a:tcPr/>
                </a:tc>
                <a:tc>
                  <a:txBody>
                    <a:bodyPr/>
                    <a:lstStyle/>
                    <a:p>
                      <a:r>
                        <a:rPr lang="en-US" sz="1200" dirty="0"/>
                        <a:t>Year</a:t>
                      </a:r>
                    </a:p>
                  </a:txBody>
                  <a:tcPr/>
                </a:tc>
                <a:extLst>
                  <a:ext uri="{0D108BD9-81ED-4DB2-BD59-A6C34878D82A}">
                    <a16:rowId xmlns:a16="http://schemas.microsoft.com/office/drawing/2014/main" val="10000"/>
                  </a:ext>
                </a:extLst>
              </a:tr>
              <a:tr h="245745">
                <a:tc>
                  <a:txBody>
                    <a:bodyPr/>
                    <a:lstStyle/>
                    <a:p>
                      <a:pPr algn="ctr"/>
                      <a:r>
                        <a:rPr lang="en-US" sz="1400" dirty="0"/>
                        <a:t>1</a:t>
                      </a:r>
                    </a:p>
                  </a:txBody>
                  <a:tcPr>
                    <a:solidFill>
                      <a:srgbClr val="F8AB6C"/>
                    </a:solidFill>
                  </a:tcPr>
                </a:tc>
                <a:tc>
                  <a:txBody>
                    <a:bodyPr/>
                    <a:lstStyle/>
                    <a:p>
                      <a:pPr algn="ctr"/>
                      <a:r>
                        <a:rPr lang="en-US" sz="1400" dirty="0"/>
                        <a:t>2.0</a:t>
                      </a:r>
                    </a:p>
                  </a:txBody>
                  <a:tcPr>
                    <a:solidFill>
                      <a:srgbClr val="F8AB6C"/>
                    </a:solidFill>
                  </a:tcPr>
                </a:tc>
                <a:tc>
                  <a:txBody>
                    <a:bodyPr/>
                    <a:lstStyle/>
                    <a:p>
                      <a:pPr algn="ctr"/>
                      <a:r>
                        <a:rPr lang="en-US" sz="1400" dirty="0"/>
                        <a:t>2010</a:t>
                      </a:r>
                    </a:p>
                  </a:txBody>
                  <a:tcPr>
                    <a:solidFill>
                      <a:srgbClr val="F8AB6C"/>
                    </a:solidFill>
                  </a:tcPr>
                </a:tc>
                <a:extLst>
                  <a:ext uri="{0D108BD9-81ED-4DB2-BD59-A6C34878D82A}">
                    <a16:rowId xmlns:a16="http://schemas.microsoft.com/office/drawing/2014/main" val="10001"/>
                  </a:ext>
                </a:extLst>
              </a:tr>
              <a:tr h="245745">
                <a:tc>
                  <a:txBody>
                    <a:bodyPr/>
                    <a:lstStyle/>
                    <a:p>
                      <a:pPr algn="ctr"/>
                      <a:r>
                        <a:rPr lang="en-US" sz="1400" dirty="0"/>
                        <a:t>2</a:t>
                      </a:r>
                    </a:p>
                  </a:txBody>
                  <a:tcPr>
                    <a:solidFill>
                      <a:srgbClr val="ABDA78"/>
                    </a:solidFill>
                  </a:tcPr>
                </a:tc>
                <a:tc>
                  <a:txBody>
                    <a:bodyPr/>
                    <a:lstStyle/>
                    <a:p>
                      <a:pPr algn="ctr"/>
                      <a:r>
                        <a:rPr lang="en-US" sz="1400" dirty="0"/>
                        <a:t>3.0</a:t>
                      </a:r>
                    </a:p>
                  </a:txBody>
                  <a:tcPr>
                    <a:solidFill>
                      <a:srgbClr val="ABDA78"/>
                    </a:solidFill>
                  </a:tcPr>
                </a:tc>
                <a:tc>
                  <a:txBody>
                    <a:bodyPr/>
                    <a:lstStyle/>
                    <a:p>
                      <a:pPr algn="ctr"/>
                      <a:r>
                        <a:rPr lang="en-US" sz="1400" dirty="0"/>
                        <a:t>2011</a:t>
                      </a:r>
                    </a:p>
                  </a:txBody>
                  <a:tcPr>
                    <a:solidFill>
                      <a:srgbClr val="ABDA78"/>
                    </a:solidFill>
                  </a:tcPr>
                </a:tc>
                <a:extLst>
                  <a:ext uri="{0D108BD9-81ED-4DB2-BD59-A6C34878D82A}">
                    <a16:rowId xmlns:a16="http://schemas.microsoft.com/office/drawing/2014/main" val="10002"/>
                  </a:ext>
                </a:extLst>
              </a:tr>
            </a:tbl>
          </a:graphicData>
        </a:graphic>
      </p:graphicFrame>
      <p:sp>
        <p:nvSpPr>
          <p:cNvPr id="7" name="Rectangle 6"/>
          <p:cNvSpPr/>
          <p:nvPr/>
        </p:nvSpPr>
        <p:spPr>
          <a:xfrm>
            <a:off x="7620000" y="3764280"/>
            <a:ext cx="1143000" cy="228600"/>
          </a:xfrm>
          <a:prstGeom prst="rect">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rgbClr val="1F497D"/>
                </a:solidFill>
              </a:rPr>
              <a:t>DiscountTab</a:t>
            </a:r>
            <a:endParaRPr lang="en-US" sz="1400" dirty="0">
              <a:solidFill>
                <a:srgbClr val="1F497D"/>
              </a:solidFill>
            </a:endParaRPr>
          </a:p>
        </p:txBody>
      </p:sp>
      <p:graphicFrame>
        <p:nvGraphicFramePr>
          <p:cNvPr id="8" name="Table 7"/>
          <p:cNvGraphicFramePr>
            <a:graphicFrameLocks noGrp="1"/>
          </p:cNvGraphicFramePr>
          <p:nvPr/>
        </p:nvGraphicFramePr>
        <p:xfrm>
          <a:off x="7620000" y="2438400"/>
          <a:ext cx="2743200" cy="118872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208280">
                <a:tc>
                  <a:txBody>
                    <a:bodyPr/>
                    <a:lstStyle/>
                    <a:p>
                      <a:r>
                        <a:rPr lang="en-US" sz="1200" dirty="0" err="1"/>
                        <a:t>CustId</a:t>
                      </a:r>
                      <a:endParaRPr lang="en-US" sz="1200" dirty="0"/>
                    </a:p>
                  </a:txBody>
                  <a:tcPr/>
                </a:tc>
                <a:tc>
                  <a:txBody>
                    <a:bodyPr/>
                    <a:lstStyle/>
                    <a:p>
                      <a:r>
                        <a:rPr lang="en-US" sz="1200" dirty="0" err="1"/>
                        <a:t>ItemId</a:t>
                      </a:r>
                      <a:endParaRPr lang="en-US" sz="1200" dirty="0"/>
                    </a:p>
                  </a:txBody>
                  <a:tcPr/>
                </a:tc>
                <a:tc>
                  <a:txBody>
                    <a:bodyPr/>
                    <a:lstStyle/>
                    <a:p>
                      <a:r>
                        <a:rPr lang="en-US" sz="1200" dirty="0"/>
                        <a:t>Price</a:t>
                      </a:r>
                    </a:p>
                  </a:txBody>
                  <a:tcPr/>
                </a:tc>
                <a:tc>
                  <a:txBody>
                    <a:bodyPr/>
                    <a:lstStyle/>
                    <a:p>
                      <a:r>
                        <a:rPr lang="en-US" sz="1200" dirty="0"/>
                        <a:t>Year</a:t>
                      </a:r>
                    </a:p>
                  </a:txBody>
                  <a:tcPr/>
                </a:tc>
                <a:extLst>
                  <a:ext uri="{0D108BD9-81ED-4DB2-BD59-A6C34878D82A}">
                    <a16:rowId xmlns:a16="http://schemas.microsoft.com/office/drawing/2014/main" val="10000"/>
                  </a:ext>
                </a:extLst>
              </a:tr>
              <a:tr h="208280">
                <a:tc>
                  <a:txBody>
                    <a:bodyPr/>
                    <a:lstStyle/>
                    <a:p>
                      <a:pPr algn="ctr"/>
                      <a:r>
                        <a:rPr lang="en-US" sz="1400" dirty="0"/>
                        <a:t>1</a:t>
                      </a:r>
                    </a:p>
                  </a:txBody>
                  <a:tcPr>
                    <a:solidFill>
                      <a:srgbClr val="F8AB6C"/>
                    </a:solidFill>
                  </a:tcPr>
                </a:tc>
                <a:tc>
                  <a:txBody>
                    <a:bodyPr/>
                    <a:lstStyle/>
                    <a:p>
                      <a:pPr algn="ctr"/>
                      <a:r>
                        <a:rPr lang="en-US" sz="1400" dirty="0"/>
                        <a:t>Item1</a:t>
                      </a:r>
                    </a:p>
                  </a:txBody>
                  <a:tcPr>
                    <a:solidFill>
                      <a:srgbClr val="F8AB6C"/>
                    </a:solidFill>
                  </a:tcPr>
                </a:tc>
                <a:tc>
                  <a:txBody>
                    <a:bodyPr/>
                    <a:lstStyle/>
                    <a:p>
                      <a:pPr algn="ctr"/>
                      <a:r>
                        <a:rPr lang="en-US" sz="1400" dirty="0"/>
                        <a:t>10.0</a:t>
                      </a:r>
                    </a:p>
                  </a:txBody>
                  <a:tcPr>
                    <a:solidFill>
                      <a:srgbClr val="F8AB6C"/>
                    </a:solidFill>
                  </a:tcPr>
                </a:tc>
                <a:tc>
                  <a:txBody>
                    <a:bodyPr/>
                    <a:lstStyle/>
                    <a:p>
                      <a:pPr algn="ctr"/>
                      <a:r>
                        <a:rPr lang="en-US" sz="1400" dirty="0"/>
                        <a:t>2010</a:t>
                      </a:r>
                    </a:p>
                  </a:txBody>
                  <a:tcPr>
                    <a:solidFill>
                      <a:srgbClr val="F8AB6C"/>
                    </a:solidFill>
                  </a:tcPr>
                </a:tc>
                <a:extLst>
                  <a:ext uri="{0D108BD9-81ED-4DB2-BD59-A6C34878D82A}">
                    <a16:rowId xmlns:a16="http://schemas.microsoft.com/office/drawing/2014/main" val="10001"/>
                  </a:ext>
                </a:extLst>
              </a:tr>
              <a:tr h="208280">
                <a:tc>
                  <a:txBody>
                    <a:bodyPr/>
                    <a:lstStyle/>
                    <a:p>
                      <a:pPr algn="ctr"/>
                      <a:r>
                        <a:rPr lang="en-US" sz="1400" dirty="0"/>
                        <a:t>1</a:t>
                      </a:r>
                    </a:p>
                  </a:txBody>
                  <a:tcPr>
                    <a:solidFill>
                      <a:srgbClr val="F8AB6C"/>
                    </a:solidFill>
                  </a:tcPr>
                </a:tc>
                <a:tc>
                  <a:txBody>
                    <a:bodyPr/>
                    <a:lstStyle/>
                    <a:p>
                      <a:pPr algn="ctr"/>
                      <a:r>
                        <a:rPr lang="en-US" sz="1400" dirty="0"/>
                        <a:t>Item2</a:t>
                      </a:r>
                    </a:p>
                  </a:txBody>
                  <a:tcPr>
                    <a:solidFill>
                      <a:srgbClr val="F8AB6C"/>
                    </a:solidFill>
                  </a:tcPr>
                </a:tc>
                <a:tc>
                  <a:txBody>
                    <a:bodyPr/>
                    <a:lstStyle/>
                    <a:p>
                      <a:pPr algn="ctr"/>
                      <a:r>
                        <a:rPr lang="en-US" sz="1400" dirty="0"/>
                        <a:t>10.0</a:t>
                      </a:r>
                    </a:p>
                  </a:txBody>
                  <a:tcPr>
                    <a:solidFill>
                      <a:srgbClr val="F8AB6C"/>
                    </a:solidFill>
                  </a:tcPr>
                </a:tc>
                <a:tc>
                  <a:txBody>
                    <a:bodyPr/>
                    <a:lstStyle/>
                    <a:p>
                      <a:pPr algn="ctr"/>
                      <a:r>
                        <a:rPr lang="en-US" sz="1400" dirty="0"/>
                        <a:t>2011</a:t>
                      </a:r>
                    </a:p>
                  </a:txBody>
                  <a:tcPr>
                    <a:solidFill>
                      <a:srgbClr val="F8AB6C"/>
                    </a:solidFill>
                  </a:tcPr>
                </a:tc>
                <a:extLst>
                  <a:ext uri="{0D108BD9-81ED-4DB2-BD59-A6C34878D82A}">
                    <a16:rowId xmlns:a16="http://schemas.microsoft.com/office/drawing/2014/main" val="10002"/>
                  </a:ext>
                </a:extLst>
              </a:tr>
              <a:tr h="208280">
                <a:tc>
                  <a:txBody>
                    <a:bodyPr/>
                    <a:lstStyle/>
                    <a:p>
                      <a:pPr algn="ctr"/>
                      <a:r>
                        <a:rPr lang="en-US" sz="1400" dirty="0"/>
                        <a:t>2</a:t>
                      </a:r>
                    </a:p>
                  </a:txBody>
                  <a:tcPr>
                    <a:solidFill>
                      <a:srgbClr val="ABDA78"/>
                    </a:solidFill>
                  </a:tcPr>
                </a:tc>
                <a:tc>
                  <a:txBody>
                    <a:bodyPr/>
                    <a:lstStyle/>
                    <a:p>
                      <a:pPr algn="ctr"/>
                      <a:r>
                        <a:rPr lang="en-US" sz="1400" dirty="0"/>
                        <a:t>Item3</a:t>
                      </a:r>
                    </a:p>
                  </a:txBody>
                  <a:tcPr>
                    <a:solidFill>
                      <a:srgbClr val="ABDA78"/>
                    </a:solidFill>
                  </a:tcPr>
                </a:tc>
                <a:tc>
                  <a:txBody>
                    <a:bodyPr/>
                    <a:lstStyle/>
                    <a:p>
                      <a:pPr algn="ctr"/>
                      <a:r>
                        <a:rPr lang="en-US" sz="1400" dirty="0"/>
                        <a:t>10.0</a:t>
                      </a:r>
                    </a:p>
                  </a:txBody>
                  <a:tcPr>
                    <a:solidFill>
                      <a:srgbClr val="ABDA78"/>
                    </a:solidFill>
                  </a:tcPr>
                </a:tc>
                <a:tc>
                  <a:txBody>
                    <a:bodyPr/>
                    <a:lstStyle/>
                    <a:p>
                      <a:pPr algn="ctr"/>
                      <a:r>
                        <a:rPr lang="en-US" sz="1400" dirty="0"/>
                        <a:t>2011</a:t>
                      </a:r>
                    </a:p>
                  </a:txBody>
                  <a:tcPr>
                    <a:solidFill>
                      <a:srgbClr val="ABDA78"/>
                    </a:solidFill>
                  </a:tcPr>
                </a:tc>
                <a:extLst>
                  <a:ext uri="{0D108BD9-81ED-4DB2-BD59-A6C34878D82A}">
                    <a16:rowId xmlns:a16="http://schemas.microsoft.com/office/drawing/2014/main" val="10003"/>
                  </a:ext>
                </a:extLst>
              </a:tr>
            </a:tbl>
          </a:graphicData>
        </a:graphic>
      </p:graphicFrame>
      <p:sp>
        <p:nvSpPr>
          <p:cNvPr id="9" name="Rectangle 8"/>
          <p:cNvSpPr/>
          <p:nvPr/>
        </p:nvSpPr>
        <p:spPr>
          <a:xfrm>
            <a:off x="7620000" y="2133600"/>
            <a:ext cx="914400" cy="228600"/>
          </a:xfrm>
          <a:prstGeom prst="rect">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rgbClr val="1F497D"/>
                </a:solidFill>
              </a:rPr>
              <a:t>OrderTab</a:t>
            </a:r>
            <a:endParaRPr lang="en-US" sz="1200" dirty="0">
              <a:solidFill>
                <a:srgbClr val="1F497D"/>
              </a:solidFill>
            </a:endParaRPr>
          </a:p>
        </p:txBody>
      </p:sp>
      <p:graphicFrame>
        <p:nvGraphicFramePr>
          <p:cNvPr id="10" name="Table 9"/>
          <p:cNvGraphicFramePr>
            <a:graphicFrameLocks noGrp="1"/>
          </p:cNvGraphicFramePr>
          <p:nvPr/>
        </p:nvGraphicFramePr>
        <p:xfrm>
          <a:off x="7620000" y="5440680"/>
          <a:ext cx="1562100" cy="883920"/>
        </p:xfrm>
        <a:graphic>
          <a:graphicData uri="http://schemas.openxmlformats.org/drawingml/2006/table">
            <a:tbl>
              <a:tblPr firstRow="1" bandRow="1">
                <a:tableStyleId>{5C22544A-7EE6-4342-B048-85BDC9FD1C3A}</a:tableStyleId>
              </a:tblPr>
              <a:tblGrid>
                <a:gridCol w="781050">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tblGrid>
              <a:tr h="272481">
                <a:tc>
                  <a:txBody>
                    <a:bodyPr/>
                    <a:lstStyle/>
                    <a:p>
                      <a:r>
                        <a:rPr lang="en-US" sz="1200" dirty="0" err="1"/>
                        <a:t>CustId</a:t>
                      </a:r>
                      <a:endParaRPr lang="en-US" sz="1200" dirty="0"/>
                    </a:p>
                  </a:txBody>
                  <a:tcPr/>
                </a:tc>
                <a:tc>
                  <a:txBody>
                    <a:bodyPr/>
                    <a:lstStyle/>
                    <a:p>
                      <a:r>
                        <a:rPr lang="en-US" sz="1200" dirty="0"/>
                        <a:t>Amount</a:t>
                      </a:r>
                    </a:p>
                  </a:txBody>
                  <a:tcPr/>
                </a:tc>
                <a:extLst>
                  <a:ext uri="{0D108BD9-81ED-4DB2-BD59-A6C34878D82A}">
                    <a16:rowId xmlns:a16="http://schemas.microsoft.com/office/drawing/2014/main" val="10000"/>
                  </a:ext>
                </a:extLst>
              </a:tr>
              <a:tr h="239373">
                <a:tc>
                  <a:txBody>
                    <a:bodyPr/>
                    <a:lstStyle/>
                    <a:p>
                      <a:pPr algn="ctr"/>
                      <a:r>
                        <a:rPr lang="en-US" sz="1400" dirty="0">
                          <a:solidFill>
                            <a:schemeClr val="tx1"/>
                          </a:solidFill>
                        </a:rPr>
                        <a:t>1</a:t>
                      </a:r>
                    </a:p>
                  </a:txBody>
                  <a:tcPr>
                    <a:solidFill>
                      <a:srgbClr val="F8AB6C"/>
                    </a:solidFill>
                  </a:tcPr>
                </a:tc>
                <a:tc>
                  <a:txBody>
                    <a:bodyPr/>
                    <a:lstStyle/>
                    <a:p>
                      <a:pPr algn="ctr"/>
                      <a:r>
                        <a:rPr lang="en-US" sz="1400" dirty="0">
                          <a:solidFill>
                            <a:schemeClr val="tx1"/>
                          </a:solidFill>
                        </a:rPr>
                        <a:t>16.0</a:t>
                      </a:r>
                    </a:p>
                  </a:txBody>
                  <a:tcPr>
                    <a:solidFill>
                      <a:srgbClr val="F8AB6C"/>
                    </a:solidFill>
                  </a:tcPr>
                </a:tc>
                <a:extLst>
                  <a:ext uri="{0D108BD9-81ED-4DB2-BD59-A6C34878D82A}">
                    <a16:rowId xmlns:a16="http://schemas.microsoft.com/office/drawing/2014/main" val="10001"/>
                  </a:ext>
                </a:extLst>
              </a:tr>
              <a:tr h="239373">
                <a:tc>
                  <a:txBody>
                    <a:bodyPr/>
                    <a:lstStyle/>
                    <a:p>
                      <a:pPr algn="ctr"/>
                      <a:r>
                        <a:rPr lang="en-US" sz="1400" dirty="0"/>
                        <a:t>2</a:t>
                      </a:r>
                    </a:p>
                  </a:txBody>
                  <a:tcPr>
                    <a:solidFill>
                      <a:srgbClr val="ABDA78"/>
                    </a:solidFill>
                  </a:tcPr>
                </a:tc>
                <a:tc>
                  <a:txBody>
                    <a:bodyPr/>
                    <a:lstStyle/>
                    <a:p>
                      <a:pPr algn="ctr"/>
                      <a:r>
                        <a:rPr lang="en-US" sz="1400" baseline="0" dirty="0"/>
                        <a:t>  </a:t>
                      </a:r>
                      <a:r>
                        <a:rPr lang="en-US" sz="1400" dirty="0"/>
                        <a:t>7.0</a:t>
                      </a:r>
                    </a:p>
                  </a:txBody>
                  <a:tcPr>
                    <a:solidFill>
                      <a:srgbClr val="ABDA78"/>
                    </a:solidFill>
                  </a:tcPr>
                </a:tc>
                <a:extLst>
                  <a:ext uri="{0D108BD9-81ED-4DB2-BD59-A6C34878D82A}">
                    <a16:rowId xmlns:a16="http://schemas.microsoft.com/office/drawing/2014/main" val="10002"/>
                  </a:ext>
                </a:extLst>
              </a:tr>
            </a:tbl>
          </a:graphicData>
        </a:graphic>
      </p:graphicFrame>
      <p:sp>
        <p:nvSpPr>
          <p:cNvPr id="11" name="Rectangle 10"/>
          <p:cNvSpPr/>
          <p:nvPr/>
        </p:nvSpPr>
        <p:spPr>
          <a:xfrm>
            <a:off x="7620000" y="5135880"/>
            <a:ext cx="1143000" cy="228600"/>
          </a:xfrm>
          <a:prstGeom prst="rect">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1F497D"/>
                </a:solidFill>
              </a:rPr>
              <a:t>Output</a:t>
            </a:r>
          </a:p>
        </p:txBody>
      </p:sp>
      <p:sp>
        <p:nvSpPr>
          <p:cNvPr id="12" name="Slide Number Placeholder 11"/>
          <p:cNvSpPr>
            <a:spLocks noGrp="1"/>
          </p:cNvSpPr>
          <p:nvPr>
            <p:ph type="sldNum" sz="quarter" idx="12"/>
          </p:nvPr>
        </p:nvSpPr>
        <p:spPr/>
        <p:txBody>
          <a:bodyPr/>
          <a:lstStyle/>
          <a:p>
            <a:fld id="{919E6677-47B7-46DC-8403-1EACAC47B6FA}" type="slidenum">
              <a:rPr lang="en-US" smtClean="0">
                <a:solidFill>
                  <a:prstClr val="black">
                    <a:tint val="75000"/>
                  </a:prstClr>
                </a:solidFill>
              </a:rPr>
              <a:pPr/>
              <a:t>2</a:t>
            </a:fld>
            <a:endParaRPr lang="en-US" dirty="0">
              <a:solidFill>
                <a:prstClr val="black">
                  <a:tint val="75000"/>
                </a:prstClr>
              </a:solidFill>
            </a:endParaRPr>
          </a:p>
        </p:txBody>
      </p:sp>
      <p:sp>
        <p:nvSpPr>
          <p:cNvPr id="18" name="Right Brace 17"/>
          <p:cNvSpPr/>
          <p:nvPr/>
        </p:nvSpPr>
        <p:spPr>
          <a:xfrm>
            <a:off x="5029200" y="3657600"/>
            <a:ext cx="228600" cy="609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9" name="TextBox 18"/>
          <p:cNvSpPr txBox="1"/>
          <p:nvPr/>
        </p:nvSpPr>
        <p:spPr>
          <a:xfrm>
            <a:off x="5181600" y="3745468"/>
            <a:ext cx="1777346" cy="338554"/>
          </a:xfrm>
          <a:prstGeom prst="rect">
            <a:avLst/>
          </a:prstGeom>
          <a:noFill/>
        </p:spPr>
        <p:txBody>
          <a:bodyPr wrap="none" rtlCol="0">
            <a:spAutoFit/>
          </a:bodyPr>
          <a:lstStyle/>
          <a:p>
            <a:r>
              <a:rPr lang="en-US" sz="1600" dirty="0">
                <a:solidFill>
                  <a:prstClr val="black"/>
                </a:solidFill>
                <a:latin typeface="Calibri"/>
              </a:rPr>
              <a:t> For each customer</a:t>
            </a:r>
          </a:p>
        </p:txBody>
      </p:sp>
      <p:sp>
        <p:nvSpPr>
          <p:cNvPr id="20" name="Right Brace 19"/>
          <p:cNvSpPr/>
          <p:nvPr/>
        </p:nvSpPr>
        <p:spPr>
          <a:xfrm>
            <a:off x="5181600" y="4343400"/>
            <a:ext cx="228600" cy="228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1" name="TextBox 20"/>
          <p:cNvSpPr txBox="1"/>
          <p:nvPr/>
        </p:nvSpPr>
        <p:spPr>
          <a:xfrm>
            <a:off x="5355742" y="4114801"/>
            <a:ext cx="2158476" cy="584775"/>
          </a:xfrm>
          <a:prstGeom prst="rect">
            <a:avLst/>
          </a:prstGeom>
          <a:noFill/>
        </p:spPr>
        <p:txBody>
          <a:bodyPr wrap="none" rtlCol="0">
            <a:spAutoFit/>
          </a:bodyPr>
          <a:lstStyle/>
          <a:p>
            <a:r>
              <a:rPr lang="en-US" sz="1600" dirty="0">
                <a:solidFill>
                  <a:prstClr val="black"/>
                </a:solidFill>
                <a:latin typeface="Calibri"/>
              </a:rPr>
              <a:t>Adds the price for each </a:t>
            </a:r>
          </a:p>
          <a:p>
            <a:r>
              <a:rPr lang="en-US" sz="1600" dirty="0">
                <a:solidFill>
                  <a:prstClr val="black"/>
                </a:solidFill>
                <a:latin typeface="Calibri"/>
              </a:rPr>
              <a:t>item</a:t>
            </a:r>
          </a:p>
        </p:txBody>
      </p:sp>
      <p:sp>
        <p:nvSpPr>
          <p:cNvPr id="23" name="TextBox 22"/>
          <p:cNvSpPr txBox="1"/>
          <p:nvPr/>
        </p:nvSpPr>
        <p:spPr>
          <a:xfrm>
            <a:off x="6258936" y="4648201"/>
            <a:ext cx="1288814" cy="830997"/>
          </a:xfrm>
          <a:prstGeom prst="rect">
            <a:avLst/>
          </a:prstGeom>
          <a:noFill/>
        </p:spPr>
        <p:txBody>
          <a:bodyPr wrap="none" rtlCol="0">
            <a:spAutoFit/>
          </a:bodyPr>
          <a:lstStyle/>
          <a:p>
            <a:r>
              <a:rPr lang="en-US" sz="1600" dirty="0">
                <a:solidFill>
                  <a:prstClr val="black"/>
                </a:solidFill>
                <a:latin typeface="Calibri"/>
              </a:rPr>
              <a:t>Subtracts the</a:t>
            </a:r>
          </a:p>
          <a:p>
            <a:r>
              <a:rPr lang="en-US" sz="1600" dirty="0">
                <a:solidFill>
                  <a:prstClr val="black"/>
                </a:solidFill>
                <a:latin typeface="Calibri"/>
              </a:rPr>
              <a:t>Discount for</a:t>
            </a:r>
          </a:p>
          <a:p>
            <a:r>
              <a:rPr lang="en-US" sz="1600" dirty="0">
                <a:solidFill>
                  <a:prstClr val="black"/>
                </a:solidFill>
                <a:latin typeface="Calibri"/>
              </a:rPr>
              <a:t>each item</a:t>
            </a:r>
          </a:p>
        </p:txBody>
      </p:sp>
      <p:sp>
        <p:nvSpPr>
          <p:cNvPr id="24" name="Right Brace 23"/>
          <p:cNvSpPr/>
          <p:nvPr/>
        </p:nvSpPr>
        <p:spPr>
          <a:xfrm>
            <a:off x="6019800" y="4648200"/>
            <a:ext cx="228600" cy="838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6" name="Right Brace 25"/>
          <p:cNvSpPr/>
          <p:nvPr/>
        </p:nvSpPr>
        <p:spPr>
          <a:xfrm>
            <a:off x="5181600" y="5562600"/>
            <a:ext cx="228600" cy="609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7" name="TextBox 26"/>
          <p:cNvSpPr txBox="1"/>
          <p:nvPr/>
        </p:nvSpPr>
        <p:spPr>
          <a:xfrm>
            <a:off x="5461655" y="5638801"/>
            <a:ext cx="1988237" cy="584775"/>
          </a:xfrm>
          <a:prstGeom prst="rect">
            <a:avLst/>
          </a:prstGeom>
          <a:noFill/>
        </p:spPr>
        <p:txBody>
          <a:bodyPr wrap="none" rtlCol="0">
            <a:spAutoFit/>
          </a:bodyPr>
          <a:lstStyle/>
          <a:p>
            <a:r>
              <a:rPr lang="en-US" sz="1600" dirty="0">
                <a:solidFill>
                  <a:prstClr val="black"/>
                </a:solidFill>
                <a:latin typeface="Calibri"/>
              </a:rPr>
              <a:t>Generates output for </a:t>
            </a:r>
          </a:p>
          <a:p>
            <a:r>
              <a:rPr lang="en-US" sz="1600" dirty="0">
                <a:solidFill>
                  <a:prstClr val="black"/>
                </a:solidFill>
                <a:latin typeface="Calibri"/>
              </a:rPr>
              <a:t>each customer</a:t>
            </a:r>
          </a:p>
        </p:txBody>
      </p:sp>
    </p:spTree>
    <p:extLst>
      <p:ext uri="{BB962C8B-B14F-4D97-AF65-F5344CB8AC3E}">
        <p14:creationId xmlns:p14="http://schemas.microsoft.com/office/powerpoint/2010/main" val="3482364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fld id="{D7F75B0C-7CEF-4A53-9E8A-05E88FE08C8B}" type="slidenum">
              <a:rPr lang="en-US" sz="1400"/>
              <a:pPr>
                <a:spcBef>
                  <a:spcPct val="0"/>
                </a:spcBef>
                <a:buFontTx/>
                <a:buNone/>
              </a:pPr>
              <a:t>20</a:t>
            </a:fld>
            <a:endParaRPr lang="en-US" sz="1400"/>
          </a:p>
        </p:txBody>
      </p:sp>
      <p:sp>
        <p:nvSpPr>
          <p:cNvPr id="19461" name="Rectangle 2"/>
          <p:cNvSpPr>
            <a:spLocks noGrp="1" noChangeArrowheads="1"/>
          </p:cNvSpPr>
          <p:nvPr>
            <p:ph type="title"/>
          </p:nvPr>
        </p:nvSpPr>
        <p:spPr/>
        <p:txBody>
          <a:bodyPr/>
          <a:lstStyle/>
          <a:p>
            <a:pPr eaLnBrk="1" hangingPunct="1"/>
            <a:r>
              <a:rPr lang="en-US" sz="2800"/>
              <a:t>Experimental Results: Cost of Collection vs. Number of Machines</a:t>
            </a:r>
          </a:p>
        </p:txBody>
      </p:sp>
      <p:sp>
        <p:nvSpPr>
          <p:cNvPr id="19462" name="Rectangle 3"/>
          <p:cNvSpPr>
            <a:spLocks noGrp="1" noChangeArrowheads="1"/>
          </p:cNvSpPr>
          <p:nvPr>
            <p:ph type="body" idx="1"/>
          </p:nvPr>
        </p:nvSpPr>
        <p:spPr>
          <a:xfrm>
            <a:off x="1981200" y="1143000"/>
            <a:ext cx="8229600" cy="685800"/>
          </a:xfrm>
        </p:spPr>
        <p:txBody>
          <a:bodyPr/>
          <a:lstStyle/>
          <a:p>
            <a:pPr eaLnBrk="1" hangingPunct="1"/>
            <a:r>
              <a:rPr lang="en-US"/>
              <a:t>Experiments with 12 ABAP programs</a:t>
            </a:r>
          </a:p>
          <a:p>
            <a:pPr lvl="1" eaLnBrk="1" hangingPunct="1"/>
            <a:endParaRPr lang="en-US"/>
          </a:p>
        </p:txBody>
      </p:sp>
      <p:pic>
        <p:nvPicPr>
          <p:cNvPr id="194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00200"/>
            <a:ext cx="5918200" cy="402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Text Box 6"/>
          <p:cNvSpPr txBox="1">
            <a:spLocks noChangeArrowheads="1"/>
          </p:cNvSpPr>
          <p:nvPr/>
        </p:nvSpPr>
        <p:spPr bwMode="auto">
          <a:xfrm>
            <a:off x="7600950" y="1981201"/>
            <a:ext cx="306705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Summary: </a:t>
            </a:r>
          </a:p>
          <a:p>
            <a:pPr eaLnBrk="1" hangingPunct="1">
              <a:spcBef>
                <a:spcPct val="0"/>
              </a:spcBef>
              <a:buFontTx/>
              <a:buNone/>
            </a:pPr>
            <a:r>
              <a:rPr lang="en-US" sz="1800"/>
              <a:t>Average benefit vs. machine</a:t>
            </a:r>
          </a:p>
          <a:p>
            <a:pPr eaLnBrk="1" hangingPunct="1">
              <a:spcBef>
                <a:spcPct val="0"/>
              </a:spcBef>
              <a:buFontTx/>
              <a:buNone/>
            </a:pPr>
            <a:r>
              <a:rPr lang="en-US" sz="1800"/>
              <a:t>62, 49, 44, 38, 32, 31</a:t>
            </a:r>
          </a:p>
          <a:p>
            <a:pPr eaLnBrk="1" hangingPunct="1">
              <a:spcBef>
                <a:spcPct val="0"/>
              </a:spcBef>
              <a:buFontTx/>
              <a:buNone/>
            </a:pPr>
            <a:r>
              <a:rPr lang="en-US" sz="1800"/>
              <a:t>(2 to 7 machines)</a:t>
            </a:r>
          </a:p>
          <a:p>
            <a:pPr eaLnBrk="1" hangingPunct="1">
              <a:spcBef>
                <a:spcPct val="0"/>
              </a:spcBef>
              <a:buFontTx/>
              <a:buNone/>
            </a:pPr>
            <a:endParaRPr lang="en-US" sz="1800"/>
          </a:p>
          <a:p>
            <a:pPr eaLnBrk="1" hangingPunct="1">
              <a:spcBef>
                <a:spcPct val="0"/>
              </a:spcBef>
              <a:buFontTx/>
              <a:buNone/>
            </a:pPr>
            <a:r>
              <a:rPr lang="en-US" sz="1800"/>
              <a:t>For rls, inap, zrep – </a:t>
            </a:r>
          </a:p>
          <a:p>
            <a:pPr eaLnBrk="1" hangingPunct="1">
              <a:spcBef>
                <a:spcPct val="0"/>
              </a:spcBef>
              <a:buFontTx/>
              <a:buNone/>
            </a:pPr>
            <a:r>
              <a:rPr lang="en-US" sz="1800"/>
              <a:t>no reduction as profile </a:t>
            </a:r>
          </a:p>
          <a:p>
            <a:pPr eaLnBrk="1" hangingPunct="1">
              <a:spcBef>
                <a:spcPct val="0"/>
              </a:spcBef>
              <a:buFontTx/>
              <a:buNone/>
            </a:pPr>
            <a:r>
              <a:rPr lang="en-US" sz="1800"/>
              <a:t>did not follow the trace</a:t>
            </a:r>
          </a:p>
          <a:p>
            <a:pPr eaLnBrk="1" hangingPunct="1">
              <a:spcBef>
                <a:spcPct val="0"/>
              </a:spcBef>
              <a:buFontTx/>
              <a:buNone/>
            </a:pPr>
            <a:r>
              <a:rPr lang="en-US" sz="1800"/>
              <a:t>(Approximation 1)</a:t>
            </a:r>
          </a:p>
        </p:txBody>
      </p:sp>
    </p:spTree>
    <p:extLst>
      <p:ext uri="{BB962C8B-B14F-4D97-AF65-F5344CB8AC3E}">
        <p14:creationId xmlns:p14="http://schemas.microsoft.com/office/powerpoint/2010/main" val="1501634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fld id="{C670E482-880B-4957-8B5C-96CD5618E9E6}" type="slidenum">
              <a:rPr lang="en-US" sz="1400"/>
              <a:pPr>
                <a:spcBef>
                  <a:spcPct val="0"/>
                </a:spcBef>
                <a:buFontTx/>
                <a:buNone/>
              </a:pPr>
              <a:t>21</a:t>
            </a:fld>
            <a:endParaRPr lang="en-US" sz="1400"/>
          </a:p>
        </p:txBody>
      </p:sp>
      <p:sp>
        <p:nvSpPr>
          <p:cNvPr id="20485" name="Rectangle 2"/>
          <p:cNvSpPr>
            <a:spLocks noGrp="1" noChangeArrowheads="1"/>
          </p:cNvSpPr>
          <p:nvPr>
            <p:ph type="title"/>
          </p:nvPr>
        </p:nvSpPr>
        <p:spPr/>
        <p:txBody>
          <a:bodyPr>
            <a:normAutofit/>
          </a:bodyPr>
          <a:lstStyle/>
          <a:p>
            <a:pPr eaLnBrk="1" hangingPunct="1"/>
            <a:r>
              <a:rPr lang="en-US"/>
              <a:t>Comparing Parallel Distribution Strategies</a:t>
            </a:r>
          </a:p>
        </p:txBody>
      </p:sp>
      <p:pic>
        <p:nvPicPr>
          <p:cNvPr id="204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975" y="1028701"/>
            <a:ext cx="8305800" cy="333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7" name="Text Box 5"/>
          <p:cNvSpPr txBox="1">
            <a:spLocks noChangeArrowheads="1"/>
          </p:cNvSpPr>
          <p:nvPr/>
        </p:nvSpPr>
        <p:spPr bwMode="auto">
          <a:xfrm>
            <a:off x="1965325" y="4676776"/>
            <a:ext cx="7194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Summary: </a:t>
            </a:r>
          </a:p>
          <a:p>
            <a:pPr eaLnBrk="1" hangingPunct="1">
              <a:spcBef>
                <a:spcPct val="0"/>
              </a:spcBef>
              <a:buFontTx/>
              <a:buNone/>
            </a:pPr>
            <a:r>
              <a:rPr lang="en-US" sz="1800"/>
              <a:t>For Trace profile </a:t>
            </a:r>
          </a:p>
          <a:p>
            <a:pPr eaLnBrk="1" hangingPunct="1">
              <a:spcBef>
                <a:spcPct val="0"/>
              </a:spcBef>
              <a:buFontTx/>
              <a:buNone/>
            </a:pPr>
            <a:r>
              <a:rPr lang="en-US" sz="1800"/>
              <a:t>      a)  optimized grouping is better than function-wise grouping</a:t>
            </a:r>
          </a:p>
          <a:p>
            <a:pPr eaLnBrk="1" hangingPunct="1">
              <a:spcBef>
                <a:spcPct val="0"/>
              </a:spcBef>
              <a:buFontTx/>
              <a:buNone/>
            </a:pPr>
            <a:r>
              <a:rPr lang="en-US" sz="1800"/>
              <a:t>      b)  fine-grained wins 6/12 cases, with lesser number of functions. </a:t>
            </a:r>
          </a:p>
        </p:txBody>
      </p:sp>
      <p:sp>
        <p:nvSpPr>
          <p:cNvPr id="20488" name="Text Box 8"/>
          <p:cNvSpPr txBox="1">
            <a:spLocks noChangeArrowheads="1"/>
          </p:cNvSpPr>
          <p:nvPr/>
        </p:nvSpPr>
        <p:spPr bwMode="auto">
          <a:xfrm>
            <a:off x="1524000" y="2514600"/>
            <a:ext cx="490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t>Hits</a:t>
            </a:r>
          </a:p>
        </p:txBody>
      </p:sp>
      <p:sp>
        <p:nvSpPr>
          <p:cNvPr id="20489" name="Text Box 9"/>
          <p:cNvSpPr txBox="1">
            <a:spLocks noChangeArrowheads="1"/>
          </p:cNvSpPr>
          <p:nvPr/>
        </p:nvSpPr>
        <p:spPr bwMode="auto">
          <a:xfrm>
            <a:off x="3890964" y="4208463"/>
            <a:ext cx="942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t>Machines</a:t>
            </a:r>
          </a:p>
        </p:txBody>
      </p:sp>
      <p:sp>
        <p:nvSpPr>
          <p:cNvPr id="20490" name="TextBox 1"/>
          <p:cNvSpPr txBox="1">
            <a:spLocks noChangeArrowheads="1"/>
          </p:cNvSpPr>
          <p:nvPr/>
        </p:nvSpPr>
        <p:spPr bwMode="auto">
          <a:xfrm>
            <a:off x="2667001" y="876300"/>
            <a:ext cx="620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800"/>
              <a:t>inap</a:t>
            </a:r>
          </a:p>
        </p:txBody>
      </p:sp>
      <p:sp>
        <p:nvSpPr>
          <p:cNvPr id="20491" name="TextBox 10"/>
          <p:cNvSpPr txBox="1">
            <a:spLocks noChangeArrowheads="1"/>
          </p:cNvSpPr>
          <p:nvPr/>
        </p:nvSpPr>
        <p:spPr bwMode="auto">
          <a:xfrm>
            <a:off x="6477000" y="928688"/>
            <a:ext cx="723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800"/>
              <a:t>order</a:t>
            </a:r>
          </a:p>
        </p:txBody>
      </p:sp>
    </p:spTree>
    <p:extLst>
      <p:ext uri="{BB962C8B-B14F-4D97-AF65-F5344CB8AC3E}">
        <p14:creationId xmlns:p14="http://schemas.microsoft.com/office/powerpoint/2010/main" val="1689620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fld id="{D21D300E-6E04-44C8-871D-16468CA110EC}" type="slidenum">
              <a:rPr lang="en-US" sz="1400"/>
              <a:pPr>
                <a:spcBef>
                  <a:spcPct val="0"/>
                </a:spcBef>
                <a:buFontTx/>
                <a:buNone/>
              </a:pPr>
              <a:t>22</a:t>
            </a:fld>
            <a:endParaRPr lang="en-US" sz="1400"/>
          </a:p>
        </p:txBody>
      </p:sp>
      <p:sp>
        <p:nvSpPr>
          <p:cNvPr id="23557" name="Rectangle 2"/>
          <p:cNvSpPr>
            <a:spLocks noGrp="1" noChangeArrowheads="1"/>
          </p:cNvSpPr>
          <p:nvPr>
            <p:ph type="title"/>
          </p:nvPr>
        </p:nvSpPr>
        <p:spPr/>
        <p:txBody>
          <a:bodyPr/>
          <a:lstStyle/>
          <a:p>
            <a:pPr eaLnBrk="1" hangingPunct="1"/>
            <a:r>
              <a:rPr lang="en-US" dirty="0"/>
              <a:t>Recap</a:t>
            </a:r>
          </a:p>
        </p:txBody>
      </p:sp>
      <p:sp>
        <p:nvSpPr>
          <p:cNvPr id="17411" name="Rectangle 3"/>
          <p:cNvSpPr>
            <a:spLocks noGrp="1" noChangeArrowheads="1"/>
          </p:cNvSpPr>
          <p:nvPr>
            <p:ph type="body" idx="1"/>
          </p:nvPr>
        </p:nvSpPr>
        <p:spPr>
          <a:xfrm>
            <a:off x="1981200" y="1143000"/>
            <a:ext cx="8229600" cy="4572000"/>
          </a:xfrm>
        </p:spPr>
        <p:txBody>
          <a:bodyPr>
            <a:normAutofit/>
          </a:bodyPr>
          <a:lstStyle/>
          <a:p>
            <a:pPr eaLnBrk="1" hangingPunct="1">
              <a:lnSpc>
                <a:spcPct val="90000"/>
              </a:lnSpc>
            </a:pPr>
            <a:r>
              <a:rPr lang="en-US" dirty="0"/>
              <a:t>Assumptions</a:t>
            </a:r>
          </a:p>
          <a:p>
            <a:pPr eaLnBrk="1" hangingPunct="1">
              <a:lnSpc>
                <a:spcPct val="90000"/>
              </a:lnSpc>
            </a:pPr>
            <a:r>
              <a:rPr lang="en-US" dirty="0"/>
              <a:t>Summary</a:t>
            </a:r>
          </a:p>
          <a:p>
            <a:pPr lvl="1" eaLnBrk="1" hangingPunct="1">
              <a:lnSpc>
                <a:spcPct val="90000"/>
              </a:lnSpc>
            </a:pPr>
            <a:r>
              <a:rPr lang="en-US" dirty="0"/>
              <a:t>Divide and Conquer based program tracing for single threaded programs</a:t>
            </a:r>
          </a:p>
          <a:p>
            <a:pPr lvl="1" eaLnBrk="1" hangingPunct="1">
              <a:lnSpc>
                <a:spcPct val="90000"/>
              </a:lnSpc>
            </a:pPr>
            <a:r>
              <a:rPr lang="en-US" dirty="0"/>
              <a:t>Necessary and sufficient condition to guarantee realizability</a:t>
            </a:r>
          </a:p>
          <a:p>
            <a:pPr lvl="1" eaLnBrk="1" hangingPunct="1">
              <a:lnSpc>
                <a:spcPct val="90000"/>
              </a:lnSpc>
            </a:pPr>
            <a:r>
              <a:rPr lang="en-US" dirty="0"/>
              <a:t>Effective distribution strategy for parallel distribution</a:t>
            </a:r>
          </a:p>
          <a:p>
            <a:pPr lvl="2" eaLnBrk="1" hangingPunct="1">
              <a:lnSpc>
                <a:spcPct val="90000"/>
              </a:lnSpc>
            </a:pPr>
            <a:r>
              <a:rPr lang="en-US" dirty="0"/>
              <a:t>Multiple machines – with or without limit</a:t>
            </a:r>
          </a:p>
          <a:p>
            <a:pPr lvl="3" eaLnBrk="1" hangingPunct="1">
              <a:lnSpc>
                <a:spcPct val="90000"/>
              </a:lnSpc>
            </a:pPr>
            <a:r>
              <a:rPr lang="en-US" sz="1600" dirty="0"/>
              <a:t>Static distribution (all witnesses are pre-assigned in queues)</a:t>
            </a:r>
          </a:p>
          <a:p>
            <a:pPr lvl="3" eaLnBrk="1" hangingPunct="1">
              <a:lnSpc>
                <a:spcPct val="90000"/>
              </a:lnSpc>
            </a:pPr>
            <a:r>
              <a:rPr lang="en-US" sz="1600" dirty="0"/>
              <a:t>NP-Completeness</a:t>
            </a:r>
          </a:p>
          <a:p>
            <a:pPr lvl="1" eaLnBrk="1" hangingPunct="1">
              <a:lnSpc>
                <a:spcPct val="90000"/>
              </a:lnSpc>
            </a:pPr>
            <a:r>
              <a:rPr lang="en-US" dirty="0"/>
              <a:t>An algorithm to convert Ball-</a:t>
            </a:r>
            <a:r>
              <a:rPr lang="en-US" dirty="0" err="1"/>
              <a:t>Larus</a:t>
            </a:r>
            <a:r>
              <a:rPr lang="en-US" dirty="0"/>
              <a:t>’ edge-optimal solution to node-optimal solution</a:t>
            </a:r>
          </a:p>
          <a:p>
            <a:pPr eaLnBrk="1" hangingPunct="1">
              <a:lnSpc>
                <a:spcPct val="90000"/>
              </a:lnSpc>
            </a:pPr>
            <a:r>
              <a:rPr lang="en-US" dirty="0"/>
              <a:t>Extensions:  Dynamic Scheduling strategies  </a:t>
            </a:r>
          </a:p>
          <a:p>
            <a:pPr lvl="1" eaLnBrk="1" hangingPunct="1">
              <a:lnSpc>
                <a:spcPct val="90000"/>
              </a:lnSpc>
              <a:buFontTx/>
              <a:buNone/>
            </a:pPr>
            <a:endParaRPr lang="en-US" dirty="0"/>
          </a:p>
          <a:p>
            <a:pPr lvl="1" eaLnBrk="1" hangingPunct="1">
              <a:lnSpc>
                <a:spcPct val="90000"/>
              </a:lnSpc>
            </a:pPr>
            <a:endParaRPr lang="en-US" dirty="0"/>
          </a:p>
        </p:txBody>
      </p:sp>
    </p:spTree>
    <p:extLst>
      <p:ext uri="{BB962C8B-B14F-4D97-AF65-F5344CB8AC3E}">
        <p14:creationId xmlns:p14="http://schemas.microsoft.com/office/powerpoint/2010/main" val="4277459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111126"/>
            <a:ext cx="8229600" cy="574675"/>
          </a:xfrm>
        </p:spPr>
        <p:txBody>
          <a:bodyPr/>
          <a:lstStyle/>
          <a:p>
            <a:pPr eaLnBrk="1" hangingPunct="1"/>
            <a:r>
              <a:rPr lang="en-US"/>
              <a:t>Path Profiling</a:t>
            </a:r>
          </a:p>
        </p:txBody>
      </p:sp>
      <p:sp>
        <p:nvSpPr>
          <p:cNvPr id="6147" name="Content Placeholder 2"/>
          <p:cNvSpPr>
            <a:spLocks noGrp="1"/>
          </p:cNvSpPr>
          <p:nvPr>
            <p:ph idx="1"/>
          </p:nvPr>
        </p:nvSpPr>
        <p:spPr>
          <a:xfrm>
            <a:off x="1905000" y="914399"/>
            <a:ext cx="8077201" cy="4572000"/>
          </a:xfrm>
        </p:spPr>
        <p:txBody>
          <a:bodyPr>
            <a:normAutofit lnSpcReduction="10000"/>
          </a:bodyPr>
          <a:lstStyle/>
          <a:p>
            <a:pPr eaLnBrk="1" hangingPunct="1"/>
            <a:r>
              <a:rPr lang="en-US" dirty="0"/>
              <a:t>Determines how many times each acyclic path in a procedure executes [intra-procedural/acyclic version]</a:t>
            </a:r>
          </a:p>
          <a:p>
            <a:pPr lvl="1" eaLnBrk="1" hangingPunct="1"/>
            <a:r>
              <a:rPr lang="en-US" dirty="0"/>
              <a:t>Ball &amp; </a:t>
            </a:r>
            <a:r>
              <a:rPr lang="en-US" dirty="0" err="1"/>
              <a:t>Larus</a:t>
            </a:r>
            <a:r>
              <a:rPr lang="en-US" dirty="0"/>
              <a:t> (MICRO’96)</a:t>
            </a:r>
          </a:p>
          <a:p>
            <a:pPr lvl="2" eaLnBrk="1" hangingPunct="1"/>
            <a:r>
              <a:rPr lang="en-US" dirty="0"/>
              <a:t>Assigns integer values to edges such </a:t>
            </a:r>
          </a:p>
          <a:p>
            <a:pPr marL="914400" lvl="2" indent="0">
              <a:buNone/>
            </a:pPr>
            <a:r>
              <a:rPr lang="en-US" dirty="0"/>
              <a:t>   that no two acyclic paths compute the </a:t>
            </a:r>
          </a:p>
          <a:p>
            <a:pPr marL="914400" lvl="2" indent="0">
              <a:buNone/>
            </a:pPr>
            <a:r>
              <a:rPr lang="en-US" dirty="0"/>
              <a:t>   same path sum. </a:t>
            </a:r>
          </a:p>
          <a:p>
            <a:pPr eaLnBrk="1" hangingPunct="1"/>
            <a:r>
              <a:rPr lang="en-US" dirty="0"/>
              <a:t>Overhead</a:t>
            </a:r>
          </a:p>
          <a:p>
            <a:pPr lvl="1" eaLnBrk="1" hangingPunct="1"/>
            <a:r>
              <a:rPr lang="en-US" dirty="0"/>
              <a:t>Average overhead 31% (6 to 97%) [Ball-</a:t>
            </a:r>
            <a:r>
              <a:rPr lang="en-US" dirty="0" err="1"/>
              <a:t>Larus</a:t>
            </a:r>
            <a:r>
              <a:rPr lang="en-US" dirty="0"/>
              <a:t>]</a:t>
            </a:r>
          </a:p>
          <a:p>
            <a:pPr lvl="1" eaLnBrk="1" hangingPunct="1"/>
            <a:r>
              <a:rPr lang="en-US" dirty="0"/>
              <a:t>Average runtime overhead of 50% with worst case overhead of 132% [</a:t>
            </a:r>
            <a:r>
              <a:rPr lang="en-US" dirty="0" err="1"/>
              <a:t>Vaswani</a:t>
            </a:r>
            <a:r>
              <a:rPr lang="en-US" dirty="0"/>
              <a:t> et al.]</a:t>
            </a:r>
          </a:p>
          <a:p>
            <a:pPr eaLnBrk="1" hangingPunct="1"/>
            <a:r>
              <a:rPr lang="en-US" dirty="0"/>
              <a:t>Solution proposed</a:t>
            </a:r>
          </a:p>
          <a:p>
            <a:pPr lvl="1" eaLnBrk="1" hangingPunct="1"/>
            <a:r>
              <a:rPr lang="en-US" dirty="0"/>
              <a:t>Use of parallelization to distribute the overheads into multiple cores</a:t>
            </a:r>
          </a:p>
        </p:txBody>
      </p:sp>
      <p:grpSp>
        <p:nvGrpSpPr>
          <p:cNvPr id="4" name="Group 3"/>
          <p:cNvGrpSpPr/>
          <p:nvPr/>
        </p:nvGrpSpPr>
        <p:grpSpPr>
          <a:xfrm>
            <a:off x="9144000" y="1752600"/>
            <a:ext cx="1295400" cy="1922462"/>
            <a:chOff x="1676400" y="3182938"/>
            <a:chExt cx="1295400" cy="1922462"/>
          </a:xfrm>
        </p:grpSpPr>
        <p:sp>
          <p:nvSpPr>
            <p:cNvPr id="5" name="TextBox 10"/>
            <p:cNvSpPr txBox="1">
              <a:spLocks noChangeArrowheads="1"/>
            </p:cNvSpPr>
            <p:nvPr/>
          </p:nvSpPr>
          <p:spPr bwMode="auto">
            <a:xfrm>
              <a:off x="2155825" y="3182938"/>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b1</a:t>
              </a:r>
            </a:p>
          </p:txBody>
        </p:sp>
        <p:sp>
          <p:nvSpPr>
            <p:cNvPr id="6" name="TextBox 11"/>
            <p:cNvSpPr txBox="1">
              <a:spLocks noChangeArrowheads="1"/>
            </p:cNvSpPr>
            <p:nvPr/>
          </p:nvSpPr>
          <p:spPr bwMode="auto">
            <a:xfrm>
              <a:off x="1774825" y="3660775"/>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b2</a:t>
              </a:r>
            </a:p>
          </p:txBody>
        </p:sp>
        <p:sp>
          <p:nvSpPr>
            <p:cNvPr id="7" name="TextBox 12"/>
            <p:cNvSpPr txBox="1">
              <a:spLocks noChangeArrowheads="1"/>
            </p:cNvSpPr>
            <p:nvPr/>
          </p:nvSpPr>
          <p:spPr bwMode="auto">
            <a:xfrm>
              <a:off x="2146300" y="48006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b7</a:t>
              </a:r>
            </a:p>
          </p:txBody>
        </p:sp>
        <p:sp>
          <p:nvSpPr>
            <p:cNvPr id="8" name="Oval 7"/>
            <p:cNvSpPr/>
            <p:nvPr/>
          </p:nvSpPr>
          <p:spPr>
            <a:xfrm>
              <a:off x="2070100" y="4800600"/>
              <a:ext cx="152400" cy="152400"/>
            </a:xfrm>
            <a:prstGeom prst="ellipse">
              <a:avLst/>
            </a:prstGeom>
            <a:solidFill>
              <a:schemeClr val="accent2"/>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 name="Oval 8"/>
            <p:cNvSpPr/>
            <p:nvPr/>
          </p:nvSpPr>
          <p:spPr>
            <a:xfrm>
              <a:off x="2070100" y="3352800"/>
              <a:ext cx="152400" cy="152400"/>
            </a:xfrm>
            <a:prstGeom prst="ellipse">
              <a:avLst/>
            </a:prstGeom>
            <a:solidFill>
              <a:schemeClr val="accent2"/>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0" name="TextBox 22"/>
            <p:cNvSpPr txBox="1">
              <a:spLocks noChangeArrowheads="1"/>
            </p:cNvSpPr>
            <p:nvPr/>
          </p:nvSpPr>
          <p:spPr bwMode="auto">
            <a:xfrm>
              <a:off x="2222500" y="40386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dirty="0">
                  <a:latin typeface="Calibri" panose="020F0502020204030204" pitchFamily="34" charset="0"/>
                </a:rPr>
                <a:t>b4</a:t>
              </a:r>
            </a:p>
          </p:txBody>
        </p:sp>
        <p:cxnSp>
          <p:nvCxnSpPr>
            <p:cNvPr id="11" name="Straight Arrow Connector 10"/>
            <p:cNvCxnSpPr>
              <a:stCxn id="9" idx="3"/>
            </p:cNvCxnSpPr>
            <p:nvPr/>
          </p:nvCxnSpPr>
          <p:spPr>
            <a:xfrm rot="5400000">
              <a:off x="1796256" y="3452019"/>
              <a:ext cx="265113" cy="327025"/>
            </a:xfrm>
            <a:prstGeom prst="straightConnector1">
              <a:avLst/>
            </a:prstGeom>
            <a:ln w="127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5"/>
            </p:cNvCxnSpPr>
            <p:nvPr/>
          </p:nvCxnSpPr>
          <p:spPr>
            <a:xfrm rot="16200000" flipH="1">
              <a:off x="2231231" y="3452019"/>
              <a:ext cx="265113" cy="327025"/>
            </a:xfrm>
            <a:prstGeom prst="straightConnector1">
              <a:avLst/>
            </a:prstGeom>
            <a:ln w="127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23" idx="1"/>
            </p:cNvCxnSpPr>
            <p:nvPr/>
          </p:nvCxnSpPr>
          <p:spPr>
            <a:xfrm rot="16200000" flipH="1">
              <a:off x="1803400" y="3860800"/>
              <a:ext cx="250825" cy="327025"/>
            </a:xfrm>
            <a:prstGeom prst="straightConnector1">
              <a:avLst/>
            </a:prstGeom>
            <a:ln w="127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23" idx="7"/>
            </p:cNvCxnSpPr>
            <p:nvPr/>
          </p:nvCxnSpPr>
          <p:spPr>
            <a:xfrm rot="5400000">
              <a:off x="2238375" y="3860800"/>
              <a:ext cx="250825" cy="327025"/>
            </a:xfrm>
            <a:prstGeom prst="straightConnector1">
              <a:avLst/>
            </a:prstGeom>
            <a:ln w="127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28"/>
            <p:cNvSpPr txBox="1">
              <a:spLocks noChangeArrowheads="1"/>
            </p:cNvSpPr>
            <p:nvPr/>
          </p:nvSpPr>
          <p:spPr bwMode="auto">
            <a:xfrm>
              <a:off x="2540000" y="36576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b3</a:t>
              </a:r>
            </a:p>
          </p:txBody>
        </p:sp>
        <p:sp>
          <p:nvSpPr>
            <p:cNvPr id="16" name="TextBox 11"/>
            <p:cNvSpPr txBox="1">
              <a:spLocks noChangeArrowheads="1"/>
            </p:cNvSpPr>
            <p:nvPr/>
          </p:nvSpPr>
          <p:spPr bwMode="auto">
            <a:xfrm>
              <a:off x="1774825" y="4422775"/>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b5</a:t>
              </a:r>
            </a:p>
          </p:txBody>
        </p:sp>
        <p:sp>
          <p:nvSpPr>
            <p:cNvPr id="17" name="Oval 19"/>
            <p:cNvSpPr/>
            <p:nvPr/>
          </p:nvSpPr>
          <p:spPr>
            <a:xfrm>
              <a:off x="2070100" y="4100513"/>
              <a:ext cx="152400" cy="152400"/>
            </a:xfrm>
            <a:prstGeom prst="ellipse">
              <a:avLst/>
            </a:prstGeom>
            <a:solidFill>
              <a:schemeClr val="accent2"/>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18" name="Straight Arrow Connector 24"/>
            <p:cNvCxnSpPr>
              <a:cxnSpLocks noChangeShapeType="1"/>
            </p:cNvCxnSpPr>
            <p:nvPr/>
          </p:nvCxnSpPr>
          <p:spPr bwMode="auto">
            <a:xfrm flipH="1">
              <a:off x="1752600" y="4230688"/>
              <a:ext cx="339725" cy="265112"/>
            </a:xfrm>
            <a:prstGeom prst="straightConnector1">
              <a:avLst/>
            </a:prstGeom>
            <a:noFill/>
            <a:ln w="1270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9" name="Straight Arrow Connector 25"/>
            <p:cNvCxnSpPr>
              <a:cxnSpLocks noChangeShapeType="1"/>
            </p:cNvCxnSpPr>
            <p:nvPr/>
          </p:nvCxnSpPr>
          <p:spPr bwMode="auto">
            <a:xfrm>
              <a:off x="2200275" y="4230688"/>
              <a:ext cx="327025" cy="265112"/>
            </a:xfrm>
            <a:prstGeom prst="straightConnector1">
              <a:avLst/>
            </a:prstGeom>
            <a:noFill/>
            <a:ln w="1270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20" name="Straight Arrow Connector 26"/>
            <p:cNvCxnSpPr>
              <a:endCxn id="23" idx="1"/>
            </p:cNvCxnSpPr>
            <p:nvPr/>
          </p:nvCxnSpPr>
          <p:spPr>
            <a:xfrm rot="16200000" flipH="1">
              <a:off x="1790700" y="4610100"/>
              <a:ext cx="250825" cy="327025"/>
            </a:xfrm>
            <a:prstGeom prst="straightConnector1">
              <a:avLst/>
            </a:prstGeom>
            <a:ln w="127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7"/>
            <p:cNvCxnSpPr>
              <a:endCxn id="23" idx="7"/>
            </p:cNvCxnSpPr>
            <p:nvPr/>
          </p:nvCxnSpPr>
          <p:spPr>
            <a:xfrm rot="5400000">
              <a:off x="2238375" y="4610100"/>
              <a:ext cx="250825" cy="327025"/>
            </a:xfrm>
            <a:prstGeom prst="straightConnector1">
              <a:avLst/>
            </a:prstGeom>
            <a:ln w="127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8"/>
            <p:cNvSpPr txBox="1">
              <a:spLocks noChangeArrowheads="1"/>
            </p:cNvSpPr>
            <p:nvPr/>
          </p:nvSpPr>
          <p:spPr bwMode="auto">
            <a:xfrm>
              <a:off x="2603500" y="44196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b6</a:t>
              </a:r>
            </a:p>
          </p:txBody>
        </p:sp>
        <p:sp>
          <p:nvSpPr>
            <p:cNvPr id="23" name="Oval 16"/>
            <p:cNvSpPr/>
            <p:nvPr/>
          </p:nvSpPr>
          <p:spPr>
            <a:xfrm>
              <a:off x="2438400" y="3733800"/>
              <a:ext cx="152400" cy="152400"/>
            </a:xfrm>
            <a:prstGeom prst="ellipse">
              <a:avLst/>
            </a:prstGeom>
            <a:solidFill>
              <a:schemeClr val="accent2"/>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4" name="Oval 16"/>
            <p:cNvSpPr/>
            <p:nvPr/>
          </p:nvSpPr>
          <p:spPr>
            <a:xfrm>
              <a:off x="2451100" y="4495800"/>
              <a:ext cx="152400" cy="152400"/>
            </a:xfrm>
            <a:prstGeom prst="ellipse">
              <a:avLst/>
            </a:prstGeom>
            <a:solidFill>
              <a:schemeClr val="accent2"/>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5" name="Oval 16"/>
            <p:cNvSpPr/>
            <p:nvPr/>
          </p:nvSpPr>
          <p:spPr>
            <a:xfrm>
              <a:off x="1676400" y="3733800"/>
              <a:ext cx="152400" cy="152400"/>
            </a:xfrm>
            <a:prstGeom prst="ellipse">
              <a:avLst/>
            </a:prstGeom>
            <a:solidFill>
              <a:schemeClr val="accent2"/>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6" name="Oval 16"/>
            <p:cNvSpPr/>
            <p:nvPr/>
          </p:nvSpPr>
          <p:spPr>
            <a:xfrm>
              <a:off x="1676400" y="4495800"/>
              <a:ext cx="152400" cy="152400"/>
            </a:xfrm>
            <a:prstGeom prst="ellipse">
              <a:avLst/>
            </a:prstGeom>
            <a:solidFill>
              <a:schemeClr val="accent2"/>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7" name="TextBox 28"/>
            <p:cNvSpPr txBox="1">
              <a:spLocks noChangeArrowheads="1"/>
            </p:cNvSpPr>
            <p:nvPr/>
          </p:nvSpPr>
          <p:spPr bwMode="auto">
            <a:xfrm>
              <a:off x="1676400" y="3335338"/>
              <a:ext cx="274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solidFill>
                    <a:srgbClr val="FF0000"/>
                  </a:solidFill>
                  <a:latin typeface="Calibri" panose="020F0502020204030204" pitchFamily="34" charset="0"/>
                </a:rPr>
                <a:t>0</a:t>
              </a:r>
            </a:p>
          </p:txBody>
        </p:sp>
        <p:sp>
          <p:nvSpPr>
            <p:cNvPr id="28" name="TextBox 28"/>
            <p:cNvSpPr txBox="1">
              <a:spLocks noChangeArrowheads="1"/>
            </p:cNvSpPr>
            <p:nvPr/>
          </p:nvSpPr>
          <p:spPr bwMode="auto">
            <a:xfrm>
              <a:off x="1676400" y="4097338"/>
              <a:ext cx="274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solidFill>
                    <a:srgbClr val="FF0000"/>
                  </a:solidFill>
                  <a:latin typeface="Calibri" panose="020F0502020204030204" pitchFamily="34" charset="0"/>
                </a:rPr>
                <a:t>0</a:t>
              </a:r>
            </a:p>
          </p:txBody>
        </p:sp>
        <p:sp>
          <p:nvSpPr>
            <p:cNvPr id="29" name="TextBox 28"/>
            <p:cNvSpPr txBox="1">
              <a:spLocks noChangeArrowheads="1"/>
            </p:cNvSpPr>
            <p:nvPr/>
          </p:nvSpPr>
          <p:spPr bwMode="auto">
            <a:xfrm>
              <a:off x="2468563" y="4173538"/>
              <a:ext cx="274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solidFill>
                    <a:srgbClr val="FF0000"/>
                  </a:solidFill>
                  <a:latin typeface="Calibri" panose="020F0502020204030204" pitchFamily="34" charset="0"/>
                </a:rPr>
                <a:t>1</a:t>
              </a:r>
            </a:p>
          </p:txBody>
        </p:sp>
        <p:sp>
          <p:nvSpPr>
            <p:cNvPr id="30" name="TextBox 28"/>
            <p:cNvSpPr txBox="1">
              <a:spLocks noChangeArrowheads="1"/>
            </p:cNvSpPr>
            <p:nvPr/>
          </p:nvSpPr>
          <p:spPr bwMode="auto">
            <a:xfrm>
              <a:off x="2438400" y="3411538"/>
              <a:ext cx="274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solidFill>
                    <a:srgbClr val="FF0000"/>
                  </a:solidFill>
                  <a:latin typeface="Calibri" panose="020F0502020204030204" pitchFamily="34" charset="0"/>
                </a:rPr>
                <a:t>2</a:t>
              </a:r>
            </a:p>
          </p:txBody>
        </p:sp>
      </p:grpSp>
      <p:sp>
        <p:nvSpPr>
          <p:cNvPr id="2" name="Slide Number Placeholder 1"/>
          <p:cNvSpPr>
            <a:spLocks noGrp="1"/>
          </p:cNvSpPr>
          <p:nvPr>
            <p:ph type="sldNum" sz="quarter" idx="12"/>
          </p:nvPr>
        </p:nvSpPr>
        <p:spPr/>
        <p:txBody>
          <a:bodyPr/>
          <a:lstStyle/>
          <a:p>
            <a:pPr>
              <a:defRPr/>
            </a:pPr>
            <a:fld id="{94ABA8D7-01AB-4934-8EB2-4FC804FF4FDF}" type="slidenum">
              <a:rPr lang="en-US" smtClean="0"/>
              <a:pPr>
                <a:defRPr/>
              </a:pPr>
              <a:t>23</a:t>
            </a:fld>
            <a:endParaRPr lang="en-US"/>
          </a:p>
        </p:txBody>
      </p:sp>
    </p:spTree>
    <p:extLst>
      <p:ext uri="{BB962C8B-B14F-4D97-AF65-F5344CB8AC3E}">
        <p14:creationId xmlns:p14="http://schemas.microsoft.com/office/powerpoint/2010/main" val="347484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40360"/>
            <a:ext cx="8229600" cy="574040"/>
          </a:xfrm>
        </p:spPr>
        <p:txBody>
          <a:bodyPr/>
          <a:lstStyle/>
          <a:p>
            <a:r>
              <a:rPr lang="en-US" dirty="0"/>
              <a:t>Naive Parallelization: Parallel Ball-</a:t>
            </a:r>
            <a:r>
              <a:rPr lang="en-US" dirty="0" err="1"/>
              <a:t>Larus</a:t>
            </a:r>
            <a:r>
              <a:rPr lang="en-US" dirty="0"/>
              <a:t> (PBL)</a:t>
            </a:r>
          </a:p>
        </p:txBody>
      </p:sp>
      <p:sp>
        <p:nvSpPr>
          <p:cNvPr id="4" name="Isosceles Triangle 3"/>
          <p:cNvSpPr/>
          <p:nvPr/>
        </p:nvSpPr>
        <p:spPr>
          <a:xfrm>
            <a:off x="3962400" y="1439863"/>
            <a:ext cx="990600" cy="762000"/>
          </a:xfrm>
          <a:prstGeom prst="triangle">
            <a:avLst/>
          </a:prstGeom>
          <a:solidFill>
            <a:srgbClr val="E8D4B6"/>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5" name="Isosceles Triangle 4"/>
          <p:cNvSpPr/>
          <p:nvPr/>
        </p:nvSpPr>
        <p:spPr>
          <a:xfrm>
            <a:off x="5562600" y="1447800"/>
            <a:ext cx="990600" cy="762000"/>
          </a:xfrm>
          <a:prstGeom prst="triangl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 name="Isosceles Triangle 5"/>
          <p:cNvSpPr/>
          <p:nvPr/>
        </p:nvSpPr>
        <p:spPr>
          <a:xfrm>
            <a:off x="7402513" y="1427163"/>
            <a:ext cx="990600" cy="762000"/>
          </a:xfrm>
          <a:prstGeom prst="triangle">
            <a:avLst/>
          </a:prstGeom>
          <a:solidFill>
            <a:srgbClr val="BEBEBE"/>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 name="Isosceles Triangle 6"/>
          <p:cNvSpPr/>
          <p:nvPr/>
        </p:nvSpPr>
        <p:spPr>
          <a:xfrm>
            <a:off x="9296400" y="1447800"/>
            <a:ext cx="990600" cy="762000"/>
          </a:xfrm>
          <a:prstGeom prst="triangle">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pic>
        <p:nvPicPr>
          <p:cNvPr id="8" name="Picture 319" descr="machine"/>
          <p:cNvPicPr>
            <a:picLocks noChangeAspect="1" noChangeArrowheads="1"/>
          </p:cNvPicPr>
          <p:nvPr/>
        </p:nvPicPr>
        <p:blipFill>
          <a:blip r:embed="rId2">
            <a:extLst>
              <a:ext uri="{28A0092B-C50C-407E-A947-70E740481C1C}">
                <a14:useLocalDpi xmlns:a14="http://schemas.microsoft.com/office/drawing/2010/main" val="0"/>
              </a:ext>
            </a:extLst>
          </a:blip>
          <a:srcRect r="88333" b="86667"/>
          <a:stretch>
            <a:fillRect/>
          </a:stretch>
        </p:blipFill>
        <p:spPr bwMode="auto">
          <a:xfrm>
            <a:off x="4953000" y="4838700"/>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19" descr="machine"/>
          <p:cNvPicPr>
            <a:picLocks noChangeAspect="1" noChangeArrowheads="1"/>
          </p:cNvPicPr>
          <p:nvPr/>
        </p:nvPicPr>
        <p:blipFill>
          <a:blip r:embed="rId2">
            <a:extLst>
              <a:ext uri="{28A0092B-C50C-407E-A947-70E740481C1C}">
                <a14:useLocalDpi xmlns:a14="http://schemas.microsoft.com/office/drawing/2010/main" val="0"/>
              </a:ext>
            </a:extLst>
          </a:blip>
          <a:srcRect r="88333" b="86667"/>
          <a:stretch>
            <a:fillRect/>
          </a:stretch>
        </p:blipFill>
        <p:spPr bwMode="auto">
          <a:xfrm>
            <a:off x="7810500" y="4860694"/>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745050" y="1644134"/>
            <a:ext cx="1286571" cy="369332"/>
          </a:xfrm>
          <a:prstGeom prst="rect">
            <a:avLst/>
          </a:prstGeom>
          <a:noFill/>
        </p:spPr>
        <p:txBody>
          <a:bodyPr wrap="none" rtlCol="0">
            <a:spAutoFit/>
          </a:bodyPr>
          <a:lstStyle/>
          <a:p>
            <a:r>
              <a:rPr lang="en-US" dirty="0"/>
              <a:t>Procedures</a:t>
            </a:r>
          </a:p>
        </p:txBody>
      </p:sp>
      <p:sp>
        <p:nvSpPr>
          <p:cNvPr id="11" name="TextBox 10"/>
          <p:cNvSpPr txBox="1"/>
          <p:nvPr/>
        </p:nvSpPr>
        <p:spPr>
          <a:xfrm>
            <a:off x="1600200" y="4996934"/>
            <a:ext cx="740908" cy="369332"/>
          </a:xfrm>
          <a:prstGeom prst="rect">
            <a:avLst/>
          </a:prstGeom>
          <a:noFill/>
        </p:spPr>
        <p:txBody>
          <a:bodyPr wrap="none" rtlCol="0">
            <a:spAutoFit/>
          </a:bodyPr>
          <a:lstStyle/>
          <a:p>
            <a:r>
              <a:rPr lang="en-US" dirty="0"/>
              <a:t>Cores</a:t>
            </a:r>
          </a:p>
        </p:txBody>
      </p:sp>
      <p:sp>
        <p:nvSpPr>
          <p:cNvPr id="14" name="TextBox 13"/>
          <p:cNvSpPr txBox="1"/>
          <p:nvPr/>
        </p:nvSpPr>
        <p:spPr>
          <a:xfrm>
            <a:off x="2157145" y="5880399"/>
            <a:ext cx="8206055" cy="646331"/>
          </a:xfrm>
          <a:prstGeom prst="rect">
            <a:avLst/>
          </a:prstGeom>
          <a:noFill/>
        </p:spPr>
        <p:txBody>
          <a:bodyPr wrap="square" rtlCol="0">
            <a:spAutoFit/>
          </a:bodyPr>
          <a:lstStyle/>
          <a:p>
            <a:r>
              <a:rPr lang="en-US" dirty="0"/>
              <a:t>Challenge:   Even distribution of  profiling overhead to machines as overall overhead is determined by the slowest machine</a:t>
            </a:r>
          </a:p>
        </p:txBody>
      </p:sp>
      <p:sp>
        <p:nvSpPr>
          <p:cNvPr id="15" name="Rectangle 14"/>
          <p:cNvSpPr/>
          <p:nvPr/>
        </p:nvSpPr>
        <p:spPr>
          <a:xfrm>
            <a:off x="3276601" y="2559762"/>
            <a:ext cx="6553199" cy="923330"/>
          </a:xfrm>
          <a:prstGeom prst="rect">
            <a:avLst/>
          </a:prstGeom>
        </p:spPr>
        <p:txBody>
          <a:bodyPr wrap="square">
            <a:spAutoFit/>
          </a:bodyPr>
          <a:lstStyle/>
          <a:p>
            <a:pPr lvl="1" eaLnBrk="1" hangingPunct="1"/>
            <a:r>
              <a:rPr lang="en-US" dirty="0"/>
              <a:t>Create multiple copies of the program each profiling (disjoint) subset of procedures. Run each copy in different core, in parallel with same input</a:t>
            </a:r>
          </a:p>
        </p:txBody>
      </p:sp>
      <p:sp>
        <p:nvSpPr>
          <p:cNvPr id="3" name="Slide Number Placeholder 2"/>
          <p:cNvSpPr>
            <a:spLocks noGrp="1"/>
          </p:cNvSpPr>
          <p:nvPr>
            <p:ph type="sldNum" sz="quarter" idx="12"/>
          </p:nvPr>
        </p:nvSpPr>
        <p:spPr/>
        <p:txBody>
          <a:bodyPr/>
          <a:lstStyle/>
          <a:p>
            <a:pPr>
              <a:defRPr/>
            </a:pPr>
            <a:fld id="{94ABA8D7-01AB-4934-8EB2-4FC804FF4FDF}" type="slidenum">
              <a:rPr lang="en-US" smtClean="0"/>
              <a:pPr>
                <a:defRPr/>
              </a:pPr>
              <a:t>24</a:t>
            </a:fld>
            <a:endParaRPr lang="en-US"/>
          </a:p>
        </p:txBody>
      </p:sp>
    </p:spTree>
    <p:extLst>
      <p:ext uri="{BB962C8B-B14F-4D97-AF65-F5344CB8AC3E}">
        <p14:creationId xmlns:p14="http://schemas.microsoft.com/office/powerpoint/2010/main" val="269121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7.40741E-7 L 0.05417 0.3456 " pathEditMode="relative" rAng="0" ptsTypes="AA">
                                      <p:cBhvr>
                                        <p:cTn id="10" dur="2000" fill="hold"/>
                                        <p:tgtEl>
                                          <p:spTgt spid="4"/>
                                        </p:tgtEl>
                                        <p:attrNameLst>
                                          <p:attrName>ppt_x</p:attrName>
                                          <p:attrName>ppt_y</p:attrName>
                                        </p:attrNameLst>
                                      </p:cBhvr>
                                      <p:rCtr x="2708" y="17269"/>
                                    </p:animMotion>
                                  </p:childTnLst>
                                </p:cTn>
                              </p:par>
                            </p:childTnLst>
                          </p:cTn>
                        </p:par>
                        <p:par>
                          <p:cTn id="11" fill="hold">
                            <p:stCondLst>
                              <p:cond delay="2000"/>
                            </p:stCondLst>
                            <p:childTnLst>
                              <p:par>
                                <p:cTn id="12" presetID="42" presetClass="path" presetSubtype="0" accel="50000" decel="50000" fill="hold" grpId="0" nodeType="afterEffect">
                                  <p:stCondLst>
                                    <p:cond delay="0"/>
                                  </p:stCondLst>
                                  <p:childTnLst>
                                    <p:animMotion origin="layout" path="M -3.33333E-6 3.33333E-6 L 0.19167 0.35347 " pathEditMode="relative" rAng="0" ptsTypes="AA">
                                      <p:cBhvr>
                                        <p:cTn id="13" dur="2000" fill="hold"/>
                                        <p:tgtEl>
                                          <p:spTgt spid="5"/>
                                        </p:tgtEl>
                                        <p:attrNameLst>
                                          <p:attrName>ppt_x</p:attrName>
                                          <p:attrName>ppt_y</p:attrName>
                                        </p:attrNameLst>
                                      </p:cBhvr>
                                      <p:rCtr x="9583" y="17662"/>
                                    </p:animMotion>
                                  </p:childTnLst>
                                </p:cTn>
                              </p:par>
                            </p:childTnLst>
                          </p:cTn>
                        </p:par>
                        <p:par>
                          <p:cTn id="14" fill="hold">
                            <p:stCondLst>
                              <p:cond delay="4000"/>
                            </p:stCondLst>
                            <p:childTnLst>
                              <p:par>
                                <p:cTn id="15" presetID="42" presetClass="path" presetSubtype="0" accel="50000" decel="50000" fill="hold" grpId="0" nodeType="afterEffect">
                                  <p:stCondLst>
                                    <p:cond delay="0"/>
                                  </p:stCondLst>
                                  <p:childTnLst>
                                    <p:animMotion origin="layout" path="M 1.38889E-6 2.59259E-6 L -0.20538 0.34745 " pathEditMode="relative" rAng="0" ptsTypes="AA">
                                      <p:cBhvr>
                                        <p:cTn id="16" dur="2000" fill="hold"/>
                                        <p:tgtEl>
                                          <p:spTgt spid="6"/>
                                        </p:tgtEl>
                                        <p:attrNameLst>
                                          <p:attrName>ppt_x</p:attrName>
                                          <p:attrName>ppt_y</p:attrName>
                                        </p:attrNameLst>
                                      </p:cBhvr>
                                      <p:rCtr x="-10278" y="17361"/>
                                    </p:animMotion>
                                  </p:childTnLst>
                                </p:cTn>
                              </p:par>
                            </p:childTnLst>
                          </p:cTn>
                        </p:par>
                        <p:par>
                          <p:cTn id="17" fill="hold">
                            <p:stCondLst>
                              <p:cond delay="6000"/>
                            </p:stCondLst>
                            <p:childTnLst>
                              <p:par>
                                <p:cTn id="18" presetID="42" presetClass="path" presetSubtype="0" accel="50000" decel="50000" fill="hold" grpId="0" nodeType="afterEffect">
                                  <p:stCondLst>
                                    <p:cond delay="0"/>
                                  </p:stCondLst>
                                  <p:childTnLst>
                                    <p:animMotion origin="layout" path="M 3.33333E-6 3.33333E-6 L -0.1 0.35555 " pathEditMode="relative" rAng="0" ptsTypes="AA">
                                      <p:cBhvr>
                                        <p:cTn id="19" dur="2000" fill="hold"/>
                                        <p:tgtEl>
                                          <p:spTgt spid="7"/>
                                        </p:tgtEl>
                                        <p:attrNameLst>
                                          <p:attrName>ppt_x</p:attrName>
                                          <p:attrName>ppt_y</p:attrName>
                                        </p:attrNameLst>
                                      </p:cBhvr>
                                      <p:rCtr x="-5000" y="17778"/>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345295" y="2116343"/>
            <a:ext cx="2408015" cy="2486641"/>
            <a:chOff x="6888385" y="637559"/>
            <a:chExt cx="2408015" cy="2486641"/>
          </a:xfrm>
        </p:grpSpPr>
        <p:sp>
          <p:nvSpPr>
            <p:cNvPr id="18" name="Isosceles Triangle 17"/>
            <p:cNvSpPr/>
            <p:nvPr/>
          </p:nvSpPr>
          <p:spPr>
            <a:xfrm>
              <a:off x="6918771" y="637559"/>
              <a:ext cx="2377629" cy="2486641"/>
            </a:xfrm>
            <a:prstGeom prst="triangle">
              <a:avLst/>
            </a:prstGeom>
            <a:solidFill>
              <a:srgbClr val="E8D4B6"/>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0" name="Isosceles Triangle 19"/>
            <p:cNvSpPr/>
            <p:nvPr/>
          </p:nvSpPr>
          <p:spPr>
            <a:xfrm>
              <a:off x="6888385" y="637559"/>
              <a:ext cx="1711101" cy="2486641"/>
            </a:xfrm>
            <a:prstGeom prst="triangle">
              <a:avLst>
                <a:gd name="adj" fmla="val 692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a:t>PBL Drawback: Uneven distribution </a:t>
            </a:r>
            <a:br>
              <a:rPr lang="en-US" dirty="0"/>
            </a:br>
            <a:r>
              <a:rPr lang="en-US" dirty="0"/>
              <a:t>and New Idea</a:t>
            </a:r>
          </a:p>
        </p:txBody>
      </p:sp>
      <p:pic>
        <p:nvPicPr>
          <p:cNvPr id="4" name="Picture 319" descr="machine"/>
          <p:cNvPicPr>
            <a:picLocks noChangeAspect="1" noChangeArrowheads="1"/>
          </p:cNvPicPr>
          <p:nvPr/>
        </p:nvPicPr>
        <p:blipFill>
          <a:blip r:embed="rId2">
            <a:extLst>
              <a:ext uri="{28A0092B-C50C-407E-A947-70E740481C1C}">
                <a14:useLocalDpi xmlns:a14="http://schemas.microsoft.com/office/drawing/2010/main" val="0"/>
              </a:ext>
            </a:extLst>
          </a:blip>
          <a:srcRect r="88333" b="86667"/>
          <a:stretch>
            <a:fillRect/>
          </a:stretch>
        </p:blipFill>
        <p:spPr bwMode="auto">
          <a:xfrm>
            <a:off x="3886200" y="4814032"/>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19" descr="machine"/>
          <p:cNvPicPr>
            <a:picLocks noChangeAspect="1" noChangeArrowheads="1"/>
          </p:cNvPicPr>
          <p:nvPr/>
        </p:nvPicPr>
        <p:blipFill>
          <a:blip r:embed="rId2">
            <a:extLst>
              <a:ext uri="{28A0092B-C50C-407E-A947-70E740481C1C}">
                <a14:useLocalDpi xmlns:a14="http://schemas.microsoft.com/office/drawing/2010/main" val="0"/>
              </a:ext>
            </a:extLst>
          </a:blip>
          <a:srcRect r="88333" b="86667"/>
          <a:stretch>
            <a:fillRect/>
          </a:stretch>
        </p:blipFill>
        <p:spPr bwMode="auto">
          <a:xfrm>
            <a:off x="7010400" y="3881919"/>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3429000" y="5499832"/>
            <a:ext cx="19812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6553200" y="4567719"/>
            <a:ext cx="19812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5410200" y="4567720"/>
            <a:ext cx="1143000" cy="932112"/>
          </a:xfrm>
          <a:prstGeom prst="line">
            <a:avLst/>
          </a:prstGeom>
          <a:ln w="38100"/>
        </p:spPr>
        <p:style>
          <a:lnRef idx="1">
            <a:schemeClr val="dk1"/>
          </a:lnRef>
          <a:fillRef idx="0">
            <a:schemeClr val="dk1"/>
          </a:fillRef>
          <a:effectRef idx="0">
            <a:schemeClr val="dk1"/>
          </a:effectRef>
          <a:fontRef idx="minor">
            <a:schemeClr val="tx1"/>
          </a:fontRef>
        </p:style>
      </p:cxnSp>
      <p:sp>
        <p:nvSpPr>
          <p:cNvPr id="14" name="Isosceles Triangle 13"/>
          <p:cNvSpPr/>
          <p:nvPr/>
        </p:nvSpPr>
        <p:spPr>
          <a:xfrm>
            <a:off x="5587001" y="5038058"/>
            <a:ext cx="800100" cy="1515143"/>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3326258" y="2129320"/>
            <a:ext cx="2377629" cy="2486641"/>
          </a:xfrm>
          <a:prstGeom prst="triangle">
            <a:avLst/>
          </a:prstGeom>
          <a:solidFill>
            <a:srgbClr val="E8D4B6"/>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Isosceles Triangle 15"/>
          <p:cNvSpPr/>
          <p:nvPr/>
        </p:nvSpPr>
        <p:spPr>
          <a:xfrm>
            <a:off x="6788649" y="3264419"/>
            <a:ext cx="762000" cy="512764"/>
          </a:xfrm>
          <a:prstGeom prst="triangl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7" name="Isosceles Triangle 16"/>
          <p:cNvSpPr/>
          <p:nvPr/>
        </p:nvSpPr>
        <p:spPr>
          <a:xfrm>
            <a:off x="7696201" y="3264420"/>
            <a:ext cx="652409" cy="512763"/>
          </a:xfrm>
          <a:prstGeom prst="triangle">
            <a:avLst/>
          </a:prstGeom>
          <a:solidFill>
            <a:srgbClr val="BEBEBE"/>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grpSp>
        <p:nvGrpSpPr>
          <p:cNvPr id="23" name="Group 22"/>
          <p:cNvGrpSpPr/>
          <p:nvPr/>
        </p:nvGrpSpPr>
        <p:grpSpPr>
          <a:xfrm>
            <a:off x="3334163" y="2129320"/>
            <a:ext cx="2408015" cy="2486641"/>
            <a:chOff x="6781800" y="3990359"/>
            <a:chExt cx="2408015" cy="2486641"/>
          </a:xfrm>
        </p:grpSpPr>
        <p:sp>
          <p:nvSpPr>
            <p:cNvPr id="21" name="Isosceles Triangle 20"/>
            <p:cNvSpPr/>
            <p:nvPr/>
          </p:nvSpPr>
          <p:spPr>
            <a:xfrm>
              <a:off x="6812186" y="3990359"/>
              <a:ext cx="2377629" cy="2486641"/>
            </a:xfrm>
            <a:prstGeom prst="triangle">
              <a:avLst/>
            </a:prstGeom>
            <a:solidFill>
              <a:schemeClr val="bg1"/>
            </a:solidFill>
            <a:ln>
              <a:solidFill>
                <a:srgbClr val="E8D4B6"/>
              </a:solidFill>
            </a:ln>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2" name="Isosceles Triangle 21"/>
            <p:cNvSpPr/>
            <p:nvPr/>
          </p:nvSpPr>
          <p:spPr>
            <a:xfrm>
              <a:off x="6781800" y="3990359"/>
              <a:ext cx="1711101" cy="2486641"/>
            </a:xfrm>
            <a:prstGeom prst="triangle">
              <a:avLst>
                <a:gd name="adj" fmla="val 69225"/>
              </a:avLst>
            </a:prstGeom>
            <a:solidFill>
              <a:srgbClr val="E8D4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pPr>
              <a:defRPr/>
            </a:pPr>
            <a:fld id="{94ABA8D7-01AB-4934-8EB2-4FC804FF4FDF}" type="slidenum">
              <a:rPr lang="en-US" smtClean="0"/>
              <a:pPr>
                <a:defRPr/>
              </a:pPr>
              <a:t>25</a:t>
            </a:fld>
            <a:endParaRPr lang="en-US"/>
          </a:p>
        </p:txBody>
      </p:sp>
    </p:spTree>
    <p:extLst>
      <p:ext uri="{BB962C8B-B14F-4D97-AF65-F5344CB8AC3E}">
        <p14:creationId xmlns:p14="http://schemas.microsoft.com/office/powerpoint/2010/main" val="167024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4.81481E-6 L 0.3283 -0.20208 " pathEditMode="relative" rAng="0" ptsTypes="AA">
                                      <p:cBhvr>
                                        <p:cTn id="6" dur="2000" fill="hold"/>
                                        <p:tgtEl>
                                          <p:spTgt spid="24"/>
                                        </p:tgtEl>
                                        <p:attrNameLst>
                                          <p:attrName>ppt_x</p:attrName>
                                          <p:attrName>ppt_y</p:attrName>
                                        </p:attrNameLst>
                                      </p:cBhvr>
                                      <p:rCtr x="16406" y="-10116"/>
                                    </p:animMotion>
                                  </p:childTnLst>
                                </p:cTn>
                              </p:par>
                              <p:par>
                                <p:cTn id="7" presetID="10"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6339793" y="1086346"/>
            <a:ext cx="2408015" cy="2486641"/>
            <a:chOff x="6888385" y="637559"/>
            <a:chExt cx="2408015" cy="2486641"/>
          </a:xfrm>
        </p:grpSpPr>
        <p:sp>
          <p:nvSpPr>
            <p:cNvPr id="18" name="Isosceles Triangle 17"/>
            <p:cNvSpPr/>
            <p:nvPr/>
          </p:nvSpPr>
          <p:spPr>
            <a:xfrm>
              <a:off x="6918771" y="637559"/>
              <a:ext cx="2377629" cy="2486641"/>
            </a:xfrm>
            <a:prstGeom prst="triangle">
              <a:avLst/>
            </a:prstGeom>
            <a:solidFill>
              <a:srgbClr val="E8D4B6"/>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0" name="Isosceles Triangle 19"/>
            <p:cNvSpPr/>
            <p:nvPr/>
          </p:nvSpPr>
          <p:spPr>
            <a:xfrm>
              <a:off x="6888385" y="637559"/>
              <a:ext cx="1711101" cy="2486641"/>
            </a:xfrm>
            <a:prstGeom prst="triangle">
              <a:avLst>
                <a:gd name="adj" fmla="val 692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t>Partitioned Path Profiling: Goal</a:t>
            </a:r>
          </a:p>
        </p:txBody>
      </p:sp>
      <p:pic>
        <p:nvPicPr>
          <p:cNvPr id="4" name="Picture 319" descr="machine"/>
          <p:cNvPicPr>
            <a:picLocks noChangeAspect="1" noChangeArrowheads="1"/>
          </p:cNvPicPr>
          <p:nvPr/>
        </p:nvPicPr>
        <p:blipFill>
          <a:blip r:embed="rId2">
            <a:extLst>
              <a:ext uri="{28A0092B-C50C-407E-A947-70E740481C1C}">
                <a14:useLocalDpi xmlns:a14="http://schemas.microsoft.com/office/drawing/2010/main" val="0"/>
              </a:ext>
            </a:extLst>
          </a:blip>
          <a:srcRect r="88333" b="86667"/>
          <a:stretch>
            <a:fillRect/>
          </a:stretch>
        </p:blipFill>
        <p:spPr bwMode="auto">
          <a:xfrm>
            <a:off x="3838244" y="4252806"/>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19" descr="machine"/>
          <p:cNvPicPr>
            <a:picLocks noChangeAspect="1" noChangeArrowheads="1"/>
          </p:cNvPicPr>
          <p:nvPr/>
        </p:nvPicPr>
        <p:blipFill>
          <a:blip r:embed="rId2">
            <a:extLst>
              <a:ext uri="{28A0092B-C50C-407E-A947-70E740481C1C}">
                <a14:useLocalDpi xmlns:a14="http://schemas.microsoft.com/office/drawing/2010/main" val="0"/>
              </a:ext>
            </a:extLst>
          </a:blip>
          <a:srcRect r="88333" b="86667"/>
          <a:stretch>
            <a:fillRect/>
          </a:stretch>
        </p:blipFill>
        <p:spPr bwMode="auto">
          <a:xfrm>
            <a:off x="7010400" y="4267200"/>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3381044" y="5029200"/>
            <a:ext cx="19812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6568392" y="5033776"/>
            <a:ext cx="19812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5362244" y="5029200"/>
            <a:ext cx="1206148" cy="1"/>
          </a:xfrm>
          <a:prstGeom prst="line">
            <a:avLst/>
          </a:prstGeom>
          <a:ln w="38100"/>
        </p:spPr>
        <p:style>
          <a:lnRef idx="1">
            <a:schemeClr val="dk1"/>
          </a:lnRef>
          <a:fillRef idx="0">
            <a:schemeClr val="dk1"/>
          </a:fillRef>
          <a:effectRef idx="0">
            <a:schemeClr val="dk1"/>
          </a:effectRef>
          <a:fontRef idx="minor">
            <a:schemeClr val="tx1"/>
          </a:fontRef>
        </p:style>
      </p:cxnSp>
      <p:sp>
        <p:nvSpPr>
          <p:cNvPr id="14" name="Isosceles Triangle 13"/>
          <p:cNvSpPr/>
          <p:nvPr/>
        </p:nvSpPr>
        <p:spPr>
          <a:xfrm>
            <a:off x="5587001" y="5029201"/>
            <a:ext cx="800100" cy="1515143"/>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6788649" y="3649700"/>
            <a:ext cx="762000" cy="512764"/>
          </a:xfrm>
          <a:prstGeom prst="triangl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7" name="Isosceles Triangle 16"/>
          <p:cNvSpPr/>
          <p:nvPr/>
        </p:nvSpPr>
        <p:spPr>
          <a:xfrm>
            <a:off x="7696201" y="3649701"/>
            <a:ext cx="652409" cy="512763"/>
          </a:xfrm>
          <a:prstGeom prst="triangle">
            <a:avLst/>
          </a:prstGeom>
          <a:solidFill>
            <a:srgbClr val="BEBEBE"/>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grpSp>
        <p:nvGrpSpPr>
          <p:cNvPr id="23" name="Group 22"/>
          <p:cNvGrpSpPr/>
          <p:nvPr/>
        </p:nvGrpSpPr>
        <p:grpSpPr>
          <a:xfrm>
            <a:off x="3152445" y="1583713"/>
            <a:ext cx="2408015" cy="2486641"/>
            <a:chOff x="6781800" y="3990359"/>
            <a:chExt cx="2408015" cy="2486641"/>
          </a:xfrm>
        </p:grpSpPr>
        <p:sp>
          <p:nvSpPr>
            <p:cNvPr id="21" name="Isosceles Triangle 20"/>
            <p:cNvSpPr/>
            <p:nvPr/>
          </p:nvSpPr>
          <p:spPr>
            <a:xfrm>
              <a:off x="6812186" y="3990359"/>
              <a:ext cx="2377629" cy="2486641"/>
            </a:xfrm>
            <a:prstGeom prst="triangle">
              <a:avLst/>
            </a:prstGeom>
            <a:solidFill>
              <a:schemeClr val="bg1"/>
            </a:solidFill>
            <a:ln>
              <a:solidFill>
                <a:srgbClr val="E8D4B6"/>
              </a:solidFill>
            </a:ln>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2" name="Isosceles Triangle 21"/>
            <p:cNvSpPr/>
            <p:nvPr/>
          </p:nvSpPr>
          <p:spPr>
            <a:xfrm>
              <a:off x="6781800" y="3990359"/>
              <a:ext cx="1711101" cy="2486641"/>
            </a:xfrm>
            <a:prstGeom prst="triangle">
              <a:avLst>
                <a:gd name="adj" fmla="val 69225"/>
              </a:avLst>
            </a:prstGeom>
            <a:solidFill>
              <a:srgbClr val="E8D4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pPr>
              <a:defRPr/>
            </a:pPr>
            <a:fld id="{94ABA8D7-01AB-4934-8EB2-4FC804FF4FDF}" type="slidenum">
              <a:rPr lang="en-US" smtClean="0"/>
              <a:pPr>
                <a:defRPr/>
              </a:pPr>
              <a:t>26</a:t>
            </a:fld>
            <a:endParaRPr lang="en-US"/>
          </a:p>
        </p:txBody>
      </p:sp>
    </p:spTree>
    <p:extLst>
      <p:ext uri="{BB962C8B-B14F-4D97-AF65-F5344CB8AC3E}">
        <p14:creationId xmlns:p14="http://schemas.microsoft.com/office/powerpoint/2010/main" val="3871332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pic>
        <p:nvPicPr>
          <p:cNvPr id="35" name="Picture 319" descr="machine"/>
          <p:cNvPicPr>
            <a:picLocks noChangeAspect="1" noChangeArrowheads="1"/>
          </p:cNvPicPr>
          <p:nvPr/>
        </p:nvPicPr>
        <p:blipFill>
          <a:blip r:embed="rId2">
            <a:extLst>
              <a:ext uri="{28A0092B-C50C-407E-A947-70E740481C1C}">
                <a14:useLocalDpi xmlns:a14="http://schemas.microsoft.com/office/drawing/2010/main" val="0"/>
              </a:ext>
            </a:extLst>
          </a:blip>
          <a:srcRect r="88333" b="86667"/>
          <a:stretch>
            <a:fillRect/>
          </a:stretch>
        </p:blipFill>
        <p:spPr bwMode="auto">
          <a:xfrm>
            <a:off x="7035800" y="4929188"/>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19" descr="machine"/>
          <p:cNvPicPr>
            <a:picLocks noChangeAspect="1" noChangeArrowheads="1"/>
          </p:cNvPicPr>
          <p:nvPr/>
        </p:nvPicPr>
        <p:blipFill>
          <a:blip r:embed="rId2">
            <a:extLst>
              <a:ext uri="{28A0092B-C50C-407E-A947-70E740481C1C}">
                <a14:useLocalDpi xmlns:a14="http://schemas.microsoft.com/office/drawing/2010/main" val="0"/>
              </a:ext>
            </a:extLst>
          </a:blip>
          <a:srcRect r="88333" b="86667"/>
          <a:stretch>
            <a:fillRect/>
          </a:stretch>
        </p:blipFill>
        <p:spPr bwMode="auto">
          <a:xfrm>
            <a:off x="4533900" y="4838700"/>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itle 1"/>
          <p:cNvSpPr>
            <a:spLocks noGrp="1"/>
          </p:cNvSpPr>
          <p:nvPr>
            <p:ph type="title"/>
          </p:nvPr>
        </p:nvSpPr>
        <p:spPr>
          <a:xfrm>
            <a:off x="1981200" y="111126"/>
            <a:ext cx="8229600" cy="574675"/>
          </a:xfrm>
        </p:spPr>
        <p:txBody>
          <a:bodyPr/>
          <a:lstStyle/>
          <a:p>
            <a:r>
              <a:rPr lang="en-US" dirty="0"/>
              <a:t>P3: Overview and Challenges</a:t>
            </a:r>
          </a:p>
        </p:txBody>
      </p:sp>
      <p:sp>
        <p:nvSpPr>
          <p:cNvPr id="2" name="Isosceles Triangle 1"/>
          <p:cNvSpPr/>
          <p:nvPr/>
        </p:nvSpPr>
        <p:spPr>
          <a:xfrm>
            <a:off x="2819400" y="982663"/>
            <a:ext cx="990600" cy="762000"/>
          </a:xfrm>
          <a:prstGeom prst="triangle">
            <a:avLst/>
          </a:prstGeom>
          <a:solidFill>
            <a:srgbClr val="E8D4B6"/>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5" name="Isosceles Triangle 4"/>
          <p:cNvSpPr/>
          <p:nvPr/>
        </p:nvSpPr>
        <p:spPr>
          <a:xfrm>
            <a:off x="4419600" y="990600"/>
            <a:ext cx="990600" cy="762000"/>
          </a:xfrm>
          <a:prstGeom prst="triangl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 name="Isosceles Triangle 5"/>
          <p:cNvSpPr/>
          <p:nvPr/>
        </p:nvSpPr>
        <p:spPr>
          <a:xfrm>
            <a:off x="6259513" y="969963"/>
            <a:ext cx="990600" cy="762000"/>
          </a:xfrm>
          <a:prstGeom prst="triangle">
            <a:avLst/>
          </a:prstGeom>
          <a:solidFill>
            <a:srgbClr val="BEBEBE"/>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9" name="Isosceles Triangle 8"/>
          <p:cNvSpPr/>
          <p:nvPr/>
        </p:nvSpPr>
        <p:spPr>
          <a:xfrm>
            <a:off x="8153400" y="990600"/>
            <a:ext cx="990600" cy="762000"/>
          </a:xfrm>
          <a:prstGeom prst="triangle">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 name="Isosceles Triangle 9"/>
          <p:cNvSpPr/>
          <p:nvPr/>
        </p:nvSpPr>
        <p:spPr>
          <a:xfrm>
            <a:off x="3657600" y="3124200"/>
            <a:ext cx="990600" cy="762000"/>
          </a:xfrm>
          <a:prstGeom prst="triangl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3" name="Isosceles Triangle 12"/>
          <p:cNvSpPr/>
          <p:nvPr/>
        </p:nvSpPr>
        <p:spPr>
          <a:xfrm>
            <a:off x="4114800" y="3124200"/>
            <a:ext cx="533400" cy="762000"/>
          </a:xfrm>
          <a:prstGeom prst="triangle">
            <a:avLst>
              <a:gd name="adj" fmla="val 6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6" name="Group 35"/>
          <p:cNvGrpSpPr>
            <a:grpSpLocks/>
          </p:cNvGrpSpPr>
          <p:nvPr/>
        </p:nvGrpSpPr>
        <p:grpSpPr bwMode="auto">
          <a:xfrm>
            <a:off x="5105400" y="3124200"/>
            <a:ext cx="990600" cy="762000"/>
            <a:chOff x="3581400" y="3124200"/>
            <a:chExt cx="990600" cy="762000"/>
          </a:xfrm>
        </p:grpSpPr>
        <p:sp>
          <p:nvSpPr>
            <p:cNvPr id="15" name="Isosceles Triangle 14"/>
            <p:cNvSpPr/>
            <p:nvPr/>
          </p:nvSpPr>
          <p:spPr>
            <a:xfrm>
              <a:off x="3581400" y="3124200"/>
              <a:ext cx="990600" cy="762000"/>
            </a:xfrm>
            <a:prstGeom prst="triangle">
              <a:avLst/>
            </a:prstGeom>
            <a:solidFill>
              <a:schemeClr val="bg1"/>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Isosceles Triangle 15"/>
            <p:cNvSpPr/>
            <p:nvPr/>
          </p:nvSpPr>
          <p:spPr>
            <a:xfrm>
              <a:off x="4038600" y="3124200"/>
              <a:ext cx="533400" cy="762000"/>
            </a:xfrm>
            <a:prstGeom prst="triangle">
              <a:avLst>
                <a:gd name="adj" fmla="val 670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7" name="Isosceles Triangle 16"/>
          <p:cNvSpPr/>
          <p:nvPr/>
        </p:nvSpPr>
        <p:spPr>
          <a:xfrm>
            <a:off x="7353300" y="3208338"/>
            <a:ext cx="990600" cy="762000"/>
          </a:xfrm>
          <a:prstGeom prst="triangle">
            <a:avLst/>
          </a:prstGeom>
          <a:solidFill>
            <a:schemeClr val="bg1"/>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4" name="Isosceles Triangle 13"/>
          <p:cNvSpPr/>
          <p:nvPr/>
        </p:nvSpPr>
        <p:spPr>
          <a:xfrm rot="238743">
            <a:off x="7683501" y="3236914"/>
            <a:ext cx="354013" cy="746125"/>
          </a:xfrm>
          <a:prstGeom prst="triangle">
            <a:avLst>
              <a:gd name="adj" fmla="val 3861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Isosceles Triangle 18"/>
          <p:cNvSpPr/>
          <p:nvPr/>
        </p:nvSpPr>
        <p:spPr>
          <a:xfrm>
            <a:off x="8458200" y="3200400"/>
            <a:ext cx="990600" cy="762000"/>
          </a:xfrm>
          <a:prstGeom prst="triangle">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8" name="Isosceles Triangle 17"/>
          <p:cNvSpPr/>
          <p:nvPr/>
        </p:nvSpPr>
        <p:spPr>
          <a:xfrm>
            <a:off x="8801100" y="3233778"/>
            <a:ext cx="647700" cy="736600"/>
          </a:xfrm>
          <a:prstGeom prst="triangle">
            <a:avLst>
              <a:gd name="adj" fmla="val 238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3" name="Group 32"/>
          <p:cNvGrpSpPr>
            <a:grpSpLocks/>
          </p:cNvGrpSpPr>
          <p:nvPr/>
        </p:nvGrpSpPr>
        <p:grpSpPr bwMode="auto">
          <a:xfrm>
            <a:off x="9525000" y="3200400"/>
            <a:ext cx="990600" cy="762000"/>
            <a:chOff x="8001000" y="3200400"/>
            <a:chExt cx="990600" cy="762000"/>
          </a:xfrm>
        </p:grpSpPr>
        <p:sp>
          <p:nvSpPr>
            <p:cNvPr id="21" name="Isosceles Triangle 20"/>
            <p:cNvSpPr/>
            <p:nvPr/>
          </p:nvSpPr>
          <p:spPr>
            <a:xfrm>
              <a:off x="8001000" y="3200400"/>
              <a:ext cx="990600" cy="762000"/>
            </a:xfrm>
            <a:prstGeom prst="triangle">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4" name="Isosceles Triangle 23"/>
            <p:cNvSpPr/>
            <p:nvPr/>
          </p:nvSpPr>
          <p:spPr>
            <a:xfrm>
              <a:off x="8001000" y="3200400"/>
              <a:ext cx="685800" cy="762000"/>
            </a:xfrm>
            <a:prstGeom prst="triangle">
              <a:avLst>
                <a:gd name="adj" fmla="val 719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6" name="Rectangle 25"/>
          <p:cNvSpPr/>
          <p:nvPr/>
        </p:nvSpPr>
        <p:spPr>
          <a:xfrm>
            <a:off x="2990851" y="1845488"/>
            <a:ext cx="7659221" cy="1181248"/>
          </a:xfrm>
          <a:prstGeom prst="rect">
            <a:avLst/>
          </a:prstGeom>
          <a:ln>
            <a:no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sp>
        <p:nvSpPr>
          <p:cNvPr id="11280" name="TextBox 26"/>
          <p:cNvSpPr txBox="1">
            <a:spLocks noChangeArrowheads="1"/>
          </p:cNvSpPr>
          <p:nvPr/>
        </p:nvSpPr>
        <p:spPr bwMode="auto">
          <a:xfrm>
            <a:off x="1600201" y="2209800"/>
            <a:ext cx="10102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400" dirty="0"/>
              <a:t>Profitable</a:t>
            </a:r>
          </a:p>
          <a:p>
            <a:r>
              <a:rPr lang="en-US" sz="1400" dirty="0"/>
              <a:t>Procedure</a:t>
            </a:r>
          </a:p>
          <a:p>
            <a:r>
              <a:rPr lang="en-US" sz="1400" dirty="0"/>
              <a:t>Selection</a:t>
            </a:r>
          </a:p>
        </p:txBody>
      </p:sp>
      <p:sp>
        <p:nvSpPr>
          <p:cNvPr id="11281" name="TextBox 28"/>
          <p:cNvSpPr txBox="1">
            <a:spLocks noChangeArrowheads="1"/>
          </p:cNvSpPr>
          <p:nvPr/>
        </p:nvSpPr>
        <p:spPr bwMode="auto">
          <a:xfrm>
            <a:off x="1623848" y="3313212"/>
            <a:ext cx="1209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400" dirty="0"/>
              <a:t>Path Selection</a:t>
            </a:r>
          </a:p>
        </p:txBody>
      </p:sp>
      <p:sp>
        <p:nvSpPr>
          <p:cNvPr id="30" name="TextBox 29"/>
          <p:cNvSpPr txBox="1">
            <a:spLocks noChangeArrowheads="1"/>
          </p:cNvSpPr>
          <p:nvPr/>
        </p:nvSpPr>
        <p:spPr bwMode="auto">
          <a:xfrm>
            <a:off x="1600200" y="4724401"/>
            <a:ext cx="1081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400"/>
              <a:t>Distribution</a:t>
            </a:r>
          </a:p>
        </p:txBody>
      </p:sp>
      <p:grpSp>
        <p:nvGrpSpPr>
          <p:cNvPr id="20" name="Group 19"/>
          <p:cNvGrpSpPr/>
          <p:nvPr/>
        </p:nvGrpSpPr>
        <p:grpSpPr>
          <a:xfrm>
            <a:off x="3032089" y="2222023"/>
            <a:ext cx="6707679" cy="601892"/>
            <a:chOff x="1646473" y="2067028"/>
            <a:chExt cx="6707679" cy="601892"/>
          </a:xfrm>
        </p:grpSpPr>
        <p:sp>
          <p:nvSpPr>
            <p:cNvPr id="3" name="Rectangle 2"/>
            <p:cNvSpPr/>
            <p:nvPr/>
          </p:nvSpPr>
          <p:spPr>
            <a:xfrm>
              <a:off x="1738311" y="2149926"/>
              <a:ext cx="6615841" cy="369332"/>
            </a:xfrm>
            <a:prstGeom prst="rect">
              <a:avLst/>
            </a:prstGeom>
            <a:solidFill>
              <a:schemeClr val="bg1"/>
            </a:solidFill>
          </p:spPr>
          <p:txBody>
            <a:bodyPr wrap="square">
              <a:spAutoFit/>
            </a:bodyPr>
            <a:lstStyle/>
            <a:p>
              <a:pPr lvl="1" eaLnBrk="1" hangingPunct="1">
                <a:defRPr/>
              </a:pPr>
              <a:r>
                <a:rPr lang="en-US" dirty="0"/>
                <a:t>C1: How do we select a procedure for partitioning its paths</a:t>
              </a:r>
            </a:p>
          </p:txBody>
        </p:sp>
        <p:pic>
          <p:nvPicPr>
            <p:cNvPr id="12" name="Picture 11"/>
            <p:cNvPicPr>
              <a:picLocks noChangeAspect="1"/>
            </p:cNvPicPr>
            <p:nvPr/>
          </p:nvPicPr>
          <p:blipFill>
            <a:blip r:embed="rId3"/>
            <a:stretch>
              <a:fillRect/>
            </a:stretch>
          </p:blipFill>
          <p:spPr>
            <a:xfrm>
              <a:off x="1646473" y="2067028"/>
              <a:ext cx="589854" cy="601892"/>
            </a:xfrm>
            <a:prstGeom prst="rect">
              <a:avLst/>
            </a:prstGeom>
          </p:spPr>
        </p:pic>
      </p:grpSp>
      <p:grpSp>
        <p:nvGrpSpPr>
          <p:cNvPr id="32" name="Group 31"/>
          <p:cNvGrpSpPr/>
          <p:nvPr/>
        </p:nvGrpSpPr>
        <p:grpSpPr>
          <a:xfrm>
            <a:off x="7343819" y="2912290"/>
            <a:ext cx="2133600" cy="1104159"/>
            <a:chOff x="7448029" y="4197762"/>
            <a:chExt cx="2133600" cy="1045365"/>
          </a:xfrm>
        </p:grpSpPr>
        <p:sp>
          <p:nvSpPr>
            <p:cNvPr id="31" name="Rectangle 30"/>
            <p:cNvSpPr/>
            <p:nvPr/>
          </p:nvSpPr>
          <p:spPr>
            <a:xfrm>
              <a:off x="7448029" y="4197762"/>
              <a:ext cx="2133600" cy="104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8171929" y="4418280"/>
              <a:ext cx="990600" cy="762000"/>
              <a:chOff x="8171929" y="4418280"/>
              <a:chExt cx="990600" cy="762000"/>
            </a:xfrm>
          </p:grpSpPr>
          <p:sp>
            <p:nvSpPr>
              <p:cNvPr id="43" name="Isosceles Triangle 42"/>
              <p:cNvSpPr/>
              <p:nvPr/>
            </p:nvSpPr>
            <p:spPr bwMode="auto">
              <a:xfrm>
                <a:off x="8171929" y="4418280"/>
                <a:ext cx="990600" cy="762000"/>
              </a:xfrm>
              <a:prstGeom prst="triangle">
                <a:avLst/>
              </a:prstGeom>
              <a:solidFill>
                <a:schemeClr val="bg1"/>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44" name="Isosceles Triangle 43"/>
              <p:cNvSpPr/>
              <p:nvPr/>
            </p:nvSpPr>
            <p:spPr bwMode="auto">
              <a:xfrm>
                <a:off x="8171929" y="4418280"/>
                <a:ext cx="685800" cy="762000"/>
              </a:xfrm>
              <a:prstGeom prst="triangle">
                <a:avLst>
                  <a:gd name="adj" fmla="val 7199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7" name="Rectangle 6"/>
          <p:cNvSpPr/>
          <p:nvPr/>
        </p:nvSpPr>
        <p:spPr>
          <a:xfrm>
            <a:off x="2705100" y="2771910"/>
            <a:ext cx="7962900" cy="3069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2917107" y="3034536"/>
            <a:ext cx="7732964" cy="1024540"/>
            <a:chOff x="2286000" y="3018651"/>
            <a:chExt cx="5257800" cy="1024540"/>
          </a:xfrm>
          <a:solidFill>
            <a:schemeClr val="bg1"/>
          </a:solidFill>
        </p:grpSpPr>
        <p:sp>
          <p:nvSpPr>
            <p:cNvPr id="4" name="Rectangle 3"/>
            <p:cNvSpPr/>
            <p:nvPr/>
          </p:nvSpPr>
          <p:spPr>
            <a:xfrm>
              <a:off x="2286000" y="3059668"/>
              <a:ext cx="5257800" cy="923330"/>
            </a:xfrm>
            <a:prstGeom prst="rect">
              <a:avLst/>
            </a:prstGeom>
            <a:grpFill/>
          </p:spPr>
          <p:txBody>
            <a:bodyPr wrap="square">
              <a:spAutoFit/>
            </a:bodyPr>
            <a:lstStyle/>
            <a:p>
              <a:pPr lvl="1" eaLnBrk="1" hangingPunct="1">
                <a:defRPr/>
              </a:pPr>
              <a:r>
                <a:rPr lang="en-US" dirty="0"/>
                <a:t>   C2: Precise &amp; Efficient profiling of a subset of intra-procedural paths</a:t>
              </a:r>
            </a:p>
            <a:p>
              <a:pPr lvl="1" eaLnBrk="1" hangingPunct="1">
                <a:defRPr/>
              </a:pPr>
              <a:r>
                <a:rPr lang="en-US" dirty="0"/>
                <a:t> </a:t>
              </a:r>
            </a:p>
            <a:p>
              <a:pPr lvl="1" eaLnBrk="1" hangingPunct="1">
                <a:defRPr/>
              </a:pPr>
              <a:r>
                <a:rPr lang="en-US" dirty="0"/>
                <a:t>   C3: How to form the path partition of a procedure</a:t>
              </a:r>
            </a:p>
          </p:txBody>
        </p:sp>
        <p:pic>
          <p:nvPicPr>
            <p:cNvPr id="23" name="Picture 22"/>
            <p:cNvPicPr>
              <a:picLocks noChangeAspect="1"/>
            </p:cNvPicPr>
            <p:nvPr/>
          </p:nvPicPr>
          <p:blipFill>
            <a:blip r:embed="rId3"/>
            <a:stretch>
              <a:fillRect/>
            </a:stretch>
          </p:blipFill>
          <p:spPr>
            <a:xfrm>
              <a:off x="2364177" y="3018651"/>
              <a:ext cx="411612" cy="502682"/>
            </a:xfrm>
            <a:prstGeom prst="rect">
              <a:avLst/>
            </a:prstGeom>
            <a:grpFill/>
          </p:spPr>
        </p:pic>
        <p:pic>
          <p:nvPicPr>
            <p:cNvPr id="39" name="Picture 38"/>
            <p:cNvPicPr>
              <a:picLocks noChangeAspect="1"/>
            </p:cNvPicPr>
            <p:nvPr/>
          </p:nvPicPr>
          <p:blipFill>
            <a:blip r:embed="rId3"/>
            <a:stretch>
              <a:fillRect/>
            </a:stretch>
          </p:blipFill>
          <p:spPr>
            <a:xfrm>
              <a:off x="2335965" y="3540509"/>
              <a:ext cx="433610" cy="502682"/>
            </a:xfrm>
            <a:prstGeom prst="rect">
              <a:avLst/>
            </a:prstGeom>
            <a:grpFill/>
          </p:spPr>
        </p:pic>
      </p:grpSp>
      <p:grpSp>
        <p:nvGrpSpPr>
          <p:cNvPr id="27" name="Group 26"/>
          <p:cNvGrpSpPr/>
          <p:nvPr/>
        </p:nvGrpSpPr>
        <p:grpSpPr>
          <a:xfrm>
            <a:off x="2895600" y="4648200"/>
            <a:ext cx="7722488" cy="502682"/>
            <a:chOff x="826930" y="5500244"/>
            <a:chExt cx="6640669" cy="502682"/>
          </a:xfrm>
        </p:grpSpPr>
        <p:sp>
          <p:nvSpPr>
            <p:cNvPr id="28" name="Content Placeholder 2"/>
            <p:cNvSpPr txBox="1">
              <a:spLocks/>
            </p:cNvSpPr>
            <p:nvPr/>
          </p:nvSpPr>
          <p:spPr bwMode="auto">
            <a:xfrm>
              <a:off x="826930" y="5562600"/>
              <a:ext cx="6640669"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eaLnBrk="1" hangingPunct="1">
                <a:buNone/>
                <a:defRPr/>
              </a:pPr>
              <a:r>
                <a:rPr lang="en-US" sz="1800" dirty="0"/>
                <a:t>   C4: How to distribute the profiles for effective load balancing</a:t>
              </a:r>
            </a:p>
            <a:p>
              <a:pPr>
                <a:defRPr/>
              </a:pPr>
              <a:endParaRPr lang="en-US" sz="1800" dirty="0"/>
            </a:p>
          </p:txBody>
        </p:sp>
        <p:pic>
          <p:nvPicPr>
            <p:cNvPr id="40" name="Picture 39"/>
            <p:cNvPicPr>
              <a:picLocks noChangeAspect="1"/>
            </p:cNvPicPr>
            <p:nvPr/>
          </p:nvPicPr>
          <p:blipFill>
            <a:blip r:embed="rId3"/>
            <a:stretch>
              <a:fillRect/>
            </a:stretch>
          </p:blipFill>
          <p:spPr>
            <a:xfrm>
              <a:off x="924031" y="5500244"/>
              <a:ext cx="492628" cy="502682"/>
            </a:xfrm>
            <a:prstGeom prst="rect">
              <a:avLst/>
            </a:prstGeom>
          </p:spPr>
        </p:pic>
      </p:grpSp>
      <p:sp>
        <p:nvSpPr>
          <p:cNvPr id="8" name="Slide Number Placeholder 7"/>
          <p:cNvSpPr>
            <a:spLocks noGrp="1"/>
          </p:cNvSpPr>
          <p:nvPr>
            <p:ph type="sldNum" sz="quarter" idx="12"/>
          </p:nvPr>
        </p:nvSpPr>
        <p:spPr/>
        <p:txBody>
          <a:bodyPr/>
          <a:lstStyle/>
          <a:p>
            <a:pPr>
              <a:defRPr/>
            </a:pPr>
            <a:fld id="{94ABA8D7-01AB-4934-8EB2-4FC804FF4FDF}" type="slidenum">
              <a:rPr lang="en-US" smtClean="0"/>
              <a:pPr>
                <a:defRPr/>
              </a:pPr>
              <a:t>27</a:t>
            </a:fld>
            <a:endParaRPr lang="en-US"/>
          </a:p>
        </p:txBody>
      </p:sp>
    </p:spTree>
    <p:extLst>
      <p:ext uri="{BB962C8B-B14F-4D97-AF65-F5344CB8AC3E}">
        <p14:creationId xmlns:p14="http://schemas.microsoft.com/office/powerpoint/2010/main" val="205648881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0766E-17 0 L -3.33333E-6 0.13889 " pathEditMode="relative" rAng="0" ptsTypes="AA">
                                      <p:cBhvr>
                                        <p:cTn id="6" dur="2000" fill="hold"/>
                                        <p:tgtEl>
                                          <p:spTgt spid="5"/>
                                        </p:tgtEl>
                                        <p:attrNameLst>
                                          <p:attrName>ppt_x</p:attrName>
                                          <p:attrName>ppt_y</p:attrName>
                                        </p:attrNameLst>
                                      </p:cBhvr>
                                      <p:rCtr x="-208" y="6944"/>
                                    </p:animMotion>
                                  </p:childTnLst>
                                </p:cTn>
                              </p:par>
                              <p:par>
                                <p:cTn id="7" presetID="1" presetClass="entr" presetSubtype="0" fill="hold" grpId="0" nodeType="withEffect">
                                  <p:stCondLst>
                                    <p:cond delay="0"/>
                                  </p:stCondLst>
                                  <p:childTnLst>
                                    <p:set>
                                      <p:cBhvr>
                                        <p:cTn id="8" dur="1" fill="hold">
                                          <p:stCondLst>
                                            <p:cond delay="0"/>
                                          </p:stCondLst>
                                        </p:cTn>
                                        <p:tgtEl>
                                          <p:spTgt spid="11280"/>
                                        </p:tgtEl>
                                        <p:attrNameLst>
                                          <p:attrName>style.visibility</p:attrName>
                                        </p:attrNameLst>
                                      </p:cBhvr>
                                      <p:to>
                                        <p:strVal val="visible"/>
                                      </p:to>
                                    </p:set>
                                  </p:childTnLst>
                                </p:cTn>
                              </p:par>
                              <p:par>
                                <p:cTn id="9" presetID="42" presetClass="path" presetSubtype="0" accel="50000" decel="50000" fill="hold" grpId="0" nodeType="withEffect">
                                  <p:stCondLst>
                                    <p:cond delay="0"/>
                                  </p:stCondLst>
                                  <p:childTnLst>
                                    <p:animMotion origin="layout" path="M 3.33333E-6 0 L 3.33333E-6 0.13889 " pathEditMode="relative" rAng="0" ptsTypes="AA">
                                      <p:cBhvr>
                                        <p:cTn id="10" dur="2000" fill="hold"/>
                                        <p:tgtEl>
                                          <p:spTgt spid="9"/>
                                        </p:tgtEl>
                                        <p:attrNameLst>
                                          <p:attrName>ppt_x</p:attrName>
                                          <p:attrName>ppt_y</p:attrName>
                                        </p:attrNameLst>
                                      </p:cBhvr>
                                      <p:rCtr x="0" y="694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1281"/>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childTnLst>
                                </p:cTn>
                              </p:par>
                              <p:par>
                                <p:cTn id="46" presetID="35" presetClass="path" presetSubtype="0" accel="50000" decel="50000" fill="hold" nodeType="withEffect">
                                  <p:stCondLst>
                                    <p:cond delay="0"/>
                                  </p:stCondLst>
                                  <p:childTnLst>
                                    <p:animMotion origin="layout" path="M 3.33333E-6 -2.22222E-6 L -0.4875 -0.00347 " pathEditMode="relative" rAng="0" ptsTypes="AA">
                                      <p:cBhvr>
                                        <p:cTn id="47" dur="2000" fill="hold"/>
                                        <p:tgtEl>
                                          <p:spTgt spid="33"/>
                                        </p:tgtEl>
                                        <p:attrNameLst>
                                          <p:attrName>ppt_x</p:attrName>
                                          <p:attrName>ppt_y</p:attrName>
                                        </p:attrNameLst>
                                      </p:cBhvr>
                                      <p:rCtr x="-24375" y="-185"/>
                                    </p:animMotion>
                                  </p:childTnLst>
                                </p:cTn>
                              </p:par>
                              <p:par>
                                <p:cTn id="48" presetID="63" presetClass="path" presetSubtype="0" accel="50000" decel="50000" fill="hold" nodeType="withEffect">
                                  <p:stCondLst>
                                    <p:cond delay="0"/>
                                  </p:stCondLst>
                                  <p:childTnLst>
                                    <p:animMotion origin="layout" path="M -3.33333E-6 -1.11111E-6 L 0.48333 0.01111 " pathEditMode="relative" rAng="0" ptsTypes="AA">
                                      <p:cBhvr>
                                        <p:cTn id="49" dur="2000" fill="hold"/>
                                        <p:tgtEl>
                                          <p:spTgt spid="36"/>
                                        </p:tgtEl>
                                        <p:attrNameLst>
                                          <p:attrName>ppt_x</p:attrName>
                                          <p:attrName>ppt_y</p:attrName>
                                        </p:attrNameLst>
                                      </p:cBhvr>
                                      <p:rCtr x="24375" y="370"/>
                                    </p:animMotion>
                                  </p:childTnLst>
                                </p:cTn>
                              </p:par>
                              <p:par>
                                <p:cTn id="50" presetID="63" presetClass="path" presetSubtype="0" accel="50000" decel="50000" fill="hold" grpId="0" nodeType="withEffect">
                                  <p:stCondLst>
                                    <p:cond delay="0"/>
                                  </p:stCondLst>
                                  <p:childTnLst>
                                    <p:animMotion origin="layout" path="M -3.33333E-6 -2.59259E-6 L 0.49584 0.4456 " pathEditMode="relative" rAng="0" ptsTypes="AA">
                                      <p:cBhvr>
                                        <p:cTn id="51" dur="2000" fill="hold"/>
                                        <p:tgtEl>
                                          <p:spTgt spid="2"/>
                                        </p:tgtEl>
                                        <p:attrNameLst>
                                          <p:attrName>ppt_x</p:attrName>
                                          <p:attrName>ppt_y</p:attrName>
                                        </p:attrNameLst>
                                      </p:cBhvr>
                                      <p:rCtr x="24792" y="22269"/>
                                    </p:animMotion>
                                  </p:childTnLst>
                                </p:cTn>
                              </p:par>
                              <p:par>
                                <p:cTn id="52" presetID="35" presetClass="path" presetSubtype="0" accel="50000" decel="50000" fill="hold" grpId="0" nodeType="withEffect">
                                  <p:stCondLst>
                                    <p:cond delay="0"/>
                                  </p:stCondLst>
                                  <p:childTnLst>
                                    <p:animMotion origin="layout" path="M 1.38889E-6 -7.40741E-7 L -0.28455 0.44745 " pathEditMode="relative" rAng="0" ptsTypes="AA">
                                      <p:cBhvr>
                                        <p:cTn id="53" dur="2000" fill="hold"/>
                                        <p:tgtEl>
                                          <p:spTgt spid="6"/>
                                        </p:tgtEl>
                                        <p:attrNameLst>
                                          <p:attrName>ppt_x</p:attrName>
                                          <p:attrName>ppt_y</p:attrName>
                                        </p:attrNameLst>
                                      </p:cBhvr>
                                      <p:rCtr x="-14236" y="22361"/>
                                    </p:animMotion>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9" grpId="0" animBg="1"/>
      <p:bldP spid="10" grpId="0" animBg="1"/>
      <p:bldP spid="13" grpId="0" animBg="1"/>
      <p:bldP spid="17" grpId="0" animBg="1"/>
      <p:bldP spid="14" grpId="0" animBg="1"/>
      <p:bldP spid="19" grpId="0" animBg="1"/>
      <p:bldP spid="18" grpId="0" animBg="1"/>
      <p:bldP spid="26" grpId="0" animBg="1"/>
      <p:bldP spid="11280" grpId="0"/>
      <p:bldP spid="11281" grpId="0"/>
      <p:bldP spid="30"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574040"/>
          </a:xfrm>
        </p:spPr>
        <p:txBody>
          <a:bodyPr>
            <a:normAutofit fontScale="90000"/>
          </a:bodyPr>
          <a:lstStyle/>
          <a:p>
            <a:r>
              <a:rPr lang="en-US" dirty="0"/>
              <a:t>C2: Precise &amp; Efficient Profiling of Subset of </a:t>
            </a:r>
            <a:br>
              <a:rPr lang="en-US" dirty="0"/>
            </a:br>
            <a:r>
              <a:rPr lang="en-US" dirty="0"/>
              <a:t>Intra-Procedural Paths</a:t>
            </a:r>
          </a:p>
        </p:txBody>
      </p:sp>
      <p:grpSp>
        <p:nvGrpSpPr>
          <p:cNvPr id="4" name="Group 3"/>
          <p:cNvGrpSpPr/>
          <p:nvPr/>
        </p:nvGrpSpPr>
        <p:grpSpPr>
          <a:xfrm>
            <a:off x="4597675" y="1219201"/>
            <a:ext cx="2408015" cy="2486641"/>
            <a:chOff x="6781800" y="3990359"/>
            <a:chExt cx="2408015" cy="2486641"/>
          </a:xfrm>
        </p:grpSpPr>
        <p:sp>
          <p:nvSpPr>
            <p:cNvPr id="5" name="Isosceles Triangle 4"/>
            <p:cNvSpPr/>
            <p:nvPr/>
          </p:nvSpPr>
          <p:spPr>
            <a:xfrm>
              <a:off x="6812186" y="3990359"/>
              <a:ext cx="2377629" cy="2486641"/>
            </a:xfrm>
            <a:prstGeom prst="triangle">
              <a:avLst/>
            </a:prstGeom>
            <a:solidFill>
              <a:schemeClr val="bg1"/>
            </a:solidFill>
            <a:ln>
              <a:solidFill>
                <a:srgbClr val="E8D4B6"/>
              </a:solidFill>
            </a:ln>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 name="Isosceles Triangle 5"/>
            <p:cNvSpPr/>
            <p:nvPr/>
          </p:nvSpPr>
          <p:spPr>
            <a:xfrm>
              <a:off x="6781800" y="3990359"/>
              <a:ext cx="1711101" cy="2486641"/>
            </a:xfrm>
            <a:prstGeom prst="triangle">
              <a:avLst>
                <a:gd name="adj" fmla="val 69225"/>
              </a:avLst>
            </a:prstGeom>
            <a:solidFill>
              <a:srgbClr val="E8D4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Left Brace 6"/>
          <p:cNvSpPr/>
          <p:nvPr/>
        </p:nvSpPr>
        <p:spPr>
          <a:xfrm rot="16200000">
            <a:off x="5292044" y="3174270"/>
            <a:ext cx="381000" cy="1652461"/>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4177028" y="4295159"/>
            <a:ext cx="2080698" cy="461665"/>
          </a:xfrm>
          <a:prstGeom prst="rect">
            <a:avLst/>
          </a:prstGeom>
          <a:noFill/>
        </p:spPr>
        <p:txBody>
          <a:bodyPr wrap="none" rtlCol="0">
            <a:spAutoFit/>
          </a:bodyPr>
          <a:lstStyle/>
          <a:p>
            <a:r>
              <a:rPr lang="en-US" sz="2400" b="1" i="1" dirty="0"/>
              <a:t>I</a:t>
            </a:r>
            <a:r>
              <a:rPr lang="en-US" dirty="0"/>
              <a:t> : Interesting Paths</a:t>
            </a:r>
          </a:p>
        </p:txBody>
      </p:sp>
      <p:sp>
        <p:nvSpPr>
          <p:cNvPr id="11" name="Left Brace 10"/>
          <p:cNvSpPr/>
          <p:nvPr/>
        </p:nvSpPr>
        <p:spPr>
          <a:xfrm rot="16200000">
            <a:off x="6499453" y="3684761"/>
            <a:ext cx="381000" cy="631478"/>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502674" y="4343401"/>
            <a:ext cx="2401748" cy="461665"/>
          </a:xfrm>
          <a:prstGeom prst="rect">
            <a:avLst/>
          </a:prstGeom>
          <a:noFill/>
        </p:spPr>
        <p:txBody>
          <a:bodyPr wrap="none" rtlCol="0">
            <a:spAutoFit/>
          </a:bodyPr>
          <a:lstStyle/>
          <a:p>
            <a:r>
              <a:rPr lang="en-US" sz="2400" b="1" i="1" dirty="0"/>
              <a:t>I</a:t>
            </a:r>
            <a:r>
              <a:rPr lang="en-US" dirty="0"/>
              <a:t> : Un-Interesting Paths</a:t>
            </a:r>
          </a:p>
        </p:txBody>
      </p:sp>
      <p:sp>
        <p:nvSpPr>
          <p:cNvPr id="13" name="TextBox 12"/>
          <p:cNvSpPr txBox="1"/>
          <p:nvPr/>
        </p:nvSpPr>
        <p:spPr>
          <a:xfrm>
            <a:off x="2692674" y="5029200"/>
            <a:ext cx="4648200" cy="923330"/>
          </a:xfrm>
          <a:prstGeom prst="rect">
            <a:avLst/>
          </a:prstGeom>
          <a:noFill/>
        </p:spPr>
        <p:txBody>
          <a:bodyPr wrap="square" rtlCol="0">
            <a:spAutoFit/>
          </a:bodyPr>
          <a:lstStyle/>
          <a:p>
            <a:r>
              <a:rPr lang="en-US" dirty="0"/>
              <a:t>Preciseness:   </a:t>
            </a:r>
            <a:r>
              <a:rPr lang="en-US" dirty="0" err="1"/>
              <a:t>pid</a:t>
            </a:r>
            <a:r>
              <a:rPr lang="en-US" dirty="0"/>
              <a:t>(</a:t>
            </a:r>
            <a:r>
              <a:rPr lang="en-US" dirty="0" err="1"/>
              <a:t>i</a:t>
            </a:r>
            <a:r>
              <a:rPr lang="en-US" dirty="0"/>
              <a:t>) ≠ </a:t>
            </a:r>
            <a:r>
              <a:rPr lang="en-US" dirty="0" err="1"/>
              <a:t>pid</a:t>
            </a:r>
            <a:r>
              <a:rPr lang="en-US" dirty="0"/>
              <a:t> (j) where </a:t>
            </a:r>
            <a:r>
              <a:rPr lang="en-US" dirty="0" err="1"/>
              <a:t>i</a:t>
            </a:r>
            <a:r>
              <a:rPr lang="en-US" dirty="0"/>
              <a:t>, j </a:t>
            </a:r>
            <a:r>
              <a:rPr lang="az-Cyrl-AZ" dirty="0"/>
              <a:t>Є</a:t>
            </a:r>
            <a:r>
              <a:rPr lang="en-US" dirty="0"/>
              <a:t> </a:t>
            </a:r>
            <a:r>
              <a:rPr lang="en-US" b="1" i="1" dirty="0"/>
              <a:t>I</a:t>
            </a:r>
          </a:p>
          <a:p>
            <a:r>
              <a:rPr lang="en-US" b="1" i="1" dirty="0"/>
              <a:t>	          </a:t>
            </a:r>
            <a:r>
              <a:rPr lang="en-US" dirty="0" err="1"/>
              <a:t>pid</a:t>
            </a:r>
            <a:r>
              <a:rPr lang="en-US" dirty="0"/>
              <a:t>(</a:t>
            </a:r>
            <a:r>
              <a:rPr lang="en-US" dirty="0" err="1"/>
              <a:t>i</a:t>
            </a:r>
            <a:r>
              <a:rPr lang="en-US" dirty="0"/>
              <a:t>) ≠ </a:t>
            </a:r>
            <a:r>
              <a:rPr lang="en-US" dirty="0" err="1"/>
              <a:t>pid</a:t>
            </a:r>
            <a:r>
              <a:rPr lang="en-US" dirty="0"/>
              <a:t> (j) where i </a:t>
            </a:r>
            <a:r>
              <a:rPr lang="az-Cyrl-AZ" dirty="0"/>
              <a:t>Є</a:t>
            </a:r>
            <a:r>
              <a:rPr lang="en-US" dirty="0"/>
              <a:t> </a:t>
            </a:r>
            <a:r>
              <a:rPr lang="en-US" b="1" i="1" dirty="0"/>
              <a:t>I, </a:t>
            </a:r>
            <a:r>
              <a:rPr lang="en-US" dirty="0"/>
              <a:t>j </a:t>
            </a:r>
            <a:r>
              <a:rPr lang="az-Cyrl-AZ" dirty="0"/>
              <a:t>Є</a:t>
            </a:r>
            <a:r>
              <a:rPr lang="en-US" dirty="0"/>
              <a:t> </a:t>
            </a:r>
            <a:endParaRPr lang="en-US" b="1" i="1" dirty="0"/>
          </a:p>
          <a:p>
            <a:r>
              <a:rPr lang="en-US" b="1" i="1" dirty="0"/>
              <a:t>			</a:t>
            </a:r>
            <a:r>
              <a:rPr lang="en-US" dirty="0"/>
              <a:t>  </a:t>
            </a:r>
          </a:p>
        </p:txBody>
      </p:sp>
      <p:cxnSp>
        <p:nvCxnSpPr>
          <p:cNvPr id="15" name="Straight Connector 14"/>
          <p:cNvCxnSpPr/>
          <p:nvPr/>
        </p:nvCxnSpPr>
        <p:spPr>
          <a:xfrm>
            <a:off x="6578874" y="4425188"/>
            <a:ext cx="152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95415" y="5306199"/>
            <a:ext cx="319318" cy="461665"/>
          </a:xfrm>
          <a:prstGeom prst="rect">
            <a:avLst/>
          </a:prstGeom>
          <a:noFill/>
        </p:spPr>
        <p:txBody>
          <a:bodyPr wrap="none" rtlCol="0">
            <a:spAutoFit/>
          </a:bodyPr>
          <a:lstStyle/>
          <a:p>
            <a:r>
              <a:rPr lang="en-US" sz="2400" b="1" i="1" dirty="0"/>
              <a:t>I</a:t>
            </a:r>
            <a:r>
              <a:rPr lang="en-US" dirty="0"/>
              <a:t> </a:t>
            </a:r>
          </a:p>
        </p:txBody>
      </p:sp>
      <p:cxnSp>
        <p:nvCxnSpPr>
          <p:cNvPr id="18" name="Straight Connector 17"/>
          <p:cNvCxnSpPr/>
          <p:nvPr/>
        </p:nvCxnSpPr>
        <p:spPr>
          <a:xfrm>
            <a:off x="6544821" y="5397919"/>
            <a:ext cx="152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43200" y="5791201"/>
            <a:ext cx="7391400" cy="646331"/>
          </a:xfrm>
          <a:prstGeom prst="rect">
            <a:avLst/>
          </a:prstGeom>
          <a:noFill/>
        </p:spPr>
        <p:txBody>
          <a:bodyPr wrap="square" rtlCol="0">
            <a:spAutoFit/>
          </a:bodyPr>
          <a:lstStyle/>
          <a:p>
            <a:r>
              <a:rPr lang="en-US" dirty="0"/>
              <a:t>Efficiency:   Number of probes is preferably lesser than the number of probes in BL </a:t>
            </a:r>
            <a:r>
              <a:rPr lang="en-US" b="1" i="1" dirty="0"/>
              <a:t>		</a:t>
            </a:r>
            <a:r>
              <a:rPr lang="en-US" dirty="0"/>
              <a:t>  </a:t>
            </a:r>
          </a:p>
        </p:txBody>
      </p:sp>
      <p:sp>
        <p:nvSpPr>
          <p:cNvPr id="3" name="Slide Number Placeholder 2"/>
          <p:cNvSpPr>
            <a:spLocks noGrp="1"/>
          </p:cNvSpPr>
          <p:nvPr>
            <p:ph type="sldNum" sz="quarter" idx="12"/>
          </p:nvPr>
        </p:nvSpPr>
        <p:spPr/>
        <p:txBody>
          <a:bodyPr/>
          <a:lstStyle/>
          <a:p>
            <a:pPr>
              <a:defRPr/>
            </a:pPr>
            <a:fld id="{94ABA8D7-01AB-4934-8EB2-4FC804FF4FDF}" type="slidenum">
              <a:rPr lang="en-US" smtClean="0"/>
              <a:pPr>
                <a:defRPr/>
              </a:pPr>
              <a:t>28</a:t>
            </a:fld>
            <a:endParaRPr lang="en-US"/>
          </a:p>
        </p:txBody>
      </p:sp>
    </p:spTree>
    <p:extLst>
      <p:ext uri="{BB962C8B-B14F-4D97-AF65-F5344CB8AC3E}">
        <p14:creationId xmlns:p14="http://schemas.microsoft.com/office/powerpoint/2010/main" val="2169867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111126"/>
            <a:ext cx="8229600" cy="574675"/>
          </a:xfrm>
        </p:spPr>
        <p:txBody>
          <a:bodyPr/>
          <a:lstStyle/>
          <a:p>
            <a:pPr eaLnBrk="1" hangingPunct="1"/>
            <a:r>
              <a:rPr lang="en-US" sz="2800" dirty="0"/>
              <a:t>Selective Path Profiling (PASTE’02)</a:t>
            </a:r>
          </a:p>
        </p:txBody>
      </p:sp>
      <p:sp>
        <p:nvSpPr>
          <p:cNvPr id="13315" name="Content Placeholder 1"/>
          <p:cNvSpPr>
            <a:spLocks noGrp="1"/>
          </p:cNvSpPr>
          <p:nvPr>
            <p:ph idx="1"/>
          </p:nvPr>
        </p:nvSpPr>
        <p:spPr>
          <a:xfrm>
            <a:off x="1940719" y="658460"/>
            <a:ext cx="8229600" cy="1843087"/>
          </a:xfrm>
        </p:spPr>
        <p:txBody>
          <a:bodyPr/>
          <a:lstStyle/>
          <a:p>
            <a:r>
              <a:rPr lang="en-US" dirty="0"/>
              <a:t>SPP has three steps</a:t>
            </a:r>
          </a:p>
          <a:p>
            <a:pPr lvl="1"/>
            <a:r>
              <a:rPr lang="en-US" dirty="0"/>
              <a:t>Labeling: Process </a:t>
            </a:r>
            <a:r>
              <a:rPr lang="en-US" dirty="0">
                <a:solidFill>
                  <a:srgbClr val="FF0000"/>
                </a:solidFill>
              </a:rPr>
              <a:t>uninteresting edges (no interesting paths passing through these edges) </a:t>
            </a:r>
            <a:r>
              <a:rPr lang="en-US" dirty="0"/>
              <a:t>before interesting edges</a:t>
            </a:r>
          </a:p>
        </p:txBody>
      </p:sp>
      <p:sp>
        <p:nvSpPr>
          <p:cNvPr id="196" name="Oval 19"/>
          <p:cNvSpPr/>
          <p:nvPr/>
        </p:nvSpPr>
        <p:spPr bwMode="auto">
          <a:xfrm>
            <a:off x="3298825" y="28956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98" name="Straight Arrow Connector 24"/>
          <p:cNvCxnSpPr/>
          <p:nvPr/>
        </p:nvCxnSpPr>
        <p:spPr bwMode="auto">
          <a:xfrm>
            <a:off x="3417888" y="3000376"/>
            <a:ext cx="1458912" cy="8858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9" name="Straight Arrow Connector 24"/>
          <p:cNvCxnSpPr>
            <a:stCxn id="196" idx="4"/>
          </p:cNvCxnSpPr>
          <p:nvPr/>
        </p:nvCxnSpPr>
        <p:spPr bwMode="auto">
          <a:xfrm>
            <a:off x="3368676" y="3017838"/>
            <a:ext cx="188913" cy="944562"/>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1" name="Straight Arrow Connector 24"/>
          <p:cNvCxnSpPr>
            <a:stCxn id="196" idx="3"/>
          </p:cNvCxnSpPr>
          <p:nvPr/>
        </p:nvCxnSpPr>
        <p:spPr bwMode="auto">
          <a:xfrm flipH="1">
            <a:off x="2362200" y="2999938"/>
            <a:ext cx="957084" cy="962463"/>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33781" y="2574023"/>
            <a:ext cx="312906" cy="369332"/>
          </a:xfrm>
          <a:prstGeom prst="rect">
            <a:avLst/>
          </a:prstGeom>
          <a:noFill/>
        </p:spPr>
        <p:txBody>
          <a:bodyPr wrap="none" rtlCol="0">
            <a:spAutoFit/>
          </a:bodyPr>
          <a:lstStyle/>
          <a:p>
            <a:r>
              <a:rPr lang="en-US" dirty="0"/>
              <a:t>a</a:t>
            </a:r>
          </a:p>
        </p:txBody>
      </p:sp>
      <p:sp>
        <p:nvSpPr>
          <p:cNvPr id="206" name="TextBox 205"/>
          <p:cNvSpPr txBox="1"/>
          <p:nvPr/>
        </p:nvSpPr>
        <p:spPr>
          <a:xfrm>
            <a:off x="2415334" y="3878132"/>
            <a:ext cx="312906" cy="369332"/>
          </a:xfrm>
          <a:prstGeom prst="rect">
            <a:avLst/>
          </a:prstGeom>
          <a:noFill/>
        </p:spPr>
        <p:txBody>
          <a:bodyPr wrap="none" rtlCol="0">
            <a:spAutoFit/>
          </a:bodyPr>
          <a:lstStyle/>
          <a:p>
            <a:r>
              <a:rPr lang="en-US" dirty="0"/>
              <a:t>b</a:t>
            </a:r>
          </a:p>
        </p:txBody>
      </p:sp>
      <p:sp>
        <p:nvSpPr>
          <p:cNvPr id="208" name="TextBox 207"/>
          <p:cNvSpPr txBox="1"/>
          <p:nvPr/>
        </p:nvSpPr>
        <p:spPr>
          <a:xfrm>
            <a:off x="3547287" y="3823772"/>
            <a:ext cx="300082" cy="369332"/>
          </a:xfrm>
          <a:prstGeom prst="rect">
            <a:avLst/>
          </a:prstGeom>
          <a:noFill/>
        </p:spPr>
        <p:txBody>
          <a:bodyPr wrap="none" rtlCol="0">
            <a:spAutoFit/>
          </a:bodyPr>
          <a:lstStyle/>
          <a:p>
            <a:r>
              <a:rPr lang="en-US" dirty="0"/>
              <a:t>c</a:t>
            </a:r>
          </a:p>
        </p:txBody>
      </p:sp>
      <p:sp>
        <p:nvSpPr>
          <p:cNvPr id="212" name="TextBox 211"/>
          <p:cNvSpPr txBox="1"/>
          <p:nvPr/>
        </p:nvSpPr>
        <p:spPr>
          <a:xfrm>
            <a:off x="4876800" y="3777295"/>
            <a:ext cx="312906" cy="369332"/>
          </a:xfrm>
          <a:prstGeom prst="rect">
            <a:avLst/>
          </a:prstGeom>
          <a:noFill/>
        </p:spPr>
        <p:txBody>
          <a:bodyPr wrap="none" rtlCol="0">
            <a:spAutoFit/>
          </a:bodyPr>
          <a:lstStyle/>
          <a:p>
            <a:r>
              <a:rPr lang="en-US" dirty="0"/>
              <a:t>d</a:t>
            </a:r>
          </a:p>
        </p:txBody>
      </p:sp>
      <p:sp>
        <p:nvSpPr>
          <p:cNvPr id="11" name="TextBox 10"/>
          <p:cNvSpPr txBox="1"/>
          <p:nvPr/>
        </p:nvSpPr>
        <p:spPr>
          <a:xfrm>
            <a:off x="2547807" y="3137993"/>
            <a:ext cx="319318" cy="369332"/>
          </a:xfrm>
          <a:prstGeom prst="rect">
            <a:avLst/>
          </a:prstGeom>
          <a:noFill/>
        </p:spPr>
        <p:txBody>
          <a:bodyPr wrap="none" rtlCol="0">
            <a:spAutoFit/>
          </a:bodyPr>
          <a:lstStyle/>
          <a:p>
            <a:r>
              <a:rPr lang="en-US" dirty="0"/>
              <a:t>0</a:t>
            </a:r>
          </a:p>
        </p:txBody>
      </p:sp>
      <p:sp>
        <p:nvSpPr>
          <p:cNvPr id="218" name="TextBox 217"/>
          <p:cNvSpPr txBox="1"/>
          <p:nvPr/>
        </p:nvSpPr>
        <p:spPr>
          <a:xfrm>
            <a:off x="3437589" y="3296502"/>
            <a:ext cx="460382" cy="369332"/>
          </a:xfrm>
          <a:prstGeom prst="rect">
            <a:avLst/>
          </a:prstGeom>
          <a:noFill/>
        </p:spPr>
        <p:txBody>
          <a:bodyPr wrap="none" rtlCol="0">
            <a:spAutoFit/>
          </a:bodyPr>
          <a:lstStyle/>
          <a:p>
            <a:r>
              <a:rPr lang="en-US" dirty="0" err="1"/>
              <a:t>Nb</a:t>
            </a:r>
            <a:endParaRPr lang="en-US" dirty="0"/>
          </a:p>
        </p:txBody>
      </p:sp>
      <p:sp>
        <p:nvSpPr>
          <p:cNvPr id="219" name="TextBox 218"/>
          <p:cNvSpPr txBox="1"/>
          <p:nvPr/>
        </p:nvSpPr>
        <p:spPr>
          <a:xfrm>
            <a:off x="4343401" y="3276600"/>
            <a:ext cx="854721" cy="369332"/>
          </a:xfrm>
          <a:prstGeom prst="rect">
            <a:avLst/>
          </a:prstGeom>
          <a:noFill/>
        </p:spPr>
        <p:txBody>
          <a:bodyPr wrap="none" rtlCol="0">
            <a:spAutoFit/>
          </a:bodyPr>
          <a:lstStyle/>
          <a:p>
            <a:r>
              <a:rPr lang="en-US" dirty="0" err="1"/>
              <a:t>Nb+Nc</a:t>
            </a:r>
            <a:endParaRPr lang="en-US" dirty="0"/>
          </a:p>
        </p:txBody>
      </p:sp>
      <p:sp>
        <p:nvSpPr>
          <p:cNvPr id="12" name="Isosceles Triangle 11"/>
          <p:cNvSpPr/>
          <p:nvPr/>
        </p:nvSpPr>
        <p:spPr>
          <a:xfrm>
            <a:off x="1861796" y="3937803"/>
            <a:ext cx="1011401" cy="1447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Isosceles Triangle 223"/>
          <p:cNvSpPr/>
          <p:nvPr/>
        </p:nvSpPr>
        <p:spPr>
          <a:xfrm>
            <a:off x="3060308" y="3961961"/>
            <a:ext cx="978292" cy="1447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Isosceles Triangle 224"/>
          <p:cNvSpPr/>
          <p:nvPr/>
        </p:nvSpPr>
        <p:spPr>
          <a:xfrm>
            <a:off x="4387654" y="3878133"/>
            <a:ext cx="978292" cy="15316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 Brace 225"/>
          <p:cNvSpPr/>
          <p:nvPr/>
        </p:nvSpPr>
        <p:spPr>
          <a:xfrm rot="16200000">
            <a:off x="2221023" y="5222047"/>
            <a:ext cx="311621" cy="992726"/>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TextBox 227"/>
          <p:cNvSpPr txBox="1"/>
          <p:nvPr/>
        </p:nvSpPr>
        <p:spPr>
          <a:xfrm>
            <a:off x="2415982" y="5715000"/>
            <a:ext cx="460382" cy="369332"/>
          </a:xfrm>
          <a:prstGeom prst="rect">
            <a:avLst/>
          </a:prstGeom>
          <a:noFill/>
        </p:spPr>
        <p:txBody>
          <a:bodyPr wrap="none" rtlCol="0">
            <a:spAutoFit/>
          </a:bodyPr>
          <a:lstStyle/>
          <a:p>
            <a:r>
              <a:rPr lang="en-US" dirty="0" err="1"/>
              <a:t>Nb</a:t>
            </a:r>
            <a:endParaRPr lang="en-US" dirty="0"/>
          </a:p>
        </p:txBody>
      </p:sp>
      <p:sp>
        <p:nvSpPr>
          <p:cNvPr id="229" name="Left Brace 228"/>
          <p:cNvSpPr/>
          <p:nvPr/>
        </p:nvSpPr>
        <p:spPr>
          <a:xfrm rot="16200000">
            <a:off x="3440223" y="5233715"/>
            <a:ext cx="311621" cy="992726"/>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TextBox 229"/>
          <p:cNvSpPr txBox="1"/>
          <p:nvPr/>
        </p:nvSpPr>
        <p:spPr>
          <a:xfrm>
            <a:off x="3635182" y="5726668"/>
            <a:ext cx="444352" cy="369332"/>
          </a:xfrm>
          <a:prstGeom prst="rect">
            <a:avLst/>
          </a:prstGeom>
          <a:noFill/>
        </p:spPr>
        <p:txBody>
          <a:bodyPr wrap="none" rtlCol="0">
            <a:spAutoFit/>
          </a:bodyPr>
          <a:lstStyle/>
          <a:p>
            <a:r>
              <a:rPr lang="en-US" dirty="0" err="1"/>
              <a:t>Nc</a:t>
            </a:r>
            <a:endParaRPr lang="en-US" dirty="0"/>
          </a:p>
        </p:txBody>
      </p:sp>
      <p:sp>
        <p:nvSpPr>
          <p:cNvPr id="232" name="Left Brace 231"/>
          <p:cNvSpPr/>
          <p:nvPr/>
        </p:nvSpPr>
        <p:spPr>
          <a:xfrm rot="16200000">
            <a:off x="4672247" y="5222048"/>
            <a:ext cx="311621" cy="992726"/>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TextBox 235"/>
          <p:cNvSpPr txBox="1"/>
          <p:nvPr/>
        </p:nvSpPr>
        <p:spPr>
          <a:xfrm>
            <a:off x="4867206" y="5715001"/>
            <a:ext cx="479618" cy="369332"/>
          </a:xfrm>
          <a:prstGeom prst="rect">
            <a:avLst/>
          </a:prstGeom>
          <a:noFill/>
        </p:spPr>
        <p:txBody>
          <a:bodyPr wrap="none" rtlCol="0">
            <a:spAutoFit/>
          </a:bodyPr>
          <a:lstStyle/>
          <a:p>
            <a:r>
              <a:rPr lang="en-US" dirty="0" err="1"/>
              <a:t>Nd</a:t>
            </a:r>
            <a:endParaRPr lang="en-US" dirty="0"/>
          </a:p>
        </p:txBody>
      </p:sp>
      <p:grpSp>
        <p:nvGrpSpPr>
          <p:cNvPr id="4" name="Group 3"/>
          <p:cNvGrpSpPr/>
          <p:nvPr/>
        </p:nvGrpSpPr>
        <p:grpSpPr>
          <a:xfrm>
            <a:off x="6268571" y="2594442"/>
            <a:ext cx="3515418" cy="3501559"/>
            <a:chOff x="4744571" y="2594441"/>
            <a:chExt cx="3515418" cy="3501559"/>
          </a:xfrm>
        </p:grpSpPr>
        <p:sp>
          <p:nvSpPr>
            <p:cNvPr id="260" name="Oval 19"/>
            <p:cNvSpPr/>
            <p:nvPr/>
          </p:nvSpPr>
          <p:spPr bwMode="auto">
            <a:xfrm>
              <a:off x="6181601" y="28956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261" name="Straight Arrow Connector 24"/>
            <p:cNvCxnSpPr/>
            <p:nvPr/>
          </p:nvCxnSpPr>
          <p:spPr bwMode="auto">
            <a:xfrm>
              <a:off x="6300664" y="3000375"/>
              <a:ext cx="1458912" cy="8858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2" name="Straight Arrow Connector 24"/>
            <p:cNvCxnSpPr>
              <a:stCxn id="260" idx="4"/>
            </p:cNvCxnSpPr>
            <p:nvPr/>
          </p:nvCxnSpPr>
          <p:spPr bwMode="auto">
            <a:xfrm>
              <a:off x="6251451" y="3017838"/>
              <a:ext cx="188913" cy="944562"/>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3" name="Straight Arrow Connector 24"/>
            <p:cNvCxnSpPr>
              <a:stCxn id="260" idx="3"/>
            </p:cNvCxnSpPr>
            <p:nvPr/>
          </p:nvCxnSpPr>
          <p:spPr bwMode="auto">
            <a:xfrm flipH="1">
              <a:off x="5244976" y="2999937"/>
              <a:ext cx="957084" cy="962463"/>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64" name="TextBox 263"/>
            <p:cNvSpPr txBox="1"/>
            <p:nvPr/>
          </p:nvSpPr>
          <p:spPr>
            <a:xfrm>
              <a:off x="6207756" y="2594441"/>
              <a:ext cx="312906" cy="369332"/>
            </a:xfrm>
            <a:prstGeom prst="rect">
              <a:avLst/>
            </a:prstGeom>
            <a:noFill/>
          </p:spPr>
          <p:txBody>
            <a:bodyPr wrap="none" rtlCol="0">
              <a:spAutoFit/>
            </a:bodyPr>
            <a:lstStyle/>
            <a:p>
              <a:r>
                <a:rPr lang="en-US" dirty="0"/>
                <a:t>a</a:t>
              </a:r>
            </a:p>
          </p:txBody>
        </p:sp>
        <p:sp>
          <p:nvSpPr>
            <p:cNvPr id="265" name="TextBox 264"/>
            <p:cNvSpPr txBox="1"/>
            <p:nvPr/>
          </p:nvSpPr>
          <p:spPr>
            <a:xfrm>
              <a:off x="5298110" y="3878132"/>
              <a:ext cx="312906" cy="369332"/>
            </a:xfrm>
            <a:prstGeom prst="rect">
              <a:avLst/>
            </a:prstGeom>
            <a:noFill/>
          </p:spPr>
          <p:txBody>
            <a:bodyPr wrap="none" rtlCol="0">
              <a:spAutoFit/>
            </a:bodyPr>
            <a:lstStyle/>
            <a:p>
              <a:r>
                <a:rPr lang="en-US" dirty="0"/>
                <a:t>b</a:t>
              </a:r>
            </a:p>
          </p:txBody>
        </p:sp>
        <p:sp>
          <p:nvSpPr>
            <p:cNvPr id="266" name="TextBox 265"/>
            <p:cNvSpPr txBox="1"/>
            <p:nvPr/>
          </p:nvSpPr>
          <p:spPr>
            <a:xfrm>
              <a:off x="6430063" y="3823772"/>
              <a:ext cx="300082" cy="369332"/>
            </a:xfrm>
            <a:prstGeom prst="rect">
              <a:avLst/>
            </a:prstGeom>
            <a:noFill/>
          </p:spPr>
          <p:txBody>
            <a:bodyPr wrap="none" rtlCol="0">
              <a:spAutoFit/>
            </a:bodyPr>
            <a:lstStyle/>
            <a:p>
              <a:r>
                <a:rPr lang="en-US" dirty="0"/>
                <a:t>c</a:t>
              </a:r>
            </a:p>
          </p:txBody>
        </p:sp>
        <p:sp>
          <p:nvSpPr>
            <p:cNvPr id="267" name="TextBox 266"/>
            <p:cNvSpPr txBox="1"/>
            <p:nvPr/>
          </p:nvSpPr>
          <p:spPr>
            <a:xfrm>
              <a:off x="7759576" y="3777295"/>
              <a:ext cx="312906" cy="369332"/>
            </a:xfrm>
            <a:prstGeom prst="rect">
              <a:avLst/>
            </a:prstGeom>
            <a:noFill/>
          </p:spPr>
          <p:txBody>
            <a:bodyPr wrap="none" rtlCol="0">
              <a:spAutoFit/>
            </a:bodyPr>
            <a:lstStyle/>
            <a:p>
              <a:r>
                <a:rPr lang="en-US" dirty="0"/>
                <a:t>d</a:t>
              </a:r>
            </a:p>
          </p:txBody>
        </p:sp>
        <p:sp>
          <p:nvSpPr>
            <p:cNvPr id="268" name="TextBox 267"/>
            <p:cNvSpPr txBox="1"/>
            <p:nvPr/>
          </p:nvSpPr>
          <p:spPr>
            <a:xfrm>
              <a:off x="5430583" y="3137993"/>
              <a:ext cx="319318" cy="369332"/>
            </a:xfrm>
            <a:prstGeom prst="rect">
              <a:avLst/>
            </a:prstGeom>
            <a:noFill/>
          </p:spPr>
          <p:txBody>
            <a:bodyPr wrap="none" rtlCol="0">
              <a:spAutoFit/>
            </a:bodyPr>
            <a:lstStyle/>
            <a:p>
              <a:r>
                <a:rPr lang="en-US" dirty="0"/>
                <a:t>0</a:t>
              </a:r>
            </a:p>
          </p:txBody>
        </p:sp>
        <p:sp>
          <p:nvSpPr>
            <p:cNvPr id="269" name="TextBox 268"/>
            <p:cNvSpPr txBox="1"/>
            <p:nvPr/>
          </p:nvSpPr>
          <p:spPr>
            <a:xfrm>
              <a:off x="6320365" y="3296502"/>
              <a:ext cx="460382" cy="369332"/>
            </a:xfrm>
            <a:prstGeom prst="rect">
              <a:avLst/>
            </a:prstGeom>
            <a:noFill/>
          </p:spPr>
          <p:txBody>
            <a:bodyPr wrap="none" rtlCol="0">
              <a:spAutoFit/>
            </a:bodyPr>
            <a:lstStyle/>
            <a:p>
              <a:r>
                <a:rPr lang="en-US" dirty="0" err="1"/>
                <a:t>Nb</a:t>
              </a:r>
              <a:endParaRPr lang="en-US" dirty="0"/>
            </a:p>
          </p:txBody>
        </p:sp>
        <p:sp>
          <p:nvSpPr>
            <p:cNvPr id="270" name="TextBox 269"/>
            <p:cNvSpPr txBox="1"/>
            <p:nvPr/>
          </p:nvSpPr>
          <p:spPr>
            <a:xfrm>
              <a:off x="7226176" y="3276600"/>
              <a:ext cx="854721" cy="369332"/>
            </a:xfrm>
            <a:prstGeom prst="rect">
              <a:avLst/>
            </a:prstGeom>
            <a:noFill/>
          </p:spPr>
          <p:txBody>
            <a:bodyPr wrap="none" rtlCol="0">
              <a:spAutoFit/>
            </a:bodyPr>
            <a:lstStyle/>
            <a:p>
              <a:r>
                <a:rPr lang="en-US" dirty="0" err="1"/>
                <a:t>Nb+Nc</a:t>
              </a:r>
              <a:endParaRPr lang="en-US" dirty="0"/>
            </a:p>
          </p:txBody>
        </p:sp>
        <p:sp>
          <p:nvSpPr>
            <p:cNvPr id="271" name="Isosceles Triangle 270"/>
            <p:cNvSpPr/>
            <p:nvPr/>
          </p:nvSpPr>
          <p:spPr>
            <a:xfrm>
              <a:off x="4744571" y="3937803"/>
              <a:ext cx="1011401" cy="1447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Isosceles Triangle 271"/>
            <p:cNvSpPr/>
            <p:nvPr/>
          </p:nvSpPr>
          <p:spPr>
            <a:xfrm>
              <a:off x="5943084" y="3961961"/>
              <a:ext cx="978292" cy="1447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Isosceles Triangle 272"/>
            <p:cNvSpPr/>
            <p:nvPr/>
          </p:nvSpPr>
          <p:spPr>
            <a:xfrm>
              <a:off x="7267262" y="3886200"/>
              <a:ext cx="978292" cy="15316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eft Brace 273"/>
            <p:cNvSpPr/>
            <p:nvPr/>
          </p:nvSpPr>
          <p:spPr>
            <a:xfrm rot="16200000">
              <a:off x="5103798" y="5222047"/>
              <a:ext cx="311621" cy="992726"/>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TextBox 274"/>
            <p:cNvSpPr txBox="1"/>
            <p:nvPr/>
          </p:nvSpPr>
          <p:spPr>
            <a:xfrm>
              <a:off x="5298758" y="5715000"/>
              <a:ext cx="460382" cy="369332"/>
            </a:xfrm>
            <a:prstGeom prst="rect">
              <a:avLst/>
            </a:prstGeom>
            <a:noFill/>
          </p:spPr>
          <p:txBody>
            <a:bodyPr wrap="none" rtlCol="0">
              <a:spAutoFit/>
            </a:bodyPr>
            <a:lstStyle/>
            <a:p>
              <a:r>
                <a:rPr lang="en-US" dirty="0" err="1"/>
                <a:t>Nb</a:t>
              </a:r>
              <a:endParaRPr lang="en-US" dirty="0"/>
            </a:p>
          </p:txBody>
        </p:sp>
        <p:sp>
          <p:nvSpPr>
            <p:cNvPr id="276" name="Left Brace 275"/>
            <p:cNvSpPr/>
            <p:nvPr/>
          </p:nvSpPr>
          <p:spPr>
            <a:xfrm rot="16200000">
              <a:off x="6322998" y="5233715"/>
              <a:ext cx="311621" cy="992726"/>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TextBox 276"/>
            <p:cNvSpPr txBox="1"/>
            <p:nvPr/>
          </p:nvSpPr>
          <p:spPr>
            <a:xfrm>
              <a:off x="6517958" y="5726668"/>
              <a:ext cx="444352" cy="369332"/>
            </a:xfrm>
            <a:prstGeom prst="rect">
              <a:avLst/>
            </a:prstGeom>
            <a:noFill/>
          </p:spPr>
          <p:txBody>
            <a:bodyPr wrap="none" rtlCol="0">
              <a:spAutoFit/>
            </a:bodyPr>
            <a:lstStyle/>
            <a:p>
              <a:r>
                <a:rPr lang="en-US" dirty="0" err="1"/>
                <a:t>Nc</a:t>
              </a:r>
              <a:endParaRPr lang="en-US" dirty="0"/>
            </a:p>
          </p:txBody>
        </p:sp>
        <p:sp>
          <p:nvSpPr>
            <p:cNvPr id="278" name="Left Brace 277"/>
            <p:cNvSpPr/>
            <p:nvPr/>
          </p:nvSpPr>
          <p:spPr>
            <a:xfrm rot="16200000">
              <a:off x="7607815" y="5214888"/>
              <a:ext cx="311621" cy="992726"/>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TextBox 278"/>
            <p:cNvSpPr txBox="1"/>
            <p:nvPr/>
          </p:nvSpPr>
          <p:spPr>
            <a:xfrm>
              <a:off x="7765936" y="5701223"/>
              <a:ext cx="479618" cy="369332"/>
            </a:xfrm>
            <a:prstGeom prst="rect">
              <a:avLst/>
            </a:prstGeom>
            <a:noFill/>
          </p:spPr>
          <p:txBody>
            <a:bodyPr wrap="none" rtlCol="0">
              <a:spAutoFit/>
            </a:bodyPr>
            <a:lstStyle/>
            <a:p>
              <a:r>
                <a:rPr lang="en-US" dirty="0" err="1"/>
                <a:t>Nd</a:t>
              </a:r>
              <a:endParaRPr lang="en-US" dirty="0"/>
            </a:p>
          </p:txBody>
        </p:sp>
      </p:grpSp>
      <p:sp>
        <p:nvSpPr>
          <p:cNvPr id="2" name="TextBox 1"/>
          <p:cNvSpPr txBox="1"/>
          <p:nvPr/>
        </p:nvSpPr>
        <p:spPr>
          <a:xfrm>
            <a:off x="2650129" y="6452528"/>
            <a:ext cx="2145139" cy="369332"/>
          </a:xfrm>
          <a:prstGeom prst="rect">
            <a:avLst/>
          </a:prstGeom>
          <a:noFill/>
        </p:spPr>
        <p:txBody>
          <a:bodyPr wrap="none" rtlCol="0">
            <a:spAutoFit/>
          </a:bodyPr>
          <a:lstStyle/>
          <a:p>
            <a:r>
              <a:rPr lang="en-US" dirty="0"/>
              <a:t>Ball-</a:t>
            </a:r>
            <a:r>
              <a:rPr lang="en-US" dirty="0" err="1"/>
              <a:t>Larus</a:t>
            </a:r>
            <a:r>
              <a:rPr lang="en-US" dirty="0"/>
              <a:t>’ Labelling</a:t>
            </a:r>
          </a:p>
        </p:txBody>
      </p:sp>
      <p:sp>
        <p:nvSpPr>
          <p:cNvPr id="45" name="TextBox 44"/>
          <p:cNvSpPr txBox="1"/>
          <p:nvPr/>
        </p:nvSpPr>
        <p:spPr>
          <a:xfrm>
            <a:off x="7055100" y="6439710"/>
            <a:ext cx="1510350" cy="369332"/>
          </a:xfrm>
          <a:prstGeom prst="rect">
            <a:avLst/>
          </a:prstGeom>
          <a:noFill/>
        </p:spPr>
        <p:txBody>
          <a:bodyPr wrap="none" rtlCol="0">
            <a:spAutoFit/>
          </a:bodyPr>
          <a:lstStyle/>
          <a:p>
            <a:r>
              <a:rPr lang="en-US" dirty="0"/>
              <a:t>SPP Labelling</a:t>
            </a:r>
          </a:p>
        </p:txBody>
      </p:sp>
      <p:sp>
        <p:nvSpPr>
          <p:cNvPr id="3" name="Slide Number Placeholder 2"/>
          <p:cNvSpPr>
            <a:spLocks noGrp="1"/>
          </p:cNvSpPr>
          <p:nvPr>
            <p:ph type="sldNum" sz="quarter" idx="12"/>
          </p:nvPr>
        </p:nvSpPr>
        <p:spPr/>
        <p:txBody>
          <a:bodyPr/>
          <a:lstStyle/>
          <a:p>
            <a:pPr>
              <a:defRPr/>
            </a:pPr>
            <a:fld id="{94ABA8D7-01AB-4934-8EB2-4FC804FF4FDF}" type="slidenum">
              <a:rPr lang="en-US" smtClean="0"/>
              <a:pPr>
                <a:defRPr/>
              </a:pPr>
              <a:t>29</a:t>
            </a:fld>
            <a:endParaRPr lang="en-US"/>
          </a:p>
        </p:txBody>
      </p:sp>
    </p:spTree>
    <p:extLst>
      <p:ext uri="{BB962C8B-B14F-4D97-AF65-F5344CB8AC3E}">
        <p14:creationId xmlns:p14="http://schemas.microsoft.com/office/powerpoint/2010/main" val="69232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Motivation</a:t>
            </a:r>
          </a:p>
        </p:txBody>
      </p:sp>
      <p:sp>
        <p:nvSpPr>
          <p:cNvPr id="3" name="Content Placeholder 2"/>
          <p:cNvSpPr>
            <a:spLocks noGrp="1"/>
          </p:cNvSpPr>
          <p:nvPr>
            <p:ph idx="1"/>
          </p:nvPr>
        </p:nvSpPr>
        <p:spPr>
          <a:xfrm>
            <a:off x="1981200" y="1066800"/>
            <a:ext cx="8229600" cy="5181600"/>
          </a:xfrm>
        </p:spPr>
        <p:txBody>
          <a:bodyPr>
            <a:normAutofit/>
          </a:bodyPr>
          <a:lstStyle/>
          <a:p>
            <a:r>
              <a:rPr lang="en-US" dirty="0"/>
              <a:t>Production failures are reported as tickets</a:t>
            </a:r>
          </a:p>
          <a:p>
            <a:pPr lvl="1"/>
            <a:r>
              <a:rPr lang="en-US" dirty="0"/>
              <a:t>Bugs need to be solved urgently</a:t>
            </a:r>
          </a:p>
          <a:p>
            <a:pPr lvl="1"/>
            <a:r>
              <a:rPr lang="en-US" dirty="0"/>
              <a:t>Code has been tested, errors are mostly corner cases</a:t>
            </a:r>
          </a:p>
          <a:p>
            <a:r>
              <a:rPr lang="en-US" dirty="0"/>
              <a:t>Challenges</a:t>
            </a:r>
          </a:p>
          <a:p>
            <a:pPr lvl="1"/>
            <a:r>
              <a:rPr lang="en-US" dirty="0"/>
              <a:t>Handle both imperative and declarative syntax</a:t>
            </a:r>
          </a:p>
          <a:p>
            <a:pPr lvl="1"/>
            <a:r>
              <a:rPr lang="en-US" dirty="0"/>
              <a:t>Data driven</a:t>
            </a:r>
          </a:p>
          <a:p>
            <a:pPr lvl="2"/>
            <a:r>
              <a:rPr lang="en-US" dirty="0"/>
              <a:t>Behavior of the database commands is dependent on the underlying data</a:t>
            </a:r>
          </a:p>
          <a:p>
            <a:pPr lvl="1"/>
            <a:r>
              <a:rPr lang="en-US" dirty="0"/>
              <a:t>Different types of problems</a:t>
            </a:r>
          </a:p>
          <a:p>
            <a:pPr lvl="2"/>
            <a:r>
              <a:rPr lang="en-US" dirty="0"/>
              <a:t>Incorrect value</a:t>
            </a:r>
          </a:p>
          <a:p>
            <a:pPr lvl="2"/>
            <a:r>
              <a:rPr lang="en-US" dirty="0"/>
              <a:t>Missing data</a:t>
            </a:r>
          </a:p>
          <a:p>
            <a:pPr lvl="2"/>
            <a:r>
              <a:rPr lang="en-US" dirty="0"/>
              <a:t>Unwanted data</a:t>
            </a:r>
          </a:p>
          <a:p>
            <a:pPr>
              <a:buNone/>
            </a:pPr>
            <a:endParaRPr lang="en-US" dirty="0"/>
          </a:p>
          <a:p>
            <a:pPr lvl="1">
              <a:buNone/>
            </a:pPr>
            <a:endParaRPr lang="en-US" dirty="0"/>
          </a:p>
        </p:txBody>
      </p:sp>
      <p:sp>
        <p:nvSpPr>
          <p:cNvPr id="4" name="Slide Number Placeholder 3"/>
          <p:cNvSpPr>
            <a:spLocks noGrp="1"/>
          </p:cNvSpPr>
          <p:nvPr>
            <p:ph type="sldNum" sz="quarter" idx="12"/>
          </p:nvPr>
        </p:nvSpPr>
        <p:spPr/>
        <p:txBody>
          <a:bodyPr/>
          <a:lstStyle/>
          <a:p>
            <a:fld id="{919E6677-47B7-46DC-8403-1EACAC47B6FA}"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950944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111126"/>
            <a:ext cx="8229600" cy="574675"/>
          </a:xfrm>
        </p:spPr>
        <p:txBody>
          <a:bodyPr/>
          <a:lstStyle/>
          <a:p>
            <a:pPr eaLnBrk="1" hangingPunct="1"/>
            <a:r>
              <a:rPr lang="en-US" sz="2800" dirty="0"/>
              <a:t>Selective Path Profiling (PASTE’02)</a:t>
            </a:r>
          </a:p>
        </p:txBody>
      </p:sp>
      <p:sp>
        <p:nvSpPr>
          <p:cNvPr id="13315" name="Content Placeholder 1"/>
          <p:cNvSpPr>
            <a:spLocks noGrp="1"/>
          </p:cNvSpPr>
          <p:nvPr>
            <p:ph idx="1"/>
          </p:nvPr>
        </p:nvSpPr>
        <p:spPr>
          <a:xfrm>
            <a:off x="1940719" y="658460"/>
            <a:ext cx="8574881" cy="1843087"/>
          </a:xfrm>
        </p:spPr>
        <p:txBody>
          <a:bodyPr/>
          <a:lstStyle/>
          <a:p>
            <a:r>
              <a:rPr lang="en-US" dirty="0"/>
              <a:t>SPP has three steps</a:t>
            </a:r>
          </a:p>
          <a:p>
            <a:pPr lvl="1"/>
            <a:r>
              <a:rPr lang="en-US" sz="1800" dirty="0"/>
              <a:t>Labeling: Process </a:t>
            </a:r>
            <a:r>
              <a:rPr lang="en-US" sz="1800" dirty="0">
                <a:solidFill>
                  <a:srgbClr val="FF0000"/>
                </a:solidFill>
              </a:rPr>
              <a:t>uninteresting edges (no interesting paths passing through these edges) </a:t>
            </a:r>
            <a:r>
              <a:rPr lang="en-US" sz="1800" dirty="0"/>
              <a:t>before interesting edges</a:t>
            </a:r>
          </a:p>
          <a:p>
            <a:pPr lvl="1"/>
            <a:r>
              <a:rPr lang="en-US" sz="1800" dirty="0"/>
              <a:t>Propagates label of single incoming edge of a node to its outgoing edges</a:t>
            </a:r>
          </a:p>
          <a:p>
            <a:pPr lvl="1"/>
            <a:r>
              <a:rPr lang="en-US" sz="1800" dirty="0"/>
              <a:t>Remove labels from uninteresting edges (absorption)</a:t>
            </a:r>
          </a:p>
        </p:txBody>
      </p:sp>
      <p:sp>
        <p:nvSpPr>
          <p:cNvPr id="13316" name="TextBox 10"/>
          <p:cNvSpPr txBox="1">
            <a:spLocks noChangeArrowheads="1"/>
          </p:cNvSpPr>
          <p:nvPr/>
        </p:nvSpPr>
        <p:spPr bwMode="auto">
          <a:xfrm>
            <a:off x="4767263" y="3692526"/>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v12</a:t>
            </a:r>
          </a:p>
        </p:txBody>
      </p:sp>
      <p:sp>
        <p:nvSpPr>
          <p:cNvPr id="13317" name="TextBox 11"/>
          <p:cNvSpPr txBox="1">
            <a:spLocks noChangeArrowheads="1"/>
          </p:cNvSpPr>
          <p:nvPr/>
        </p:nvSpPr>
        <p:spPr bwMode="auto">
          <a:xfrm>
            <a:off x="4421188" y="4068764"/>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v13</a:t>
            </a:r>
          </a:p>
        </p:txBody>
      </p:sp>
      <p:sp>
        <p:nvSpPr>
          <p:cNvPr id="13318" name="TextBox 12"/>
          <p:cNvSpPr txBox="1">
            <a:spLocks noChangeArrowheads="1"/>
          </p:cNvSpPr>
          <p:nvPr/>
        </p:nvSpPr>
        <p:spPr bwMode="auto">
          <a:xfrm>
            <a:off x="4772026" y="5553076"/>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v21</a:t>
            </a:r>
          </a:p>
        </p:txBody>
      </p:sp>
      <p:sp>
        <p:nvSpPr>
          <p:cNvPr id="102" name="Oval 14"/>
          <p:cNvSpPr/>
          <p:nvPr/>
        </p:nvSpPr>
        <p:spPr bwMode="auto">
          <a:xfrm>
            <a:off x="2657475" y="4703763"/>
            <a:ext cx="139700" cy="12065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3" name="Oval 16"/>
          <p:cNvSpPr/>
          <p:nvPr/>
        </p:nvSpPr>
        <p:spPr bwMode="auto">
          <a:xfrm>
            <a:off x="4702175" y="5553076"/>
            <a:ext cx="139700" cy="117475"/>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4" name="Oval 19"/>
          <p:cNvSpPr/>
          <p:nvPr/>
        </p:nvSpPr>
        <p:spPr bwMode="auto">
          <a:xfrm>
            <a:off x="4691063" y="3825875"/>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322" name="TextBox 22"/>
          <p:cNvSpPr txBox="1">
            <a:spLocks noChangeArrowheads="1"/>
          </p:cNvSpPr>
          <p:nvPr/>
        </p:nvSpPr>
        <p:spPr bwMode="auto">
          <a:xfrm>
            <a:off x="4841876" y="4954589"/>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v18</a:t>
            </a:r>
          </a:p>
        </p:txBody>
      </p:sp>
      <p:cxnSp>
        <p:nvCxnSpPr>
          <p:cNvPr id="106" name="Straight Arrow Connector 24"/>
          <p:cNvCxnSpPr/>
          <p:nvPr/>
        </p:nvCxnSpPr>
        <p:spPr bwMode="auto">
          <a:xfrm rot="5400000">
            <a:off x="4460082" y="3883819"/>
            <a:ext cx="207962"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25"/>
          <p:cNvCxnSpPr/>
          <p:nvPr/>
        </p:nvCxnSpPr>
        <p:spPr bwMode="auto">
          <a:xfrm rot="16200000" flipH="1">
            <a:off x="4856957" y="3883819"/>
            <a:ext cx="207962" cy="2984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325" name="Straight Arrow Connector 26"/>
          <p:cNvCxnSpPr>
            <a:cxnSpLocks noChangeShapeType="1"/>
          </p:cNvCxnSpPr>
          <p:nvPr/>
        </p:nvCxnSpPr>
        <p:spPr bwMode="auto">
          <a:xfrm>
            <a:off x="4424363" y="4845050"/>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3326" name="Straight Arrow Connector 27"/>
          <p:cNvCxnSpPr>
            <a:cxnSpLocks noChangeShapeType="1"/>
          </p:cNvCxnSpPr>
          <p:nvPr/>
        </p:nvCxnSpPr>
        <p:spPr bwMode="auto">
          <a:xfrm flipH="1">
            <a:off x="4821238" y="4845050"/>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3327" name="TextBox 28"/>
          <p:cNvSpPr txBox="1">
            <a:spLocks noChangeArrowheads="1"/>
          </p:cNvSpPr>
          <p:nvPr/>
        </p:nvSpPr>
        <p:spPr bwMode="auto">
          <a:xfrm>
            <a:off x="5121276" y="4065589"/>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v14</a:t>
            </a:r>
          </a:p>
        </p:txBody>
      </p:sp>
      <p:sp>
        <p:nvSpPr>
          <p:cNvPr id="13328" name="TextBox 30"/>
          <p:cNvSpPr txBox="1">
            <a:spLocks noChangeArrowheads="1"/>
          </p:cNvSpPr>
          <p:nvPr/>
        </p:nvSpPr>
        <p:spPr bwMode="auto">
          <a:xfrm>
            <a:off x="2868613" y="2590800"/>
            <a:ext cx="569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13329" name="TextBox 11"/>
          <p:cNvSpPr txBox="1">
            <a:spLocks noChangeArrowheads="1"/>
          </p:cNvSpPr>
          <p:nvPr/>
        </p:nvSpPr>
        <p:spPr bwMode="auto">
          <a:xfrm>
            <a:off x="4432301" y="5256214"/>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v19</a:t>
            </a:r>
          </a:p>
        </p:txBody>
      </p:sp>
      <p:sp>
        <p:nvSpPr>
          <p:cNvPr id="113" name="Oval 19"/>
          <p:cNvSpPr/>
          <p:nvPr/>
        </p:nvSpPr>
        <p:spPr bwMode="auto">
          <a:xfrm>
            <a:off x="4702175" y="500221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3331" name="Straight Arrow Connector 24"/>
          <p:cNvCxnSpPr>
            <a:cxnSpLocks noChangeShapeType="1"/>
          </p:cNvCxnSpPr>
          <p:nvPr/>
        </p:nvCxnSpPr>
        <p:spPr bwMode="auto">
          <a:xfrm flipH="1">
            <a:off x="4424363" y="5105401"/>
            <a:ext cx="298450" cy="207963"/>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3332" name="Straight Arrow Connector 25"/>
          <p:cNvCxnSpPr>
            <a:cxnSpLocks noChangeShapeType="1"/>
          </p:cNvCxnSpPr>
          <p:nvPr/>
        </p:nvCxnSpPr>
        <p:spPr bwMode="auto">
          <a:xfrm>
            <a:off x="4821238" y="5105401"/>
            <a:ext cx="298450" cy="207963"/>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16" name="Straight Arrow Connector 26"/>
          <p:cNvCxnSpPr/>
          <p:nvPr/>
        </p:nvCxnSpPr>
        <p:spPr bwMode="auto">
          <a:xfrm rot="16200000" flipH="1">
            <a:off x="4472781" y="5382419"/>
            <a:ext cx="198438"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334" name="Straight Arrow Connector 27"/>
          <p:cNvCxnSpPr>
            <a:cxnSpLocks noChangeShapeType="1"/>
          </p:cNvCxnSpPr>
          <p:nvPr/>
        </p:nvCxnSpPr>
        <p:spPr bwMode="auto">
          <a:xfrm flipH="1">
            <a:off x="4821238" y="5432425"/>
            <a:ext cx="298450" cy="198438"/>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3335" name="TextBox 28"/>
          <p:cNvSpPr txBox="1">
            <a:spLocks noChangeArrowheads="1"/>
          </p:cNvSpPr>
          <p:nvPr/>
        </p:nvSpPr>
        <p:spPr bwMode="auto">
          <a:xfrm>
            <a:off x="5189538" y="5253039"/>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v20</a:t>
            </a:r>
          </a:p>
        </p:txBody>
      </p:sp>
      <p:sp>
        <p:nvSpPr>
          <p:cNvPr id="119" name="Oval 16"/>
          <p:cNvSpPr/>
          <p:nvPr/>
        </p:nvSpPr>
        <p:spPr bwMode="auto">
          <a:xfrm>
            <a:off x="5049839" y="5313363"/>
            <a:ext cx="136525" cy="119062"/>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337" name="TextBox 22"/>
          <p:cNvSpPr txBox="1">
            <a:spLocks noChangeArrowheads="1"/>
          </p:cNvSpPr>
          <p:nvPr/>
        </p:nvSpPr>
        <p:spPr bwMode="auto">
          <a:xfrm>
            <a:off x="4830764" y="4354514"/>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v15</a:t>
            </a:r>
          </a:p>
        </p:txBody>
      </p:sp>
      <p:cxnSp>
        <p:nvCxnSpPr>
          <p:cNvPr id="13338" name="Straight Arrow Connector 26"/>
          <p:cNvCxnSpPr>
            <a:cxnSpLocks noChangeShapeType="1"/>
          </p:cNvCxnSpPr>
          <p:nvPr/>
        </p:nvCxnSpPr>
        <p:spPr bwMode="auto">
          <a:xfrm>
            <a:off x="4411664" y="4244975"/>
            <a:ext cx="300037"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3339" name="Straight Arrow Connector 27"/>
          <p:cNvCxnSpPr>
            <a:cxnSpLocks noChangeShapeType="1"/>
            <a:stCxn id="129" idx="4"/>
          </p:cNvCxnSpPr>
          <p:nvPr/>
        </p:nvCxnSpPr>
        <p:spPr bwMode="auto">
          <a:xfrm flipH="1">
            <a:off x="4810125" y="4217989"/>
            <a:ext cx="293688" cy="223837"/>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123" name="Oval 19"/>
          <p:cNvSpPr/>
          <p:nvPr/>
        </p:nvSpPr>
        <p:spPr bwMode="auto">
          <a:xfrm>
            <a:off x="4691063" y="4403725"/>
            <a:ext cx="139700" cy="12065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3341" name="TextBox 11"/>
          <p:cNvSpPr txBox="1">
            <a:spLocks noChangeArrowheads="1"/>
          </p:cNvSpPr>
          <p:nvPr/>
        </p:nvSpPr>
        <p:spPr bwMode="auto">
          <a:xfrm>
            <a:off x="4421188" y="4664076"/>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v16</a:t>
            </a:r>
          </a:p>
        </p:txBody>
      </p:sp>
      <p:sp>
        <p:nvSpPr>
          <p:cNvPr id="125" name="Oval 19"/>
          <p:cNvSpPr/>
          <p:nvPr/>
        </p:nvSpPr>
        <p:spPr bwMode="auto">
          <a:xfrm>
            <a:off x="4691063" y="4411664"/>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26" name="Straight Arrow Connector 24"/>
          <p:cNvCxnSpPr>
            <a:endCxn id="131" idx="1"/>
          </p:cNvCxnSpPr>
          <p:nvPr/>
        </p:nvCxnSpPr>
        <p:spPr bwMode="auto">
          <a:xfrm flipH="1">
            <a:off x="4370388" y="4511676"/>
            <a:ext cx="342900" cy="2381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25"/>
          <p:cNvCxnSpPr/>
          <p:nvPr/>
        </p:nvCxnSpPr>
        <p:spPr bwMode="auto">
          <a:xfrm rot="16200000" flipH="1">
            <a:off x="4856163" y="4467225"/>
            <a:ext cx="209550"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3345" name="TextBox 28"/>
          <p:cNvSpPr txBox="1">
            <a:spLocks noChangeArrowheads="1"/>
          </p:cNvSpPr>
          <p:nvPr/>
        </p:nvSpPr>
        <p:spPr bwMode="auto">
          <a:xfrm>
            <a:off x="5119688" y="4662489"/>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v17</a:t>
            </a:r>
          </a:p>
        </p:txBody>
      </p:sp>
      <p:sp>
        <p:nvSpPr>
          <p:cNvPr id="129" name="Oval 19"/>
          <p:cNvSpPr/>
          <p:nvPr/>
        </p:nvSpPr>
        <p:spPr bwMode="auto">
          <a:xfrm>
            <a:off x="5033963" y="4100514"/>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0" name="Oval 19"/>
          <p:cNvSpPr/>
          <p:nvPr/>
        </p:nvSpPr>
        <p:spPr bwMode="auto">
          <a:xfrm>
            <a:off x="4340225" y="4132263"/>
            <a:ext cx="139700"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1" name="Oval 19"/>
          <p:cNvSpPr/>
          <p:nvPr/>
        </p:nvSpPr>
        <p:spPr bwMode="auto">
          <a:xfrm>
            <a:off x="4349750" y="473233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2" name="Oval 19"/>
          <p:cNvSpPr/>
          <p:nvPr/>
        </p:nvSpPr>
        <p:spPr bwMode="auto">
          <a:xfrm>
            <a:off x="4335463" y="531018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3" name="Oval 19"/>
          <p:cNvSpPr/>
          <p:nvPr/>
        </p:nvSpPr>
        <p:spPr bwMode="auto">
          <a:xfrm>
            <a:off x="5051426" y="4706938"/>
            <a:ext cx="138113"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351" name="TextBox 10"/>
          <p:cNvSpPr txBox="1">
            <a:spLocks noChangeArrowheads="1"/>
          </p:cNvSpPr>
          <p:nvPr/>
        </p:nvSpPr>
        <p:spPr bwMode="auto">
          <a:xfrm>
            <a:off x="3571875" y="3989389"/>
            <a:ext cx="3571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v4</a:t>
            </a:r>
          </a:p>
        </p:txBody>
      </p:sp>
      <p:sp>
        <p:nvSpPr>
          <p:cNvPr id="13352" name="TextBox 11"/>
          <p:cNvSpPr txBox="1">
            <a:spLocks noChangeArrowheads="1"/>
          </p:cNvSpPr>
          <p:nvPr/>
        </p:nvSpPr>
        <p:spPr bwMode="auto">
          <a:xfrm>
            <a:off x="3224214" y="4364039"/>
            <a:ext cx="35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v5</a:t>
            </a:r>
          </a:p>
        </p:txBody>
      </p:sp>
      <p:sp>
        <p:nvSpPr>
          <p:cNvPr id="136" name="Oval 19"/>
          <p:cNvSpPr/>
          <p:nvPr/>
        </p:nvSpPr>
        <p:spPr bwMode="auto">
          <a:xfrm>
            <a:off x="3494088" y="4122739"/>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354" name="TextBox 22"/>
          <p:cNvSpPr txBox="1">
            <a:spLocks noChangeArrowheads="1"/>
          </p:cNvSpPr>
          <p:nvPr/>
        </p:nvSpPr>
        <p:spPr bwMode="auto">
          <a:xfrm>
            <a:off x="3644901" y="5249864"/>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v10</a:t>
            </a:r>
          </a:p>
        </p:txBody>
      </p:sp>
      <p:cxnSp>
        <p:nvCxnSpPr>
          <p:cNvPr id="138" name="Straight Arrow Connector 24"/>
          <p:cNvCxnSpPr/>
          <p:nvPr/>
        </p:nvCxnSpPr>
        <p:spPr bwMode="auto">
          <a:xfrm rot="5400000">
            <a:off x="3262313" y="4179888"/>
            <a:ext cx="209550"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Arrow Connector 25"/>
          <p:cNvCxnSpPr/>
          <p:nvPr/>
        </p:nvCxnSpPr>
        <p:spPr bwMode="auto">
          <a:xfrm rot="16200000" flipH="1">
            <a:off x="3659982" y="4179095"/>
            <a:ext cx="209550" cy="30003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357" name="Straight Arrow Connector 26"/>
          <p:cNvCxnSpPr>
            <a:cxnSpLocks noChangeShapeType="1"/>
          </p:cNvCxnSpPr>
          <p:nvPr/>
        </p:nvCxnSpPr>
        <p:spPr bwMode="auto">
          <a:xfrm>
            <a:off x="3227388" y="5140325"/>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3358" name="Straight Arrow Connector 27"/>
          <p:cNvCxnSpPr>
            <a:cxnSpLocks noChangeShapeType="1"/>
          </p:cNvCxnSpPr>
          <p:nvPr/>
        </p:nvCxnSpPr>
        <p:spPr bwMode="auto">
          <a:xfrm flipH="1">
            <a:off x="3624264" y="5140325"/>
            <a:ext cx="300037" cy="196850"/>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13359" name="TextBox 28"/>
          <p:cNvSpPr txBox="1">
            <a:spLocks noChangeArrowheads="1"/>
          </p:cNvSpPr>
          <p:nvPr/>
        </p:nvSpPr>
        <p:spPr bwMode="auto">
          <a:xfrm>
            <a:off x="3924301" y="4360864"/>
            <a:ext cx="35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v6</a:t>
            </a:r>
          </a:p>
        </p:txBody>
      </p:sp>
      <p:sp>
        <p:nvSpPr>
          <p:cNvPr id="143" name="Oval 19"/>
          <p:cNvSpPr/>
          <p:nvPr/>
        </p:nvSpPr>
        <p:spPr bwMode="auto">
          <a:xfrm>
            <a:off x="3505200" y="5299075"/>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361" name="TextBox 22"/>
          <p:cNvSpPr txBox="1">
            <a:spLocks noChangeArrowheads="1"/>
          </p:cNvSpPr>
          <p:nvPr/>
        </p:nvSpPr>
        <p:spPr bwMode="auto">
          <a:xfrm>
            <a:off x="3633789" y="4649789"/>
            <a:ext cx="35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v7</a:t>
            </a:r>
          </a:p>
        </p:txBody>
      </p:sp>
      <p:cxnSp>
        <p:nvCxnSpPr>
          <p:cNvPr id="13362" name="Straight Arrow Connector 26"/>
          <p:cNvCxnSpPr>
            <a:cxnSpLocks noChangeShapeType="1"/>
          </p:cNvCxnSpPr>
          <p:nvPr/>
        </p:nvCxnSpPr>
        <p:spPr bwMode="auto">
          <a:xfrm>
            <a:off x="3216275" y="4541838"/>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3363" name="Straight Arrow Connector 27"/>
          <p:cNvCxnSpPr>
            <a:cxnSpLocks noChangeShapeType="1"/>
            <a:stCxn id="153" idx="4"/>
          </p:cNvCxnSpPr>
          <p:nvPr/>
        </p:nvCxnSpPr>
        <p:spPr bwMode="auto">
          <a:xfrm flipH="1">
            <a:off x="3613150" y="4514850"/>
            <a:ext cx="293688" cy="223838"/>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47" name="Oval 19"/>
          <p:cNvSpPr/>
          <p:nvPr/>
        </p:nvSpPr>
        <p:spPr bwMode="auto">
          <a:xfrm>
            <a:off x="3494088" y="4699000"/>
            <a:ext cx="139700" cy="1222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3365" name="TextBox 11"/>
          <p:cNvSpPr txBox="1">
            <a:spLocks noChangeArrowheads="1"/>
          </p:cNvSpPr>
          <p:nvPr/>
        </p:nvSpPr>
        <p:spPr bwMode="auto">
          <a:xfrm>
            <a:off x="3224214" y="4960939"/>
            <a:ext cx="35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v8</a:t>
            </a:r>
          </a:p>
        </p:txBody>
      </p:sp>
      <p:sp>
        <p:nvSpPr>
          <p:cNvPr id="149" name="Oval 19"/>
          <p:cNvSpPr/>
          <p:nvPr/>
        </p:nvSpPr>
        <p:spPr bwMode="auto">
          <a:xfrm>
            <a:off x="3494088" y="4706939"/>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50" name="Straight Arrow Connector 24"/>
          <p:cNvCxnSpPr>
            <a:endCxn id="155" idx="0"/>
          </p:cNvCxnSpPr>
          <p:nvPr/>
        </p:nvCxnSpPr>
        <p:spPr bwMode="auto">
          <a:xfrm flipH="1">
            <a:off x="3203575" y="4806950"/>
            <a:ext cx="312738" cy="2222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1" name="Straight Arrow Connector 25"/>
          <p:cNvCxnSpPr/>
          <p:nvPr/>
        </p:nvCxnSpPr>
        <p:spPr bwMode="auto">
          <a:xfrm rot="16200000" flipH="1">
            <a:off x="3659188" y="4762500"/>
            <a:ext cx="209550" cy="2984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369" name="TextBox 28"/>
          <p:cNvSpPr txBox="1">
            <a:spLocks noChangeArrowheads="1"/>
          </p:cNvSpPr>
          <p:nvPr/>
        </p:nvSpPr>
        <p:spPr bwMode="auto">
          <a:xfrm>
            <a:off x="3924300" y="4957764"/>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v9</a:t>
            </a:r>
          </a:p>
        </p:txBody>
      </p:sp>
      <p:sp>
        <p:nvSpPr>
          <p:cNvPr id="153" name="Oval 19"/>
          <p:cNvSpPr/>
          <p:nvPr/>
        </p:nvSpPr>
        <p:spPr bwMode="auto">
          <a:xfrm>
            <a:off x="3836988" y="4395788"/>
            <a:ext cx="139700"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54" name="Oval 19"/>
          <p:cNvSpPr/>
          <p:nvPr/>
        </p:nvSpPr>
        <p:spPr bwMode="auto">
          <a:xfrm>
            <a:off x="3146425" y="4418014"/>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55" name="Oval 19"/>
          <p:cNvSpPr/>
          <p:nvPr/>
        </p:nvSpPr>
        <p:spPr bwMode="auto">
          <a:xfrm>
            <a:off x="3133726" y="5029200"/>
            <a:ext cx="138113"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56" name="Oval 19"/>
          <p:cNvSpPr/>
          <p:nvPr/>
        </p:nvSpPr>
        <p:spPr bwMode="auto">
          <a:xfrm>
            <a:off x="3854450" y="500221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57" name="Oval 19"/>
          <p:cNvSpPr/>
          <p:nvPr/>
        </p:nvSpPr>
        <p:spPr bwMode="auto">
          <a:xfrm>
            <a:off x="3057526" y="3840164"/>
            <a:ext cx="138113"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58" name="Oval 19"/>
          <p:cNvSpPr/>
          <p:nvPr/>
        </p:nvSpPr>
        <p:spPr bwMode="auto">
          <a:xfrm>
            <a:off x="2994025" y="558165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59" name="Straight Arrow Connector 24"/>
          <p:cNvCxnSpPr>
            <a:stCxn id="157" idx="5"/>
            <a:endCxn id="13351" idx="1"/>
          </p:cNvCxnSpPr>
          <p:nvPr/>
        </p:nvCxnSpPr>
        <p:spPr bwMode="auto">
          <a:xfrm>
            <a:off x="3176589" y="3944938"/>
            <a:ext cx="395287" cy="1968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0" name="Straight Arrow Connector 24"/>
          <p:cNvCxnSpPr>
            <a:stCxn id="157" idx="3"/>
            <a:endCxn id="102" idx="0"/>
          </p:cNvCxnSpPr>
          <p:nvPr/>
        </p:nvCxnSpPr>
        <p:spPr bwMode="auto">
          <a:xfrm flipH="1">
            <a:off x="2727325" y="3944939"/>
            <a:ext cx="350838" cy="7588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24"/>
          <p:cNvCxnSpPr>
            <a:stCxn id="102" idx="4"/>
            <a:endCxn id="158" idx="1"/>
          </p:cNvCxnSpPr>
          <p:nvPr/>
        </p:nvCxnSpPr>
        <p:spPr bwMode="auto">
          <a:xfrm>
            <a:off x="2727325" y="4824414"/>
            <a:ext cx="287338" cy="77628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2" name="Straight Arrow Connector 24"/>
          <p:cNvCxnSpPr>
            <a:stCxn id="143" idx="4"/>
            <a:endCxn id="158" idx="6"/>
          </p:cNvCxnSpPr>
          <p:nvPr/>
        </p:nvCxnSpPr>
        <p:spPr bwMode="auto">
          <a:xfrm flipH="1">
            <a:off x="3133726" y="5421313"/>
            <a:ext cx="441325" cy="2222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63" name="Oval 19"/>
          <p:cNvSpPr/>
          <p:nvPr/>
        </p:nvSpPr>
        <p:spPr bwMode="auto">
          <a:xfrm>
            <a:off x="3908425" y="330676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64" name="Oval 19"/>
          <p:cNvSpPr/>
          <p:nvPr/>
        </p:nvSpPr>
        <p:spPr bwMode="auto">
          <a:xfrm>
            <a:off x="3908425" y="60960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65" name="Straight Arrow Connector 24"/>
          <p:cNvCxnSpPr>
            <a:stCxn id="163" idx="5"/>
            <a:endCxn id="104" idx="1"/>
          </p:cNvCxnSpPr>
          <p:nvPr/>
        </p:nvCxnSpPr>
        <p:spPr bwMode="auto">
          <a:xfrm>
            <a:off x="4027488" y="3411539"/>
            <a:ext cx="684212" cy="43338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24"/>
          <p:cNvCxnSpPr>
            <a:stCxn id="163" idx="3"/>
            <a:endCxn id="157" idx="0"/>
          </p:cNvCxnSpPr>
          <p:nvPr/>
        </p:nvCxnSpPr>
        <p:spPr bwMode="auto">
          <a:xfrm flipH="1">
            <a:off x="3127375" y="3411539"/>
            <a:ext cx="801688" cy="4286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24"/>
          <p:cNvCxnSpPr>
            <a:stCxn id="158" idx="5"/>
            <a:endCxn id="164" idx="2"/>
          </p:cNvCxnSpPr>
          <p:nvPr/>
        </p:nvCxnSpPr>
        <p:spPr bwMode="auto">
          <a:xfrm>
            <a:off x="3113089" y="5686425"/>
            <a:ext cx="795337" cy="47148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24"/>
          <p:cNvCxnSpPr>
            <a:stCxn id="103" idx="4"/>
            <a:endCxn id="164" idx="6"/>
          </p:cNvCxnSpPr>
          <p:nvPr/>
        </p:nvCxnSpPr>
        <p:spPr bwMode="auto">
          <a:xfrm flipH="1">
            <a:off x="4048125" y="5670551"/>
            <a:ext cx="723900" cy="487363"/>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69" name="Oval 19"/>
          <p:cNvSpPr/>
          <p:nvPr/>
        </p:nvSpPr>
        <p:spPr bwMode="auto">
          <a:xfrm>
            <a:off x="3070225" y="28956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70" name="Oval 19"/>
          <p:cNvSpPr/>
          <p:nvPr/>
        </p:nvSpPr>
        <p:spPr bwMode="auto">
          <a:xfrm>
            <a:off x="2917825" y="65532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71" name="Oval 19"/>
          <p:cNvSpPr/>
          <p:nvPr/>
        </p:nvSpPr>
        <p:spPr bwMode="auto">
          <a:xfrm>
            <a:off x="2066926" y="4724400"/>
            <a:ext cx="138113"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72" name="Straight Arrow Connector 24"/>
          <p:cNvCxnSpPr>
            <a:stCxn id="169" idx="3"/>
            <a:endCxn id="171" idx="7"/>
          </p:cNvCxnSpPr>
          <p:nvPr/>
        </p:nvCxnSpPr>
        <p:spPr bwMode="auto">
          <a:xfrm flipH="1">
            <a:off x="2185989" y="3000375"/>
            <a:ext cx="904875" cy="17414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24"/>
          <p:cNvCxnSpPr>
            <a:stCxn id="171" idx="4"/>
            <a:endCxn id="170" idx="1"/>
          </p:cNvCxnSpPr>
          <p:nvPr/>
        </p:nvCxnSpPr>
        <p:spPr bwMode="auto">
          <a:xfrm>
            <a:off x="2136775" y="4846639"/>
            <a:ext cx="801688" cy="17240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24"/>
          <p:cNvCxnSpPr>
            <a:stCxn id="169" idx="5"/>
            <a:endCxn id="163" idx="1"/>
          </p:cNvCxnSpPr>
          <p:nvPr/>
        </p:nvCxnSpPr>
        <p:spPr bwMode="auto">
          <a:xfrm>
            <a:off x="3189289" y="3000375"/>
            <a:ext cx="739775" cy="3238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24"/>
          <p:cNvCxnSpPr>
            <a:stCxn id="164" idx="4"/>
            <a:endCxn id="170" idx="6"/>
          </p:cNvCxnSpPr>
          <p:nvPr/>
        </p:nvCxnSpPr>
        <p:spPr bwMode="auto">
          <a:xfrm flipH="1">
            <a:off x="3057525" y="6218239"/>
            <a:ext cx="920750" cy="39687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3393" name="TextBox 10"/>
          <p:cNvSpPr txBox="1">
            <a:spLocks noChangeArrowheads="1"/>
          </p:cNvSpPr>
          <p:nvPr/>
        </p:nvSpPr>
        <p:spPr bwMode="auto">
          <a:xfrm>
            <a:off x="1838325" y="4492626"/>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v0</a:t>
            </a:r>
          </a:p>
        </p:txBody>
      </p:sp>
      <p:sp>
        <p:nvSpPr>
          <p:cNvPr id="13394" name="TextBox 10"/>
          <p:cNvSpPr txBox="1">
            <a:spLocks noChangeArrowheads="1"/>
          </p:cNvSpPr>
          <p:nvPr/>
        </p:nvSpPr>
        <p:spPr bwMode="auto">
          <a:xfrm>
            <a:off x="3917951" y="3048001"/>
            <a:ext cx="35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a:t>
            </a:r>
          </a:p>
        </p:txBody>
      </p:sp>
      <p:sp>
        <p:nvSpPr>
          <p:cNvPr id="13395" name="TextBox 10"/>
          <p:cNvSpPr txBox="1">
            <a:spLocks noChangeArrowheads="1"/>
          </p:cNvSpPr>
          <p:nvPr/>
        </p:nvSpPr>
        <p:spPr bwMode="auto">
          <a:xfrm>
            <a:off x="2905125" y="3578226"/>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a:t>
            </a:r>
          </a:p>
        </p:txBody>
      </p:sp>
      <p:sp>
        <p:nvSpPr>
          <p:cNvPr id="13396" name="TextBox 10"/>
          <p:cNvSpPr txBox="1">
            <a:spLocks noChangeArrowheads="1"/>
          </p:cNvSpPr>
          <p:nvPr/>
        </p:nvSpPr>
        <p:spPr bwMode="auto">
          <a:xfrm>
            <a:off x="2752725" y="4572001"/>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v3</a:t>
            </a:r>
          </a:p>
        </p:txBody>
      </p:sp>
      <p:sp>
        <p:nvSpPr>
          <p:cNvPr id="13397" name="TextBox 22"/>
          <p:cNvSpPr txBox="1">
            <a:spLocks noChangeArrowheads="1"/>
          </p:cNvSpPr>
          <p:nvPr/>
        </p:nvSpPr>
        <p:spPr bwMode="auto">
          <a:xfrm>
            <a:off x="3209926" y="5559426"/>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v11</a:t>
            </a:r>
          </a:p>
        </p:txBody>
      </p:sp>
      <p:sp>
        <p:nvSpPr>
          <p:cNvPr id="13398" name="TextBox 12"/>
          <p:cNvSpPr txBox="1">
            <a:spLocks noChangeArrowheads="1"/>
          </p:cNvSpPr>
          <p:nvPr/>
        </p:nvSpPr>
        <p:spPr bwMode="auto">
          <a:xfrm>
            <a:off x="4048126" y="6096001"/>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v22</a:t>
            </a:r>
          </a:p>
        </p:txBody>
      </p:sp>
      <p:sp>
        <p:nvSpPr>
          <p:cNvPr id="13399" name="TextBox 12"/>
          <p:cNvSpPr txBox="1">
            <a:spLocks noChangeArrowheads="1"/>
          </p:cNvSpPr>
          <p:nvPr/>
        </p:nvSpPr>
        <p:spPr bwMode="auto">
          <a:xfrm>
            <a:off x="2981325" y="6626226"/>
            <a:ext cx="45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13484" name="TextBox 30726"/>
          <p:cNvSpPr txBox="1">
            <a:spLocks noChangeArrowheads="1"/>
          </p:cNvSpPr>
          <p:nvPr/>
        </p:nvSpPr>
        <p:spPr bwMode="auto">
          <a:xfrm>
            <a:off x="2406651" y="3509964"/>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0</a:t>
            </a:r>
          </a:p>
        </p:txBody>
      </p:sp>
      <p:sp>
        <p:nvSpPr>
          <p:cNvPr id="13485" name="TextBox 269"/>
          <p:cNvSpPr txBox="1">
            <a:spLocks noChangeArrowheads="1"/>
          </p:cNvSpPr>
          <p:nvPr/>
        </p:nvSpPr>
        <p:spPr bwMode="auto">
          <a:xfrm>
            <a:off x="3482976" y="2840039"/>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a:t>
            </a:r>
          </a:p>
        </p:txBody>
      </p:sp>
      <p:sp>
        <p:nvSpPr>
          <p:cNvPr id="13486" name="TextBox 270"/>
          <p:cNvSpPr txBox="1">
            <a:spLocks noChangeArrowheads="1"/>
          </p:cNvSpPr>
          <p:nvPr/>
        </p:nvSpPr>
        <p:spPr bwMode="auto">
          <a:xfrm>
            <a:off x="4343401" y="4953001"/>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a:t>
            </a:r>
          </a:p>
        </p:txBody>
      </p:sp>
      <p:sp>
        <p:nvSpPr>
          <p:cNvPr id="13487" name="TextBox 271"/>
          <p:cNvSpPr txBox="1">
            <a:spLocks noChangeArrowheads="1"/>
          </p:cNvSpPr>
          <p:nvPr/>
        </p:nvSpPr>
        <p:spPr bwMode="auto">
          <a:xfrm>
            <a:off x="4343401" y="4343401"/>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2</a:t>
            </a:r>
          </a:p>
        </p:txBody>
      </p:sp>
      <p:sp>
        <p:nvSpPr>
          <p:cNvPr id="13488" name="TextBox 272"/>
          <p:cNvSpPr txBox="1">
            <a:spLocks noChangeArrowheads="1"/>
          </p:cNvSpPr>
          <p:nvPr/>
        </p:nvSpPr>
        <p:spPr bwMode="auto">
          <a:xfrm>
            <a:off x="4343401" y="3730626"/>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4</a:t>
            </a:r>
          </a:p>
        </p:txBody>
      </p:sp>
      <p:sp>
        <p:nvSpPr>
          <p:cNvPr id="13489" name="TextBox 273"/>
          <p:cNvSpPr txBox="1">
            <a:spLocks noChangeArrowheads="1"/>
          </p:cNvSpPr>
          <p:nvPr/>
        </p:nvSpPr>
        <p:spPr bwMode="auto">
          <a:xfrm>
            <a:off x="3144838" y="4645026"/>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a:t>
            </a:r>
          </a:p>
        </p:txBody>
      </p:sp>
      <p:sp>
        <p:nvSpPr>
          <p:cNvPr id="13490" name="TextBox 274"/>
          <p:cNvSpPr txBox="1">
            <a:spLocks noChangeArrowheads="1"/>
          </p:cNvSpPr>
          <p:nvPr/>
        </p:nvSpPr>
        <p:spPr bwMode="auto">
          <a:xfrm>
            <a:off x="3276601" y="3733801"/>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a:t>
            </a:r>
          </a:p>
        </p:txBody>
      </p:sp>
      <p:sp>
        <p:nvSpPr>
          <p:cNvPr id="13491" name="TextBox 275"/>
          <p:cNvSpPr txBox="1">
            <a:spLocks noChangeArrowheads="1"/>
          </p:cNvSpPr>
          <p:nvPr/>
        </p:nvSpPr>
        <p:spPr bwMode="auto">
          <a:xfrm>
            <a:off x="3124201" y="4038601"/>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2</a:t>
            </a:r>
          </a:p>
        </p:txBody>
      </p:sp>
      <p:sp>
        <p:nvSpPr>
          <p:cNvPr id="13492" name="TextBox 276"/>
          <p:cNvSpPr txBox="1">
            <a:spLocks noChangeArrowheads="1"/>
          </p:cNvSpPr>
          <p:nvPr/>
        </p:nvSpPr>
        <p:spPr bwMode="auto">
          <a:xfrm>
            <a:off x="4343401" y="3276601"/>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5</a:t>
            </a:r>
          </a:p>
        </p:txBody>
      </p:sp>
      <p:sp>
        <p:nvSpPr>
          <p:cNvPr id="2" name="TextBox 1"/>
          <p:cNvSpPr txBox="1"/>
          <p:nvPr/>
        </p:nvSpPr>
        <p:spPr>
          <a:xfrm>
            <a:off x="1752601" y="6553200"/>
            <a:ext cx="1008609" cy="369332"/>
          </a:xfrm>
          <a:prstGeom prst="rect">
            <a:avLst/>
          </a:prstGeom>
          <a:noFill/>
        </p:spPr>
        <p:txBody>
          <a:bodyPr wrap="none" rtlCol="0">
            <a:spAutoFit/>
          </a:bodyPr>
          <a:lstStyle/>
          <a:p>
            <a:r>
              <a:rPr lang="en-US" dirty="0"/>
              <a:t>Labeling</a:t>
            </a:r>
          </a:p>
        </p:txBody>
      </p:sp>
      <p:grpSp>
        <p:nvGrpSpPr>
          <p:cNvPr id="4" name="Group 3"/>
          <p:cNvGrpSpPr/>
          <p:nvPr/>
        </p:nvGrpSpPr>
        <p:grpSpPr>
          <a:xfrm>
            <a:off x="5562600" y="2590800"/>
            <a:ext cx="4114800" cy="4343400"/>
            <a:chOff x="4038600" y="2590800"/>
            <a:chExt cx="4114800" cy="4343400"/>
          </a:xfrm>
        </p:grpSpPr>
        <p:grpSp>
          <p:nvGrpSpPr>
            <p:cNvPr id="3" name="Group 2"/>
            <p:cNvGrpSpPr/>
            <p:nvPr/>
          </p:nvGrpSpPr>
          <p:grpSpPr>
            <a:xfrm>
              <a:off x="4352925" y="2590800"/>
              <a:ext cx="3800475" cy="4343400"/>
              <a:chOff x="4352925" y="2590800"/>
              <a:chExt cx="3800475" cy="4343400"/>
            </a:xfrm>
          </p:grpSpPr>
          <p:sp>
            <p:nvSpPr>
              <p:cNvPr id="13400" name="TextBox 10"/>
              <p:cNvSpPr txBox="1">
                <a:spLocks noChangeArrowheads="1"/>
              </p:cNvSpPr>
              <p:nvPr/>
            </p:nvSpPr>
            <p:spPr bwMode="auto">
              <a:xfrm>
                <a:off x="7281863" y="3692525"/>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v12</a:t>
                </a:r>
              </a:p>
            </p:txBody>
          </p:sp>
          <p:sp>
            <p:nvSpPr>
              <p:cNvPr id="13401" name="TextBox 11"/>
              <p:cNvSpPr txBox="1">
                <a:spLocks noChangeArrowheads="1"/>
              </p:cNvSpPr>
              <p:nvPr/>
            </p:nvSpPr>
            <p:spPr bwMode="auto">
              <a:xfrm>
                <a:off x="6935788" y="406876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v13</a:t>
                </a:r>
              </a:p>
            </p:txBody>
          </p:sp>
          <p:sp>
            <p:nvSpPr>
              <p:cNvPr id="13402" name="TextBox 12"/>
              <p:cNvSpPr txBox="1">
                <a:spLocks noChangeArrowheads="1"/>
              </p:cNvSpPr>
              <p:nvPr/>
            </p:nvSpPr>
            <p:spPr bwMode="auto">
              <a:xfrm>
                <a:off x="7286625" y="5553075"/>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v21</a:t>
                </a:r>
              </a:p>
            </p:txBody>
          </p:sp>
          <p:sp>
            <p:nvSpPr>
              <p:cNvPr id="186" name="Oval 14"/>
              <p:cNvSpPr/>
              <p:nvPr/>
            </p:nvSpPr>
            <p:spPr bwMode="auto">
              <a:xfrm>
                <a:off x="5172075" y="4703763"/>
                <a:ext cx="139700" cy="12065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87" name="Oval 16"/>
              <p:cNvSpPr/>
              <p:nvPr/>
            </p:nvSpPr>
            <p:spPr bwMode="auto">
              <a:xfrm>
                <a:off x="7216775" y="5553075"/>
                <a:ext cx="139700" cy="117475"/>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88" name="Oval 19"/>
              <p:cNvSpPr/>
              <p:nvPr/>
            </p:nvSpPr>
            <p:spPr bwMode="auto">
              <a:xfrm>
                <a:off x="7205663" y="3825875"/>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406" name="TextBox 22"/>
              <p:cNvSpPr txBox="1">
                <a:spLocks noChangeArrowheads="1"/>
              </p:cNvSpPr>
              <p:nvPr/>
            </p:nvSpPr>
            <p:spPr bwMode="auto">
              <a:xfrm>
                <a:off x="7356475" y="4954588"/>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v18</a:t>
                </a:r>
              </a:p>
            </p:txBody>
          </p:sp>
          <p:cxnSp>
            <p:nvCxnSpPr>
              <p:cNvPr id="190" name="Straight Arrow Connector 24"/>
              <p:cNvCxnSpPr/>
              <p:nvPr/>
            </p:nvCxnSpPr>
            <p:spPr bwMode="auto">
              <a:xfrm rot="5400000">
                <a:off x="6974682" y="3883819"/>
                <a:ext cx="207962"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25"/>
              <p:cNvCxnSpPr/>
              <p:nvPr/>
            </p:nvCxnSpPr>
            <p:spPr bwMode="auto">
              <a:xfrm rot="16200000" flipH="1">
                <a:off x="7371557" y="3883819"/>
                <a:ext cx="207962" cy="2984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409" name="Straight Arrow Connector 26"/>
              <p:cNvCxnSpPr>
                <a:cxnSpLocks noChangeShapeType="1"/>
              </p:cNvCxnSpPr>
              <p:nvPr/>
            </p:nvCxnSpPr>
            <p:spPr bwMode="auto">
              <a:xfrm>
                <a:off x="6938963" y="4845050"/>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3410" name="Straight Arrow Connector 27"/>
              <p:cNvCxnSpPr>
                <a:cxnSpLocks noChangeShapeType="1"/>
              </p:cNvCxnSpPr>
              <p:nvPr/>
            </p:nvCxnSpPr>
            <p:spPr bwMode="auto">
              <a:xfrm flipH="1">
                <a:off x="7335838" y="4845050"/>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3411" name="TextBox 28"/>
              <p:cNvSpPr txBox="1">
                <a:spLocks noChangeArrowheads="1"/>
              </p:cNvSpPr>
              <p:nvPr/>
            </p:nvSpPr>
            <p:spPr bwMode="auto">
              <a:xfrm>
                <a:off x="7635875" y="4065588"/>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v14</a:t>
                </a:r>
              </a:p>
            </p:txBody>
          </p:sp>
          <p:sp>
            <p:nvSpPr>
              <p:cNvPr id="13412" name="TextBox 30"/>
              <p:cNvSpPr txBox="1">
                <a:spLocks noChangeArrowheads="1"/>
              </p:cNvSpPr>
              <p:nvPr/>
            </p:nvSpPr>
            <p:spPr bwMode="auto">
              <a:xfrm>
                <a:off x="5383213" y="2590800"/>
                <a:ext cx="569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13413" name="TextBox 11"/>
              <p:cNvSpPr txBox="1">
                <a:spLocks noChangeArrowheads="1"/>
              </p:cNvSpPr>
              <p:nvPr/>
            </p:nvSpPr>
            <p:spPr bwMode="auto">
              <a:xfrm>
                <a:off x="6946900" y="5256213"/>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v19</a:t>
                </a:r>
              </a:p>
            </p:txBody>
          </p:sp>
          <p:sp>
            <p:nvSpPr>
              <p:cNvPr id="197" name="Oval 19"/>
              <p:cNvSpPr/>
              <p:nvPr/>
            </p:nvSpPr>
            <p:spPr bwMode="auto">
              <a:xfrm>
                <a:off x="7216775" y="5002213"/>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3415" name="Straight Arrow Connector 24"/>
              <p:cNvCxnSpPr>
                <a:cxnSpLocks noChangeShapeType="1"/>
              </p:cNvCxnSpPr>
              <p:nvPr/>
            </p:nvCxnSpPr>
            <p:spPr bwMode="auto">
              <a:xfrm flipH="1">
                <a:off x="6938963" y="5105400"/>
                <a:ext cx="298450" cy="207963"/>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3416" name="Straight Arrow Connector 25"/>
              <p:cNvCxnSpPr>
                <a:cxnSpLocks noChangeShapeType="1"/>
              </p:cNvCxnSpPr>
              <p:nvPr/>
            </p:nvCxnSpPr>
            <p:spPr bwMode="auto">
              <a:xfrm>
                <a:off x="7335838" y="5105400"/>
                <a:ext cx="298450" cy="207963"/>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200" name="Straight Arrow Connector 26"/>
              <p:cNvCxnSpPr/>
              <p:nvPr/>
            </p:nvCxnSpPr>
            <p:spPr bwMode="auto">
              <a:xfrm rot="16200000" flipH="1">
                <a:off x="6987381" y="5382419"/>
                <a:ext cx="198438"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418" name="Straight Arrow Connector 27"/>
              <p:cNvCxnSpPr>
                <a:cxnSpLocks noChangeShapeType="1"/>
              </p:cNvCxnSpPr>
              <p:nvPr/>
            </p:nvCxnSpPr>
            <p:spPr bwMode="auto">
              <a:xfrm flipH="1">
                <a:off x="7335838" y="5432425"/>
                <a:ext cx="298450" cy="198438"/>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3419" name="TextBox 28"/>
              <p:cNvSpPr txBox="1">
                <a:spLocks noChangeArrowheads="1"/>
              </p:cNvSpPr>
              <p:nvPr/>
            </p:nvSpPr>
            <p:spPr bwMode="auto">
              <a:xfrm>
                <a:off x="7704138" y="5253038"/>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v20</a:t>
                </a:r>
              </a:p>
            </p:txBody>
          </p:sp>
          <p:sp>
            <p:nvSpPr>
              <p:cNvPr id="203" name="Oval 16"/>
              <p:cNvSpPr/>
              <p:nvPr/>
            </p:nvSpPr>
            <p:spPr bwMode="auto">
              <a:xfrm>
                <a:off x="7564438" y="5313363"/>
                <a:ext cx="136525" cy="119062"/>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421" name="TextBox 22"/>
              <p:cNvSpPr txBox="1">
                <a:spLocks noChangeArrowheads="1"/>
              </p:cNvSpPr>
              <p:nvPr/>
            </p:nvSpPr>
            <p:spPr bwMode="auto">
              <a:xfrm>
                <a:off x="7345363" y="4354513"/>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v15</a:t>
                </a:r>
              </a:p>
            </p:txBody>
          </p:sp>
          <p:cxnSp>
            <p:nvCxnSpPr>
              <p:cNvPr id="13422" name="Straight Arrow Connector 26"/>
              <p:cNvCxnSpPr>
                <a:cxnSpLocks noChangeShapeType="1"/>
              </p:cNvCxnSpPr>
              <p:nvPr/>
            </p:nvCxnSpPr>
            <p:spPr bwMode="auto">
              <a:xfrm>
                <a:off x="6926263" y="4244975"/>
                <a:ext cx="300037"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3423" name="Straight Arrow Connector 27"/>
              <p:cNvCxnSpPr>
                <a:cxnSpLocks noChangeShapeType="1"/>
                <a:stCxn id="213" idx="4"/>
              </p:cNvCxnSpPr>
              <p:nvPr/>
            </p:nvCxnSpPr>
            <p:spPr bwMode="auto">
              <a:xfrm flipH="1">
                <a:off x="7324725" y="4217988"/>
                <a:ext cx="293688" cy="223837"/>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207" name="Oval 19"/>
              <p:cNvSpPr/>
              <p:nvPr/>
            </p:nvSpPr>
            <p:spPr bwMode="auto">
              <a:xfrm>
                <a:off x="7205663" y="4403725"/>
                <a:ext cx="139700" cy="12065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3425" name="TextBox 11"/>
              <p:cNvSpPr txBox="1">
                <a:spLocks noChangeArrowheads="1"/>
              </p:cNvSpPr>
              <p:nvPr/>
            </p:nvSpPr>
            <p:spPr bwMode="auto">
              <a:xfrm>
                <a:off x="6935788" y="4664075"/>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v16</a:t>
                </a:r>
              </a:p>
            </p:txBody>
          </p:sp>
          <p:sp>
            <p:nvSpPr>
              <p:cNvPr id="209" name="Oval 19"/>
              <p:cNvSpPr/>
              <p:nvPr/>
            </p:nvSpPr>
            <p:spPr bwMode="auto">
              <a:xfrm>
                <a:off x="7205663" y="4411663"/>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210" name="Straight Arrow Connector 24"/>
              <p:cNvCxnSpPr/>
              <p:nvPr/>
            </p:nvCxnSpPr>
            <p:spPr bwMode="auto">
              <a:xfrm rot="5400000">
                <a:off x="6973094" y="4466431"/>
                <a:ext cx="209550" cy="30003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1" name="Straight Arrow Connector 25"/>
              <p:cNvCxnSpPr/>
              <p:nvPr/>
            </p:nvCxnSpPr>
            <p:spPr bwMode="auto">
              <a:xfrm rot="16200000" flipH="1">
                <a:off x="7370763" y="4467225"/>
                <a:ext cx="209550"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3429" name="TextBox 28"/>
              <p:cNvSpPr txBox="1">
                <a:spLocks noChangeArrowheads="1"/>
              </p:cNvSpPr>
              <p:nvPr/>
            </p:nvSpPr>
            <p:spPr bwMode="auto">
              <a:xfrm>
                <a:off x="7634288" y="4662488"/>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v17</a:t>
                </a:r>
              </a:p>
            </p:txBody>
          </p:sp>
          <p:sp>
            <p:nvSpPr>
              <p:cNvPr id="213" name="Oval 19"/>
              <p:cNvSpPr/>
              <p:nvPr/>
            </p:nvSpPr>
            <p:spPr bwMode="auto">
              <a:xfrm>
                <a:off x="7548563" y="4100513"/>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14" name="Oval 19"/>
              <p:cNvSpPr/>
              <p:nvPr/>
            </p:nvSpPr>
            <p:spPr bwMode="auto">
              <a:xfrm>
                <a:off x="6854825" y="4132263"/>
                <a:ext cx="139700"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15" name="Oval 19"/>
              <p:cNvSpPr/>
              <p:nvPr/>
            </p:nvSpPr>
            <p:spPr bwMode="auto">
              <a:xfrm>
                <a:off x="6864350" y="473233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16" name="Oval 19"/>
              <p:cNvSpPr/>
              <p:nvPr/>
            </p:nvSpPr>
            <p:spPr bwMode="auto">
              <a:xfrm>
                <a:off x="6850063" y="531018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17" name="Oval 19"/>
              <p:cNvSpPr/>
              <p:nvPr/>
            </p:nvSpPr>
            <p:spPr bwMode="auto">
              <a:xfrm>
                <a:off x="7566025" y="4706938"/>
                <a:ext cx="138113"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435" name="TextBox 10"/>
              <p:cNvSpPr txBox="1">
                <a:spLocks noChangeArrowheads="1"/>
              </p:cNvSpPr>
              <p:nvPr/>
            </p:nvSpPr>
            <p:spPr bwMode="auto">
              <a:xfrm>
                <a:off x="6086475" y="3989388"/>
                <a:ext cx="3571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v4</a:t>
                </a:r>
              </a:p>
            </p:txBody>
          </p:sp>
          <p:sp>
            <p:nvSpPr>
              <p:cNvPr id="13436" name="TextBox 11"/>
              <p:cNvSpPr txBox="1">
                <a:spLocks noChangeArrowheads="1"/>
              </p:cNvSpPr>
              <p:nvPr/>
            </p:nvSpPr>
            <p:spPr bwMode="auto">
              <a:xfrm>
                <a:off x="5738813" y="4364038"/>
                <a:ext cx="35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v5</a:t>
                </a:r>
              </a:p>
            </p:txBody>
          </p:sp>
          <p:sp>
            <p:nvSpPr>
              <p:cNvPr id="220" name="Oval 19"/>
              <p:cNvSpPr/>
              <p:nvPr/>
            </p:nvSpPr>
            <p:spPr bwMode="auto">
              <a:xfrm>
                <a:off x="6008688" y="4122738"/>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438" name="TextBox 22"/>
              <p:cNvSpPr txBox="1">
                <a:spLocks noChangeArrowheads="1"/>
              </p:cNvSpPr>
              <p:nvPr/>
            </p:nvSpPr>
            <p:spPr bwMode="auto">
              <a:xfrm>
                <a:off x="6159500" y="5249863"/>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v10</a:t>
                </a:r>
              </a:p>
            </p:txBody>
          </p:sp>
          <p:cxnSp>
            <p:nvCxnSpPr>
              <p:cNvPr id="222" name="Straight Arrow Connector 24"/>
              <p:cNvCxnSpPr/>
              <p:nvPr/>
            </p:nvCxnSpPr>
            <p:spPr bwMode="auto">
              <a:xfrm rot="5400000">
                <a:off x="5776913" y="4179888"/>
                <a:ext cx="209550"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3" name="Straight Arrow Connector 25"/>
              <p:cNvCxnSpPr/>
              <p:nvPr/>
            </p:nvCxnSpPr>
            <p:spPr bwMode="auto">
              <a:xfrm rot="16200000" flipH="1">
                <a:off x="6174582" y="4179094"/>
                <a:ext cx="209550" cy="30003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441" name="Straight Arrow Connector 26"/>
              <p:cNvCxnSpPr>
                <a:cxnSpLocks noChangeShapeType="1"/>
              </p:cNvCxnSpPr>
              <p:nvPr/>
            </p:nvCxnSpPr>
            <p:spPr bwMode="auto">
              <a:xfrm>
                <a:off x="5741988" y="5140325"/>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3442" name="Straight Arrow Connector 27"/>
              <p:cNvCxnSpPr>
                <a:cxnSpLocks noChangeShapeType="1"/>
              </p:cNvCxnSpPr>
              <p:nvPr/>
            </p:nvCxnSpPr>
            <p:spPr bwMode="auto">
              <a:xfrm flipH="1">
                <a:off x="6138863" y="5140325"/>
                <a:ext cx="300037" cy="196850"/>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13443" name="TextBox 28"/>
              <p:cNvSpPr txBox="1">
                <a:spLocks noChangeArrowheads="1"/>
              </p:cNvSpPr>
              <p:nvPr/>
            </p:nvSpPr>
            <p:spPr bwMode="auto">
              <a:xfrm>
                <a:off x="6438900" y="4360863"/>
                <a:ext cx="35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v6</a:t>
                </a:r>
              </a:p>
            </p:txBody>
          </p:sp>
          <p:sp>
            <p:nvSpPr>
              <p:cNvPr id="227" name="Oval 19"/>
              <p:cNvSpPr/>
              <p:nvPr/>
            </p:nvSpPr>
            <p:spPr bwMode="auto">
              <a:xfrm>
                <a:off x="6019800" y="5299075"/>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445" name="TextBox 22"/>
              <p:cNvSpPr txBox="1">
                <a:spLocks noChangeArrowheads="1"/>
              </p:cNvSpPr>
              <p:nvPr/>
            </p:nvSpPr>
            <p:spPr bwMode="auto">
              <a:xfrm>
                <a:off x="6148388" y="4649788"/>
                <a:ext cx="35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v7</a:t>
                </a:r>
              </a:p>
            </p:txBody>
          </p:sp>
          <p:cxnSp>
            <p:nvCxnSpPr>
              <p:cNvPr id="13446" name="Straight Arrow Connector 26"/>
              <p:cNvCxnSpPr>
                <a:cxnSpLocks noChangeShapeType="1"/>
              </p:cNvCxnSpPr>
              <p:nvPr/>
            </p:nvCxnSpPr>
            <p:spPr bwMode="auto">
              <a:xfrm>
                <a:off x="5730875" y="4541838"/>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3447" name="Straight Arrow Connector 27"/>
              <p:cNvCxnSpPr>
                <a:cxnSpLocks noChangeShapeType="1"/>
                <a:stCxn id="13499" idx="0"/>
              </p:cNvCxnSpPr>
              <p:nvPr/>
            </p:nvCxnSpPr>
            <p:spPr bwMode="auto">
              <a:xfrm flipH="1">
                <a:off x="6127750" y="4495800"/>
                <a:ext cx="338138" cy="242888"/>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231" name="Oval 19"/>
              <p:cNvSpPr/>
              <p:nvPr/>
            </p:nvSpPr>
            <p:spPr bwMode="auto">
              <a:xfrm>
                <a:off x="6008688" y="4699000"/>
                <a:ext cx="139700" cy="1222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3449" name="TextBox 11"/>
              <p:cNvSpPr txBox="1">
                <a:spLocks noChangeArrowheads="1"/>
              </p:cNvSpPr>
              <p:nvPr/>
            </p:nvSpPr>
            <p:spPr bwMode="auto">
              <a:xfrm>
                <a:off x="5738813" y="4960938"/>
                <a:ext cx="35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v8</a:t>
                </a:r>
              </a:p>
            </p:txBody>
          </p:sp>
          <p:sp>
            <p:nvSpPr>
              <p:cNvPr id="233" name="Oval 19"/>
              <p:cNvSpPr/>
              <p:nvPr/>
            </p:nvSpPr>
            <p:spPr bwMode="auto">
              <a:xfrm>
                <a:off x="6008688" y="4706938"/>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234" name="Straight Arrow Connector 24"/>
              <p:cNvCxnSpPr>
                <a:endCxn id="239" idx="1"/>
              </p:cNvCxnSpPr>
              <p:nvPr/>
            </p:nvCxnSpPr>
            <p:spPr bwMode="auto">
              <a:xfrm flipH="1">
                <a:off x="5668963" y="4806950"/>
                <a:ext cx="361950" cy="239713"/>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5" name="Straight Arrow Connector 25"/>
              <p:cNvCxnSpPr/>
              <p:nvPr/>
            </p:nvCxnSpPr>
            <p:spPr bwMode="auto">
              <a:xfrm rot="16200000" flipH="1">
                <a:off x="6173788" y="4762500"/>
                <a:ext cx="209550" cy="2984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453" name="TextBox 28"/>
              <p:cNvSpPr txBox="1">
                <a:spLocks noChangeArrowheads="1"/>
              </p:cNvSpPr>
              <p:nvPr/>
            </p:nvSpPr>
            <p:spPr bwMode="auto">
              <a:xfrm>
                <a:off x="6438900" y="4957763"/>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v9</a:t>
                </a:r>
              </a:p>
            </p:txBody>
          </p:sp>
          <p:sp>
            <p:nvSpPr>
              <p:cNvPr id="237" name="Oval 19"/>
              <p:cNvSpPr/>
              <p:nvPr/>
            </p:nvSpPr>
            <p:spPr bwMode="auto">
              <a:xfrm>
                <a:off x="6351588" y="4395788"/>
                <a:ext cx="139700"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38" name="Oval 19"/>
              <p:cNvSpPr/>
              <p:nvPr/>
            </p:nvSpPr>
            <p:spPr bwMode="auto">
              <a:xfrm>
                <a:off x="5661025" y="4418013"/>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39" name="Oval 19"/>
              <p:cNvSpPr/>
              <p:nvPr/>
            </p:nvSpPr>
            <p:spPr bwMode="auto">
              <a:xfrm>
                <a:off x="5648325" y="5029200"/>
                <a:ext cx="138113"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40" name="Oval 19"/>
              <p:cNvSpPr/>
              <p:nvPr/>
            </p:nvSpPr>
            <p:spPr bwMode="auto">
              <a:xfrm>
                <a:off x="6369050" y="5002213"/>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41" name="Oval 19"/>
              <p:cNvSpPr/>
              <p:nvPr/>
            </p:nvSpPr>
            <p:spPr bwMode="auto">
              <a:xfrm>
                <a:off x="5572125" y="3840163"/>
                <a:ext cx="138113"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42" name="Oval 19"/>
              <p:cNvSpPr/>
              <p:nvPr/>
            </p:nvSpPr>
            <p:spPr bwMode="auto">
              <a:xfrm>
                <a:off x="5508625" y="558165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243" name="Straight Arrow Connector 24"/>
              <p:cNvCxnSpPr>
                <a:stCxn id="241" idx="5"/>
                <a:endCxn id="13435" idx="1"/>
              </p:cNvCxnSpPr>
              <p:nvPr/>
            </p:nvCxnSpPr>
            <p:spPr bwMode="auto">
              <a:xfrm>
                <a:off x="5691188" y="3944938"/>
                <a:ext cx="395287" cy="1968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4" name="Straight Arrow Connector 24"/>
              <p:cNvCxnSpPr>
                <a:stCxn id="241" idx="3"/>
                <a:endCxn id="186" idx="0"/>
              </p:cNvCxnSpPr>
              <p:nvPr/>
            </p:nvCxnSpPr>
            <p:spPr bwMode="auto">
              <a:xfrm flipH="1">
                <a:off x="5241925" y="3944938"/>
                <a:ext cx="350838" cy="7588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5" name="Straight Arrow Connector 24"/>
              <p:cNvCxnSpPr>
                <a:stCxn id="186" idx="4"/>
                <a:endCxn id="242" idx="1"/>
              </p:cNvCxnSpPr>
              <p:nvPr/>
            </p:nvCxnSpPr>
            <p:spPr bwMode="auto">
              <a:xfrm>
                <a:off x="5241925" y="4824413"/>
                <a:ext cx="287338" cy="77628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6" name="Straight Arrow Connector 24"/>
              <p:cNvCxnSpPr>
                <a:stCxn id="227" idx="4"/>
                <a:endCxn id="242" idx="6"/>
              </p:cNvCxnSpPr>
              <p:nvPr/>
            </p:nvCxnSpPr>
            <p:spPr bwMode="auto">
              <a:xfrm flipH="1">
                <a:off x="5648325" y="5421313"/>
                <a:ext cx="441325" cy="2222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47" name="Oval 19"/>
              <p:cNvSpPr/>
              <p:nvPr/>
            </p:nvSpPr>
            <p:spPr bwMode="auto">
              <a:xfrm>
                <a:off x="6423025" y="3306763"/>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48" name="Oval 19"/>
              <p:cNvSpPr/>
              <p:nvPr/>
            </p:nvSpPr>
            <p:spPr bwMode="auto">
              <a:xfrm>
                <a:off x="6423025" y="60960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249" name="Straight Arrow Connector 24"/>
              <p:cNvCxnSpPr>
                <a:stCxn id="247" idx="5"/>
                <a:endCxn id="188" idx="1"/>
              </p:cNvCxnSpPr>
              <p:nvPr/>
            </p:nvCxnSpPr>
            <p:spPr bwMode="auto">
              <a:xfrm>
                <a:off x="6542088" y="3411538"/>
                <a:ext cx="684212" cy="43338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0" name="Straight Arrow Connector 24"/>
              <p:cNvCxnSpPr>
                <a:stCxn id="247" idx="3"/>
                <a:endCxn id="241" idx="0"/>
              </p:cNvCxnSpPr>
              <p:nvPr/>
            </p:nvCxnSpPr>
            <p:spPr bwMode="auto">
              <a:xfrm flipH="1">
                <a:off x="5641975" y="3411538"/>
                <a:ext cx="801688" cy="4286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1" name="Straight Arrow Connector 24"/>
              <p:cNvCxnSpPr>
                <a:stCxn id="242" idx="5"/>
                <a:endCxn id="248" idx="2"/>
              </p:cNvCxnSpPr>
              <p:nvPr/>
            </p:nvCxnSpPr>
            <p:spPr bwMode="auto">
              <a:xfrm>
                <a:off x="5627688" y="5686425"/>
                <a:ext cx="795337" cy="47148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2" name="Straight Arrow Connector 24"/>
              <p:cNvCxnSpPr>
                <a:stCxn id="187" idx="4"/>
                <a:endCxn id="248" idx="6"/>
              </p:cNvCxnSpPr>
              <p:nvPr/>
            </p:nvCxnSpPr>
            <p:spPr bwMode="auto">
              <a:xfrm flipH="1">
                <a:off x="6562725" y="5670550"/>
                <a:ext cx="723900" cy="487363"/>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53" name="Oval 19"/>
              <p:cNvSpPr/>
              <p:nvPr/>
            </p:nvSpPr>
            <p:spPr bwMode="auto">
              <a:xfrm>
                <a:off x="5584825" y="28956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54" name="Oval 19"/>
              <p:cNvSpPr/>
              <p:nvPr/>
            </p:nvSpPr>
            <p:spPr bwMode="auto">
              <a:xfrm>
                <a:off x="5432425" y="65532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55" name="Oval 19"/>
              <p:cNvSpPr/>
              <p:nvPr/>
            </p:nvSpPr>
            <p:spPr bwMode="auto">
              <a:xfrm>
                <a:off x="4581525" y="4724400"/>
                <a:ext cx="138113"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256" name="Straight Arrow Connector 24"/>
              <p:cNvCxnSpPr>
                <a:stCxn id="253" idx="3"/>
                <a:endCxn id="255" idx="7"/>
              </p:cNvCxnSpPr>
              <p:nvPr/>
            </p:nvCxnSpPr>
            <p:spPr bwMode="auto">
              <a:xfrm flipH="1">
                <a:off x="4700588" y="3000375"/>
                <a:ext cx="904875" cy="17414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7" name="Straight Arrow Connector 24"/>
              <p:cNvCxnSpPr>
                <a:stCxn id="255" idx="4"/>
                <a:endCxn id="254" idx="1"/>
              </p:cNvCxnSpPr>
              <p:nvPr/>
            </p:nvCxnSpPr>
            <p:spPr bwMode="auto">
              <a:xfrm>
                <a:off x="4651375" y="4846638"/>
                <a:ext cx="801688" cy="17240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8" name="Straight Arrow Connector 24"/>
              <p:cNvCxnSpPr>
                <a:stCxn id="253" idx="5"/>
                <a:endCxn id="247" idx="1"/>
              </p:cNvCxnSpPr>
              <p:nvPr/>
            </p:nvCxnSpPr>
            <p:spPr bwMode="auto">
              <a:xfrm>
                <a:off x="5703888" y="3000375"/>
                <a:ext cx="739775" cy="3238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9" name="Straight Arrow Connector 24"/>
              <p:cNvCxnSpPr>
                <a:stCxn id="248" idx="4"/>
                <a:endCxn id="254" idx="6"/>
              </p:cNvCxnSpPr>
              <p:nvPr/>
            </p:nvCxnSpPr>
            <p:spPr bwMode="auto">
              <a:xfrm flipH="1">
                <a:off x="5572125" y="6218238"/>
                <a:ext cx="920750" cy="39687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3477" name="TextBox 10"/>
              <p:cNvSpPr txBox="1">
                <a:spLocks noChangeArrowheads="1"/>
              </p:cNvSpPr>
              <p:nvPr/>
            </p:nvSpPr>
            <p:spPr bwMode="auto">
              <a:xfrm>
                <a:off x="4352925" y="4492625"/>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v0</a:t>
                </a:r>
              </a:p>
            </p:txBody>
          </p:sp>
          <p:sp>
            <p:nvSpPr>
              <p:cNvPr id="13478" name="TextBox 10"/>
              <p:cNvSpPr txBox="1">
                <a:spLocks noChangeArrowheads="1"/>
              </p:cNvSpPr>
              <p:nvPr/>
            </p:nvSpPr>
            <p:spPr bwMode="auto">
              <a:xfrm>
                <a:off x="6432550" y="3048000"/>
                <a:ext cx="35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a:t>
                </a:r>
              </a:p>
            </p:txBody>
          </p:sp>
          <p:sp>
            <p:nvSpPr>
              <p:cNvPr id="13479" name="TextBox 10"/>
              <p:cNvSpPr txBox="1">
                <a:spLocks noChangeArrowheads="1"/>
              </p:cNvSpPr>
              <p:nvPr/>
            </p:nvSpPr>
            <p:spPr bwMode="auto">
              <a:xfrm>
                <a:off x="5419725" y="3578225"/>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a:t>
                </a:r>
              </a:p>
            </p:txBody>
          </p:sp>
          <p:sp>
            <p:nvSpPr>
              <p:cNvPr id="13480" name="TextBox 10"/>
              <p:cNvSpPr txBox="1">
                <a:spLocks noChangeArrowheads="1"/>
              </p:cNvSpPr>
              <p:nvPr/>
            </p:nvSpPr>
            <p:spPr bwMode="auto">
              <a:xfrm>
                <a:off x="5267325" y="4572000"/>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v3</a:t>
                </a:r>
              </a:p>
            </p:txBody>
          </p:sp>
          <p:sp>
            <p:nvSpPr>
              <p:cNvPr id="13481" name="TextBox 22"/>
              <p:cNvSpPr txBox="1">
                <a:spLocks noChangeArrowheads="1"/>
              </p:cNvSpPr>
              <p:nvPr/>
            </p:nvSpPr>
            <p:spPr bwMode="auto">
              <a:xfrm>
                <a:off x="5724525" y="5559425"/>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v11</a:t>
                </a:r>
              </a:p>
            </p:txBody>
          </p:sp>
          <p:sp>
            <p:nvSpPr>
              <p:cNvPr id="13482" name="TextBox 12"/>
              <p:cNvSpPr txBox="1">
                <a:spLocks noChangeArrowheads="1"/>
              </p:cNvSpPr>
              <p:nvPr/>
            </p:nvSpPr>
            <p:spPr bwMode="auto">
              <a:xfrm>
                <a:off x="6562725" y="6096000"/>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v22</a:t>
                </a:r>
              </a:p>
            </p:txBody>
          </p:sp>
          <p:sp>
            <p:nvSpPr>
              <p:cNvPr id="13483" name="TextBox 12"/>
              <p:cNvSpPr txBox="1">
                <a:spLocks noChangeArrowheads="1"/>
              </p:cNvSpPr>
              <p:nvPr/>
            </p:nvSpPr>
            <p:spPr bwMode="auto">
              <a:xfrm>
                <a:off x="5495925" y="6626225"/>
                <a:ext cx="45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13493" name="TextBox 277"/>
              <p:cNvSpPr txBox="1">
                <a:spLocks noChangeArrowheads="1"/>
              </p:cNvSpPr>
              <p:nvPr/>
            </p:nvSpPr>
            <p:spPr bwMode="auto">
              <a:xfrm>
                <a:off x="6781800" y="37338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10</a:t>
                </a:r>
              </a:p>
            </p:txBody>
          </p:sp>
          <p:sp>
            <p:nvSpPr>
              <p:cNvPr id="13494" name="TextBox 278"/>
              <p:cNvSpPr txBox="1">
                <a:spLocks noChangeArrowheads="1"/>
              </p:cNvSpPr>
              <p:nvPr/>
            </p:nvSpPr>
            <p:spPr bwMode="auto">
              <a:xfrm>
                <a:off x="7543800" y="3810000"/>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solidFill>
                      <a:srgbClr val="FF0000"/>
                    </a:solidFill>
                  </a:rPr>
                  <a:t>6</a:t>
                </a:r>
              </a:p>
            </p:txBody>
          </p:sp>
          <p:sp>
            <p:nvSpPr>
              <p:cNvPr id="13495" name="TextBox 279"/>
              <p:cNvSpPr txBox="1">
                <a:spLocks noChangeArrowheads="1"/>
              </p:cNvSpPr>
              <p:nvPr/>
            </p:nvSpPr>
            <p:spPr bwMode="auto">
              <a:xfrm>
                <a:off x="6878638" y="487362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2</a:t>
                </a:r>
              </a:p>
            </p:txBody>
          </p:sp>
          <p:sp>
            <p:nvSpPr>
              <p:cNvPr id="13496" name="TextBox 280"/>
              <p:cNvSpPr txBox="1">
                <a:spLocks noChangeArrowheads="1"/>
              </p:cNvSpPr>
              <p:nvPr/>
            </p:nvSpPr>
            <p:spPr bwMode="auto">
              <a:xfrm>
                <a:off x="6878638" y="548322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a:t>
                </a:r>
              </a:p>
            </p:txBody>
          </p:sp>
          <p:sp>
            <p:nvSpPr>
              <p:cNvPr id="13497" name="TextBox 281"/>
              <p:cNvSpPr txBox="1">
                <a:spLocks noChangeArrowheads="1"/>
              </p:cNvSpPr>
              <p:nvPr/>
            </p:nvSpPr>
            <p:spPr bwMode="auto">
              <a:xfrm>
                <a:off x="5659438" y="5181600"/>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a:t>
                </a:r>
              </a:p>
            </p:txBody>
          </p:sp>
          <p:sp>
            <p:nvSpPr>
              <p:cNvPr id="13498" name="TextBox 282"/>
              <p:cNvSpPr txBox="1">
                <a:spLocks noChangeArrowheads="1"/>
              </p:cNvSpPr>
              <p:nvPr/>
            </p:nvSpPr>
            <p:spPr bwMode="auto">
              <a:xfrm>
                <a:off x="5638800" y="457200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4</a:t>
                </a:r>
              </a:p>
            </p:txBody>
          </p:sp>
          <p:sp>
            <p:nvSpPr>
              <p:cNvPr id="13499" name="TextBox 283"/>
              <p:cNvSpPr txBox="1">
                <a:spLocks noChangeArrowheads="1"/>
              </p:cNvSpPr>
              <p:nvPr/>
            </p:nvSpPr>
            <p:spPr bwMode="auto">
              <a:xfrm>
                <a:off x="6324600" y="449580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2</a:t>
                </a:r>
              </a:p>
            </p:txBody>
          </p:sp>
          <p:sp>
            <p:nvSpPr>
              <p:cNvPr id="13500" name="TextBox 285"/>
              <p:cNvSpPr txBox="1">
                <a:spLocks noChangeArrowheads="1"/>
              </p:cNvSpPr>
              <p:nvPr/>
            </p:nvSpPr>
            <p:spPr bwMode="auto">
              <a:xfrm>
                <a:off x="5126038" y="5105400"/>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solidFill>
                      <a:srgbClr val="FF0000"/>
                    </a:solidFill>
                  </a:rPr>
                  <a:t>1</a:t>
                </a:r>
              </a:p>
            </p:txBody>
          </p:sp>
        </p:grpSp>
        <p:sp>
          <p:nvSpPr>
            <p:cNvPr id="192" name="TextBox 191"/>
            <p:cNvSpPr txBox="1"/>
            <p:nvPr/>
          </p:nvSpPr>
          <p:spPr>
            <a:xfrm>
              <a:off x="4038600" y="6506510"/>
              <a:ext cx="1355499" cy="369332"/>
            </a:xfrm>
            <a:prstGeom prst="rect">
              <a:avLst/>
            </a:prstGeom>
            <a:noFill/>
          </p:spPr>
          <p:txBody>
            <a:bodyPr wrap="none" rtlCol="0">
              <a:spAutoFit/>
            </a:bodyPr>
            <a:lstStyle/>
            <a:p>
              <a:r>
                <a:rPr lang="en-US" dirty="0"/>
                <a:t>Propagation</a:t>
              </a:r>
            </a:p>
          </p:txBody>
        </p:sp>
      </p:grpSp>
      <p:sp>
        <p:nvSpPr>
          <p:cNvPr id="5" name="Slide Number Placeholder 4"/>
          <p:cNvSpPr>
            <a:spLocks noGrp="1"/>
          </p:cNvSpPr>
          <p:nvPr>
            <p:ph type="sldNum" sz="quarter" idx="12"/>
          </p:nvPr>
        </p:nvSpPr>
        <p:spPr/>
        <p:txBody>
          <a:bodyPr/>
          <a:lstStyle/>
          <a:p>
            <a:pPr>
              <a:defRPr/>
            </a:pPr>
            <a:fld id="{94ABA8D7-01AB-4934-8EB2-4FC804FF4FDF}" type="slidenum">
              <a:rPr lang="en-US" smtClean="0"/>
              <a:pPr>
                <a:defRPr/>
              </a:pPr>
              <a:t>30</a:t>
            </a:fld>
            <a:endParaRPr lang="en-US"/>
          </a:p>
        </p:txBody>
      </p:sp>
    </p:spTree>
    <p:extLst>
      <p:ext uri="{BB962C8B-B14F-4D97-AF65-F5344CB8AC3E}">
        <p14:creationId xmlns:p14="http://schemas.microsoft.com/office/powerpoint/2010/main" val="288350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 name="Group 193"/>
          <p:cNvGrpSpPr/>
          <p:nvPr/>
        </p:nvGrpSpPr>
        <p:grpSpPr>
          <a:xfrm>
            <a:off x="6253264" y="1777441"/>
            <a:ext cx="3515418" cy="3501559"/>
            <a:chOff x="4744571" y="2594441"/>
            <a:chExt cx="3515418" cy="3501559"/>
          </a:xfrm>
        </p:grpSpPr>
        <p:sp>
          <p:nvSpPr>
            <p:cNvPr id="195" name="Oval 19"/>
            <p:cNvSpPr/>
            <p:nvPr/>
          </p:nvSpPr>
          <p:spPr bwMode="auto">
            <a:xfrm>
              <a:off x="6181601" y="28956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99" name="Straight Arrow Connector 24"/>
            <p:cNvCxnSpPr/>
            <p:nvPr/>
          </p:nvCxnSpPr>
          <p:spPr bwMode="auto">
            <a:xfrm>
              <a:off x="6300664" y="3000375"/>
              <a:ext cx="1458912" cy="8858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2" name="Straight Arrow Connector 24"/>
            <p:cNvCxnSpPr>
              <a:stCxn id="195" idx="4"/>
            </p:cNvCxnSpPr>
            <p:nvPr/>
          </p:nvCxnSpPr>
          <p:spPr bwMode="auto">
            <a:xfrm>
              <a:off x="6251451" y="3017838"/>
              <a:ext cx="188913" cy="944562"/>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3" name="Straight Arrow Connector 24"/>
            <p:cNvCxnSpPr>
              <a:stCxn id="195" idx="3"/>
            </p:cNvCxnSpPr>
            <p:nvPr/>
          </p:nvCxnSpPr>
          <p:spPr bwMode="auto">
            <a:xfrm flipH="1">
              <a:off x="5244976" y="2999937"/>
              <a:ext cx="957084" cy="962463"/>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6207756" y="2594441"/>
              <a:ext cx="312906" cy="369332"/>
            </a:xfrm>
            <a:prstGeom prst="rect">
              <a:avLst/>
            </a:prstGeom>
            <a:noFill/>
          </p:spPr>
          <p:txBody>
            <a:bodyPr wrap="none" rtlCol="0">
              <a:spAutoFit/>
            </a:bodyPr>
            <a:lstStyle/>
            <a:p>
              <a:r>
                <a:rPr lang="en-US" dirty="0"/>
                <a:t>a</a:t>
              </a:r>
            </a:p>
          </p:txBody>
        </p:sp>
        <p:sp>
          <p:nvSpPr>
            <p:cNvPr id="205" name="TextBox 204"/>
            <p:cNvSpPr txBox="1"/>
            <p:nvPr/>
          </p:nvSpPr>
          <p:spPr>
            <a:xfrm>
              <a:off x="5298110" y="3878132"/>
              <a:ext cx="312906" cy="369332"/>
            </a:xfrm>
            <a:prstGeom prst="rect">
              <a:avLst/>
            </a:prstGeom>
            <a:noFill/>
          </p:spPr>
          <p:txBody>
            <a:bodyPr wrap="none" rtlCol="0">
              <a:spAutoFit/>
            </a:bodyPr>
            <a:lstStyle/>
            <a:p>
              <a:r>
                <a:rPr lang="en-US" dirty="0"/>
                <a:t>b</a:t>
              </a:r>
            </a:p>
          </p:txBody>
        </p:sp>
        <p:sp>
          <p:nvSpPr>
            <p:cNvPr id="206" name="TextBox 205"/>
            <p:cNvSpPr txBox="1"/>
            <p:nvPr/>
          </p:nvSpPr>
          <p:spPr>
            <a:xfrm>
              <a:off x="6430063" y="3823772"/>
              <a:ext cx="300082" cy="369332"/>
            </a:xfrm>
            <a:prstGeom prst="rect">
              <a:avLst/>
            </a:prstGeom>
            <a:noFill/>
          </p:spPr>
          <p:txBody>
            <a:bodyPr wrap="none" rtlCol="0">
              <a:spAutoFit/>
            </a:bodyPr>
            <a:lstStyle/>
            <a:p>
              <a:r>
                <a:rPr lang="en-US" dirty="0"/>
                <a:t>c</a:t>
              </a:r>
            </a:p>
          </p:txBody>
        </p:sp>
        <p:sp>
          <p:nvSpPr>
            <p:cNvPr id="208" name="TextBox 207"/>
            <p:cNvSpPr txBox="1"/>
            <p:nvPr/>
          </p:nvSpPr>
          <p:spPr>
            <a:xfrm>
              <a:off x="7759576" y="3777295"/>
              <a:ext cx="312906" cy="369332"/>
            </a:xfrm>
            <a:prstGeom prst="rect">
              <a:avLst/>
            </a:prstGeom>
            <a:noFill/>
          </p:spPr>
          <p:txBody>
            <a:bodyPr wrap="none" rtlCol="0">
              <a:spAutoFit/>
            </a:bodyPr>
            <a:lstStyle/>
            <a:p>
              <a:r>
                <a:rPr lang="en-US" dirty="0"/>
                <a:t>d</a:t>
              </a:r>
            </a:p>
          </p:txBody>
        </p:sp>
        <p:sp>
          <p:nvSpPr>
            <p:cNvPr id="209" name="TextBox 208"/>
            <p:cNvSpPr txBox="1"/>
            <p:nvPr/>
          </p:nvSpPr>
          <p:spPr>
            <a:xfrm>
              <a:off x="5430583" y="3137993"/>
              <a:ext cx="319318" cy="369332"/>
            </a:xfrm>
            <a:prstGeom prst="rect">
              <a:avLst/>
            </a:prstGeom>
            <a:noFill/>
          </p:spPr>
          <p:txBody>
            <a:bodyPr wrap="none" rtlCol="0">
              <a:spAutoFit/>
            </a:bodyPr>
            <a:lstStyle/>
            <a:p>
              <a:r>
                <a:rPr lang="en-US" dirty="0"/>
                <a:t>0</a:t>
              </a:r>
            </a:p>
          </p:txBody>
        </p:sp>
        <p:sp>
          <p:nvSpPr>
            <p:cNvPr id="211" name="TextBox 210"/>
            <p:cNvSpPr txBox="1"/>
            <p:nvPr/>
          </p:nvSpPr>
          <p:spPr>
            <a:xfrm>
              <a:off x="6320365" y="3296502"/>
              <a:ext cx="460382" cy="369332"/>
            </a:xfrm>
            <a:prstGeom prst="rect">
              <a:avLst/>
            </a:prstGeom>
            <a:noFill/>
          </p:spPr>
          <p:txBody>
            <a:bodyPr wrap="none" rtlCol="0">
              <a:spAutoFit/>
            </a:bodyPr>
            <a:lstStyle/>
            <a:p>
              <a:r>
                <a:rPr lang="en-US" dirty="0" err="1"/>
                <a:t>Nb</a:t>
              </a:r>
              <a:endParaRPr lang="en-US" dirty="0"/>
            </a:p>
          </p:txBody>
        </p:sp>
        <p:sp>
          <p:nvSpPr>
            <p:cNvPr id="212" name="TextBox 211"/>
            <p:cNvSpPr txBox="1"/>
            <p:nvPr/>
          </p:nvSpPr>
          <p:spPr>
            <a:xfrm>
              <a:off x="7226176" y="3276600"/>
              <a:ext cx="854721" cy="369332"/>
            </a:xfrm>
            <a:prstGeom prst="rect">
              <a:avLst/>
            </a:prstGeom>
            <a:noFill/>
          </p:spPr>
          <p:txBody>
            <a:bodyPr wrap="none" rtlCol="0">
              <a:spAutoFit/>
            </a:bodyPr>
            <a:lstStyle/>
            <a:p>
              <a:r>
                <a:rPr lang="en-US" dirty="0" err="1"/>
                <a:t>Nb+Nc</a:t>
              </a:r>
              <a:endParaRPr lang="en-US" dirty="0"/>
            </a:p>
          </p:txBody>
        </p:sp>
        <p:sp>
          <p:nvSpPr>
            <p:cNvPr id="214" name="Isosceles Triangle 213"/>
            <p:cNvSpPr/>
            <p:nvPr/>
          </p:nvSpPr>
          <p:spPr>
            <a:xfrm>
              <a:off x="4744571" y="3937803"/>
              <a:ext cx="1011401" cy="1447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Isosceles Triangle 214"/>
            <p:cNvSpPr/>
            <p:nvPr/>
          </p:nvSpPr>
          <p:spPr>
            <a:xfrm>
              <a:off x="5943084" y="3961961"/>
              <a:ext cx="978292" cy="1447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Isosceles Triangle 215"/>
            <p:cNvSpPr/>
            <p:nvPr/>
          </p:nvSpPr>
          <p:spPr>
            <a:xfrm>
              <a:off x="7267262" y="3886200"/>
              <a:ext cx="978292" cy="15316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 Brace 217"/>
            <p:cNvSpPr/>
            <p:nvPr/>
          </p:nvSpPr>
          <p:spPr>
            <a:xfrm rot="16200000">
              <a:off x="5103798" y="5222047"/>
              <a:ext cx="311621" cy="992726"/>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TextBox 221"/>
            <p:cNvSpPr txBox="1"/>
            <p:nvPr/>
          </p:nvSpPr>
          <p:spPr>
            <a:xfrm>
              <a:off x="5298758" y="5715000"/>
              <a:ext cx="460382" cy="369332"/>
            </a:xfrm>
            <a:prstGeom prst="rect">
              <a:avLst/>
            </a:prstGeom>
            <a:noFill/>
          </p:spPr>
          <p:txBody>
            <a:bodyPr wrap="none" rtlCol="0">
              <a:spAutoFit/>
            </a:bodyPr>
            <a:lstStyle/>
            <a:p>
              <a:r>
                <a:rPr lang="en-US" dirty="0" err="1"/>
                <a:t>Nb</a:t>
              </a:r>
              <a:endParaRPr lang="en-US" dirty="0"/>
            </a:p>
          </p:txBody>
        </p:sp>
        <p:sp>
          <p:nvSpPr>
            <p:cNvPr id="228" name="Left Brace 227"/>
            <p:cNvSpPr/>
            <p:nvPr/>
          </p:nvSpPr>
          <p:spPr>
            <a:xfrm rot="16200000">
              <a:off x="6322998" y="5233715"/>
              <a:ext cx="311621" cy="992726"/>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TextBox 228"/>
            <p:cNvSpPr txBox="1"/>
            <p:nvPr/>
          </p:nvSpPr>
          <p:spPr>
            <a:xfrm>
              <a:off x="6517958" y="5726668"/>
              <a:ext cx="444352" cy="369332"/>
            </a:xfrm>
            <a:prstGeom prst="rect">
              <a:avLst/>
            </a:prstGeom>
            <a:noFill/>
          </p:spPr>
          <p:txBody>
            <a:bodyPr wrap="none" rtlCol="0">
              <a:spAutoFit/>
            </a:bodyPr>
            <a:lstStyle/>
            <a:p>
              <a:r>
                <a:rPr lang="en-US" dirty="0" err="1"/>
                <a:t>Nc</a:t>
              </a:r>
              <a:endParaRPr lang="en-US" dirty="0"/>
            </a:p>
          </p:txBody>
        </p:sp>
        <p:sp>
          <p:nvSpPr>
            <p:cNvPr id="231" name="Left Brace 230"/>
            <p:cNvSpPr/>
            <p:nvPr/>
          </p:nvSpPr>
          <p:spPr>
            <a:xfrm rot="16200000">
              <a:off x="7607815" y="5214888"/>
              <a:ext cx="311621" cy="992726"/>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TextBox 233"/>
            <p:cNvSpPr txBox="1"/>
            <p:nvPr/>
          </p:nvSpPr>
          <p:spPr>
            <a:xfrm>
              <a:off x="7765936" y="5701223"/>
              <a:ext cx="479618" cy="369332"/>
            </a:xfrm>
            <a:prstGeom prst="rect">
              <a:avLst/>
            </a:prstGeom>
            <a:noFill/>
          </p:spPr>
          <p:txBody>
            <a:bodyPr wrap="none" rtlCol="0">
              <a:spAutoFit/>
            </a:bodyPr>
            <a:lstStyle/>
            <a:p>
              <a:r>
                <a:rPr lang="en-US" dirty="0" err="1"/>
                <a:t>Nd</a:t>
              </a:r>
              <a:endParaRPr lang="en-US" dirty="0"/>
            </a:p>
          </p:txBody>
        </p:sp>
      </p:grpSp>
      <p:sp>
        <p:nvSpPr>
          <p:cNvPr id="4" name="Rectangle 3"/>
          <p:cNvSpPr/>
          <p:nvPr/>
        </p:nvSpPr>
        <p:spPr>
          <a:xfrm>
            <a:off x="5857875" y="1295400"/>
            <a:ext cx="4349750" cy="434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1"/>
          <p:cNvSpPr>
            <a:spLocks noGrp="1"/>
          </p:cNvSpPr>
          <p:nvPr>
            <p:ph type="title"/>
          </p:nvPr>
        </p:nvSpPr>
        <p:spPr>
          <a:xfrm>
            <a:off x="1236663" y="48700"/>
            <a:ext cx="9601200" cy="1485900"/>
          </a:xfrm>
        </p:spPr>
        <p:txBody>
          <a:bodyPr/>
          <a:lstStyle/>
          <a:p>
            <a:pPr eaLnBrk="1" hangingPunct="1"/>
            <a:r>
              <a:rPr lang="en-US" dirty="0"/>
              <a:t>Motivation: Precise Selective Path Profiling</a:t>
            </a:r>
          </a:p>
        </p:txBody>
      </p:sp>
      <p:sp>
        <p:nvSpPr>
          <p:cNvPr id="14339" name="TextBox 10"/>
          <p:cNvSpPr txBox="1">
            <a:spLocks noChangeArrowheads="1"/>
          </p:cNvSpPr>
          <p:nvPr/>
        </p:nvSpPr>
        <p:spPr bwMode="auto">
          <a:xfrm>
            <a:off x="4987926" y="2397126"/>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v12</a:t>
            </a:r>
          </a:p>
        </p:txBody>
      </p:sp>
      <p:sp>
        <p:nvSpPr>
          <p:cNvPr id="14340" name="TextBox 11"/>
          <p:cNvSpPr txBox="1">
            <a:spLocks noChangeArrowheads="1"/>
          </p:cNvSpPr>
          <p:nvPr/>
        </p:nvSpPr>
        <p:spPr bwMode="auto">
          <a:xfrm>
            <a:off x="4640263" y="2773364"/>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v13</a:t>
            </a:r>
          </a:p>
        </p:txBody>
      </p:sp>
      <p:sp>
        <p:nvSpPr>
          <p:cNvPr id="14341" name="TextBox 12"/>
          <p:cNvSpPr txBox="1">
            <a:spLocks noChangeArrowheads="1"/>
          </p:cNvSpPr>
          <p:nvPr/>
        </p:nvSpPr>
        <p:spPr bwMode="auto">
          <a:xfrm>
            <a:off x="4991101" y="4257676"/>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v21</a:t>
            </a:r>
          </a:p>
        </p:txBody>
      </p:sp>
      <p:sp>
        <p:nvSpPr>
          <p:cNvPr id="196" name="Oval 14"/>
          <p:cNvSpPr/>
          <p:nvPr/>
        </p:nvSpPr>
        <p:spPr bwMode="auto">
          <a:xfrm>
            <a:off x="2876550" y="3408363"/>
            <a:ext cx="139700" cy="12065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97" name="Oval 16"/>
          <p:cNvSpPr/>
          <p:nvPr/>
        </p:nvSpPr>
        <p:spPr bwMode="auto">
          <a:xfrm>
            <a:off x="4921250" y="4257676"/>
            <a:ext cx="139700" cy="117475"/>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98" name="Oval 19"/>
          <p:cNvSpPr/>
          <p:nvPr/>
        </p:nvSpPr>
        <p:spPr bwMode="auto">
          <a:xfrm>
            <a:off x="4910138" y="2530475"/>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345" name="TextBox 22"/>
          <p:cNvSpPr txBox="1">
            <a:spLocks noChangeArrowheads="1"/>
          </p:cNvSpPr>
          <p:nvPr/>
        </p:nvSpPr>
        <p:spPr bwMode="auto">
          <a:xfrm>
            <a:off x="5060951" y="3659189"/>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v18</a:t>
            </a:r>
          </a:p>
        </p:txBody>
      </p:sp>
      <p:cxnSp>
        <p:nvCxnSpPr>
          <p:cNvPr id="200" name="Straight Arrow Connector 24"/>
          <p:cNvCxnSpPr/>
          <p:nvPr/>
        </p:nvCxnSpPr>
        <p:spPr bwMode="auto">
          <a:xfrm rot="5400000">
            <a:off x="4679157" y="2588419"/>
            <a:ext cx="207962"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1" name="Straight Arrow Connector 25"/>
          <p:cNvCxnSpPr/>
          <p:nvPr/>
        </p:nvCxnSpPr>
        <p:spPr bwMode="auto">
          <a:xfrm rot="16200000" flipH="1">
            <a:off x="5076826" y="2587626"/>
            <a:ext cx="207962" cy="300037"/>
          </a:xfrm>
          <a:prstGeom prst="straightConnector1">
            <a:avLst/>
          </a:prstGeom>
          <a:ln w="19050" cmpd="thinThick">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4348" name="Straight Arrow Connector 26"/>
          <p:cNvCxnSpPr>
            <a:cxnSpLocks noChangeShapeType="1"/>
          </p:cNvCxnSpPr>
          <p:nvPr/>
        </p:nvCxnSpPr>
        <p:spPr bwMode="auto">
          <a:xfrm>
            <a:off x="4643438" y="3549650"/>
            <a:ext cx="298450" cy="196850"/>
          </a:xfrm>
          <a:prstGeom prst="straightConnector1">
            <a:avLst/>
          </a:prstGeom>
          <a:noFill/>
          <a:ln w="19050" algn="ctr">
            <a:solidFill>
              <a:schemeClr val="accent2"/>
            </a:solidFill>
            <a:prstDash val="sysDot"/>
            <a:round/>
            <a:headEnd/>
            <a:tailEnd type="triangle" w="lg" len="lg"/>
          </a:ln>
          <a:extLst>
            <a:ext uri="{909E8E84-426E-40DD-AFC4-6F175D3DCCD1}">
              <a14:hiddenFill xmlns:a14="http://schemas.microsoft.com/office/drawing/2010/main">
                <a:noFill/>
              </a14:hiddenFill>
            </a:ext>
          </a:extLst>
        </p:spPr>
      </p:cxnSp>
      <p:cxnSp>
        <p:nvCxnSpPr>
          <p:cNvPr id="14349" name="Straight Arrow Connector 27"/>
          <p:cNvCxnSpPr>
            <a:cxnSpLocks noChangeShapeType="1"/>
          </p:cNvCxnSpPr>
          <p:nvPr/>
        </p:nvCxnSpPr>
        <p:spPr bwMode="auto">
          <a:xfrm flipH="1">
            <a:off x="5040314" y="3549650"/>
            <a:ext cx="300037"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4350" name="TextBox 28"/>
          <p:cNvSpPr txBox="1">
            <a:spLocks noChangeArrowheads="1"/>
          </p:cNvSpPr>
          <p:nvPr/>
        </p:nvSpPr>
        <p:spPr bwMode="auto">
          <a:xfrm>
            <a:off x="5340351" y="2770189"/>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v14</a:t>
            </a:r>
          </a:p>
        </p:txBody>
      </p:sp>
      <p:sp>
        <p:nvSpPr>
          <p:cNvPr id="14351" name="TextBox 30"/>
          <p:cNvSpPr txBox="1">
            <a:spLocks noChangeArrowheads="1"/>
          </p:cNvSpPr>
          <p:nvPr/>
        </p:nvSpPr>
        <p:spPr bwMode="auto">
          <a:xfrm>
            <a:off x="3087688" y="1295400"/>
            <a:ext cx="569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14352" name="TextBox 11"/>
          <p:cNvSpPr txBox="1">
            <a:spLocks noChangeArrowheads="1"/>
          </p:cNvSpPr>
          <p:nvPr/>
        </p:nvSpPr>
        <p:spPr bwMode="auto">
          <a:xfrm>
            <a:off x="4652964" y="3960814"/>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v19</a:t>
            </a:r>
          </a:p>
        </p:txBody>
      </p:sp>
      <p:sp>
        <p:nvSpPr>
          <p:cNvPr id="207" name="Oval 19"/>
          <p:cNvSpPr/>
          <p:nvPr/>
        </p:nvSpPr>
        <p:spPr bwMode="auto">
          <a:xfrm>
            <a:off x="4921250" y="370681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4354" name="Straight Arrow Connector 24"/>
          <p:cNvCxnSpPr>
            <a:cxnSpLocks noChangeShapeType="1"/>
          </p:cNvCxnSpPr>
          <p:nvPr/>
        </p:nvCxnSpPr>
        <p:spPr bwMode="auto">
          <a:xfrm flipH="1">
            <a:off x="4643438" y="3810001"/>
            <a:ext cx="298450" cy="207963"/>
          </a:xfrm>
          <a:prstGeom prst="straightConnector1">
            <a:avLst/>
          </a:prstGeom>
          <a:noFill/>
          <a:ln w="19050" algn="ctr">
            <a:solidFill>
              <a:schemeClr val="accent2"/>
            </a:solidFill>
            <a:prstDash val="sysDot"/>
            <a:round/>
            <a:headEnd/>
            <a:tailEnd type="triangle" w="lg" len="lg"/>
          </a:ln>
          <a:extLst>
            <a:ext uri="{909E8E84-426E-40DD-AFC4-6F175D3DCCD1}">
              <a14:hiddenFill xmlns:a14="http://schemas.microsoft.com/office/drawing/2010/main">
                <a:noFill/>
              </a14:hiddenFill>
            </a:ext>
          </a:extLst>
        </p:spPr>
      </p:cxnSp>
      <p:cxnSp>
        <p:nvCxnSpPr>
          <p:cNvPr id="14355" name="Straight Arrow Connector 25"/>
          <p:cNvCxnSpPr>
            <a:cxnSpLocks noChangeShapeType="1"/>
          </p:cNvCxnSpPr>
          <p:nvPr/>
        </p:nvCxnSpPr>
        <p:spPr bwMode="auto">
          <a:xfrm>
            <a:off x="5040314" y="3810001"/>
            <a:ext cx="300037" cy="207963"/>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210" name="Straight Arrow Connector 26"/>
          <p:cNvCxnSpPr/>
          <p:nvPr/>
        </p:nvCxnSpPr>
        <p:spPr bwMode="auto">
          <a:xfrm rot="16200000" flipH="1">
            <a:off x="4693444" y="4087019"/>
            <a:ext cx="198438" cy="298450"/>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4357" name="Straight Arrow Connector 27"/>
          <p:cNvCxnSpPr>
            <a:cxnSpLocks noChangeShapeType="1"/>
          </p:cNvCxnSpPr>
          <p:nvPr/>
        </p:nvCxnSpPr>
        <p:spPr bwMode="auto">
          <a:xfrm flipH="1">
            <a:off x="5040314" y="4137025"/>
            <a:ext cx="300037" cy="198438"/>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4358" name="TextBox 28"/>
          <p:cNvSpPr txBox="1">
            <a:spLocks noChangeArrowheads="1"/>
          </p:cNvSpPr>
          <p:nvPr/>
        </p:nvSpPr>
        <p:spPr bwMode="auto">
          <a:xfrm>
            <a:off x="5408613" y="3957639"/>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v20</a:t>
            </a:r>
          </a:p>
        </p:txBody>
      </p:sp>
      <p:sp>
        <p:nvSpPr>
          <p:cNvPr id="213" name="Oval 16"/>
          <p:cNvSpPr/>
          <p:nvPr/>
        </p:nvSpPr>
        <p:spPr bwMode="auto">
          <a:xfrm>
            <a:off x="5270501" y="4017963"/>
            <a:ext cx="136525" cy="119062"/>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360" name="TextBox 22"/>
          <p:cNvSpPr txBox="1">
            <a:spLocks noChangeArrowheads="1"/>
          </p:cNvSpPr>
          <p:nvPr/>
        </p:nvSpPr>
        <p:spPr bwMode="auto">
          <a:xfrm>
            <a:off x="5049838" y="3059114"/>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v15</a:t>
            </a:r>
          </a:p>
        </p:txBody>
      </p:sp>
      <p:cxnSp>
        <p:nvCxnSpPr>
          <p:cNvPr id="14361" name="Straight Arrow Connector 26"/>
          <p:cNvCxnSpPr>
            <a:cxnSpLocks noChangeShapeType="1"/>
          </p:cNvCxnSpPr>
          <p:nvPr/>
        </p:nvCxnSpPr>
        <p:spPr bwMode="auto">
          <a:xfrm>
            <a:off x="4632325" y="2949575"/>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4362" name="Straight Arrow Connector 27"/>
          <p:cNvCxnSpPr>
            <a:cxnSpLocks noChangeShapeType="1"/>
            <a:stCxn id="223" idx="4"/>
          </p:cNvCxnSpPr>
          <p:nvPr/>
        </p:nvCxnSpPr>
        <p:spPr bwMode="auto">
          <a:xfrm flipH="1">
            <a:off x="5029200" y="2922589"/>
            <a:ext cx="293688" cy="223837"/>
          </a:xfrm>
          <a:prstGeom prst="straightConnector1">
            <a:avLst/>
          </a:prstGeom>
          <a:noFill/>
          <a:ln w="19050" cmpd="thinThick" algn="ctr">
            <a:solidFill>
              <a:srgbClr val="FF0000"/>
            </a:solidFill>
            <a:prstDash val="sysDot"/>
            <a:round/>
            <a:headEnd/>
            <a:tailEnd type="triangle" w="lg" len="lg"/>
          </a:ln>
          <a:extLst>
            <a:ext uri="{909E8E84-426E-40DD-AFC4-6F175D3DCCD1}">
              <a14:hiddenFill xmlns:a14="http://schemas.microsoft.com/office/drawing/2010/main">
                <a:noFill/>
              </a14:hiddenFill>
            </a:ext>
          </a:extLst>
        </p:spPr>
      </p:cxnSp>
      <p:sp>
        <p:nvSpPr>
          <p:cNvPr id="217" name="Oval 19"/>
          <p:cNvSpPr/>
          <p:nvPr/>
        </p:nvSpPr>
        <p:spPr bwMode="auto">
          <a:xfrm>
            <a:off x="4910138" y="3108325"/>
            <a:ext cx="139700" cy="12065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364" name="TextBox 11"/>
          <p:cNvSpPr txBox="1">
            <a:spLocks noChangeArrowheads="1"/>
          </p:cNvSpPr>
          <p:nvPr/>
        </p:nvSpPr>
        <p:spPr bwMode="auto">
          <a:xfrm>
            <a:off x="4640263" y="3368676"/>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v16</a:t>
            </a:r>
          </a:p>
        </p:txBody>
      </p:sp>
      <p:sp>
        <p:nvSpPr>
          <p:cNvPr id="219" name="Oval 19"/>
          <p:cNvSpPr/>
          <p:nvPr/>
        </p:nvSpPr>
        <p:spPr bwMode="auto">
          <a:xfrm>
            <a:off x="4910138" y="3116264"/>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220" name="Straight Arrow Connector 24"/>
          <p:cNvCxnSpPr/>
          <p:nvPr/>
        </p:nvCxnSpPr>
        <p:spPr bwMode="auto">
          <a:xfrm rot="5400000">
            <a:off x="4678363" y="3171825"/>
            <a:ext cx="209550" cy="298450"/>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221" name="Straight Arrow Connector 25"/>
          <p:cNvCxnSpPr/>
          <p:nvPr/>
        </p:nvCxnSpPr>
        <p:spPr bwMode="auto">
          <a:xfrm rot="16200000" flipH="1">
            <a:off x="5075238" y="3171825"/>
            <a:ext cx="209550"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4368" name="TextBox 28"/>
          <p:cNvSpPr txBox="1">
            <a:spLocks noChangeArrowheads="1"/>
          </p:cNvSpPr>
          <p:nvPr/>
        </p:nvSpPr>
        <p:spPr bwMode="auto">
          <a:xfrm>
            <a:off x="5340351" y="3367089"/>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v17</a:t>
            </a:r>
          </a:p>
        </p:txBody>
      </p:sp>
      <p:sp>
        <p:nvSpPr>
          <p:cNvPr id="223" name="Oval 19"/>
          <p:cNvSpPr/>
          <p:nvPr/>
        </p:nvSpPr>
        <p:spPr bwMode="auto">
          <a:xfrm>
            <a:off x="5253038" y="2805114"/>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24" name="Oval 19"/>
          <p:cNvSpPr/>
          <p:nvPr/>
        </p:nvSpPr>
        <p:spPr bwMode="auto">
          <a:xfrm>
            <a:off x="4560888" y="2836863"/>
            <a:ext cx="138112"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25" name="Oval 19"/>
          <p:cNvSpPr/>
          <p:nvPr/>
        </p:nvSpPr>
        <p:spPr bwMode="auto">
          <a:xfrm>
            <a:off x="4568825" y="343693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26" name="Oval 19"/>
          <p:cNvSpPr/>
          <p:nvPr/>
        </p:nvSpPr>
        <p:spPr bwMode="auto">
          <a:xfrm>
            <a:off x="4554538" y="401478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27" name="Oval 19"/>
          <p:cNvSpPr/>
          <p:nvPr/>
        </p:nvSpPr>
        <p:spPr bwMode="auto">
          <a:xfrm>
            <a:off x="5270500" y="341153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374" name="TextBox 10"/>
          <p:cNvSpPr txBox="1">
            <a:spLocks noChangeArrowheads="1"/>
          </p:cNvSpPr>
          <p:nvPr/>
        </p:nvSpPr>
        <p:spPr bwMode="auto">
          <a:xfrm>
            <a:off x="3790950" y="2693989"/>
            <a:ext cx="3571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v4</a:t>
            </a:r>
          </a:p>
        </p:txBody>
      </p:sp>
      <p:sp>
        <p:nvSpPr>
          <p:cNvPr id="14375" name="TextBox 11"/>
          <p:cNvSpPr txBox="1">
            <a:spLocks noChangeArrowheads="1"/>
          </p:cNvSpPr>
          <p:nvPr/>
        </p:nvSpPr>
        <p:spPr bwMode="auto">
          <a:xfrm>
            <a:off x="3444875" y="3068639"/>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v5</a:t>
            </a:r>
          </a:p>
        </p:txBody>
      </p:sp>
      <p:sp>
        <p:nvSpPr>
          <p:cNvPr id="230" name="Oval 19"/>
          <p:cNvSpPr/>
          <p:nvPr/>
        </p:nvSpPr>
        <p:spPr bwMode="auto">
          <a:xfrm>
            <a:off x="3713163" y="2827339"/>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377" name="TextBox 22"/>
          <p:cNvSpPr txBox="1">
            <a:spLocks noChangeArrowheads="1"/>
          </p:cNvSpPr>
          <p:nvPr/>
        </p:nvSpPr>
        <p:spPr bwMode="auto">
          <a:xfrm>
            <a:off x="3863976" y="3954464"/>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v10</a:t>
            </a:r>
          </a:p>
        </p:txBody>
      </p:sp>
      <p:cxnSp>
        <p:nvCxnSpPr>
          <p:cNvPr id="232" name="Straight Arrow Connector 24"/>
          <p:cNvCxnSpPr/>
          <p:nvPr/>
        </p:nvCxnSpPr>
        <p:spPr bwMode="auto">
          <a:xfrm rot="5400000">
            <a:off x="3482182" y="2883695"/>
            <a:ext cx="209550" cy="30003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3" name="Straight Arrow Connector 25"/>
          <p:cNvCxnSpPr/>
          <p:nvPr/>
        </p:nvCxnSpPr>
        <p:spPr bwMode="auto">
          <a:xfrm rot="16200000" flipH="1">
            <a:off x="3879850" y="2884488"/>
            <a:ext cx="209550" cy="298450"/>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4380" name="Straight Arrow Connector 26"/>
          <p:cNvCxnSpPr>
            <a:cxnSpLocks noChangeShapeType="1"/>
          </p:cNvCxnSpPr>
          <p:nvPr/>
        </p:nvCxnSpPr>
        <p:spPr bwMode="auto">
          <a:xfrm>
            <a:off x="3446464" y="3844925"/>
            <a:ext cx="300037" cy="196850"/>
          </a:xfrm>
          <a:prstGeom prst="straightConnector1">
            <a:avLst/>
          </a:prstGeom>
          <a:noFill/>
          <a:ln w="19050" algn="ctr">
            <a:solidFill>
              <a:schemeClr val="accent2"/>
            </a:solidFill>
            <a:prstDash val="sysDot"/>
            <a:round/>
            <a:headEnd/>
            <a:tailEnd type="triangle" w="lg" len="lg"/>
          </a:ln>
          <a:extLst>
            <a:ext uri="{909E8E84-426E-40DD-AFC4-6F175D3DCCD1}">
              <a14:hiddenFill xmlns:a14="http://schemas.microsoft.com/office/drawing/2010/main">
                <a:noFill/>
              </a14:hiddenFill>
            </a:ext>
          </a:extLst>
        </p:spPr>
      </p:cxnSp>
      <p:cxnSp>
        <p:nvCxnSpPr>
          <p:cNvPr id="14381" name="Straight Arrow Connector 27"/>
          <p:cNvCxnSpPr>
            <a:cxnSpLocks noChangeShapeType="1"/>
          </p:cNvCxnSpPr>
          <p:nvPr/>
        </p:nvCxnSpPr>
        <p:spPr bwMode="auto">
          <a:xfrm flipH="1">
            <a:off x="3844925" y="3844925"/>
            <a:ext cx="298450" cy="196850"/>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14382" name="TextBox 28"/>
          <p:cNvSpPr txBox="1">
            <a:spLocks noChangeArrowheads="1"/>
          </p:cNvSpPr>
          <p:nvPr/>
        </p:nvSpPr>
        <p:spPr bwMode="auto">
          <a:xfrm>
            <a:off x="4144964" y="3065464"/>
            <a:ext cx="35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v6</a:t>
            </a:r>
          </a:p>
        </p:txBody>
      </p:sp>
      <p:sp>
        <p:nvSpPr>
          <p:cNvPr id="237" name="Oval 19"/>
          <p:cNvSpPr/>
          <p:nvPr/>
        </p:nvSpPr>
        <p:spPr bwMode="auto">
          <a:xfrm>
            <a:off x="3725863" y="4003675"/>
            <a:ext cx="138112"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384" name="TextBox 22"/>
          <p:cNvSpPr txBox="1">
            <a:spLocks noChangeArrowheads="1"/>
          </p:cNvSpPr>
          <p:nvPr/>
        </p:nvSpPr>
        <p:spPr bwMode="auto">
          <a:xfrm>
            <a:off x="3852864" y="3354389"/>
            <a:ext cx="35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v7</a:t>
            </a:r>
          </a:p>
        </p:txBody>
      </p:sp>
      <p:cxnSp>
        <p:nvCxnSpPr>
          <p:cNvPr id="14385" name="Straight Arrow Connector 26"/>
          <p:cNvCxnSpPr>
            <a:cxnSpLocks noChangeShapeType="1"/>
          </p:cNvCxnSpPr>
          <p:nvPr/>
        </p:nvCxnSpPr>
        <p:spPr bwMode="auto">
          <a:xfrm>
            <a:off x="3435350" y="3246438"/>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4386" name="Straight Arrow Connector 27"/>
          <p:cNvCxnSpPr>
            <a:cxnSpLocks noChangeShapeType="1"/>
            <a:stCxn id="14427" idx="0"/>
          </p:cNvCxnSpPr>
          <p:nvPr/>
        </p:nvCxnSpPr>
        <p:spPr bwMode="auto">
          <a:xfrm flipH="1">
            <a:off x="3832226" y="3200400"/>
            <a:ext cx="339725" cy="242888"/>
          </a:xfrm>
          <a:prstGeom prst="straightConnector1">
            <a:avLst/>
          </a:prstGeom>
          <a:noFill/>
          <a:ln w="19050" algn="ctr">
            <a:solidFill>
              <a:schemeClr val="accent2"/>
            </a:solidFill>
            <a:prstDash val="sysDot"/>
            <a:round/>
            <a:headEnd/>
            <a:tailEnd type="triangle" w="lg" len="lg"/>
          </a:ln>
          <a:extLst>
            <a:ext uri="{909E8E84-426E-40DD-AFC4-6F175D3DCCD1}">
              <a14:hiddenFill xmlns:a14="http://schemas.microsoft.com/office/drawing/2010/main">
                <a:noFill/>
              </a14:hiddenFill>
            </a:ext>
          </a:extLst>
        </p:spPr>
      </p:cxnSp>
      <p:sp>
        <p:nvSpPr>
          <p:cNvPr id="241" name="Oval 19"/>
          <p:cNvSpPr/>
          <p:nvPr/>
        </p:nvSpPr>
        <p:spPr bwMode="auto">
          <a:xfrm>
            <a:off x="3713163" y="3403600"/>
            <a:ext cx="139700" cy="1222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388" name="TextBox 11"/>
          <p:cNvSpPr txBox="1">
            <a:spLocks noChangeArrowheads="1"/>
          </p:cNvSpPr>
          <p:nvPr/>
        </p:nvSpPr>
        <p:spPr bwMode="auto">
          <a:xfrm>
            <a:off x="3444875" y="3665539"/>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v8</a:t>
            </a:r>
          </a:p>
        </p:txBody>
      </p:sp>
      <p:sp>
        <p:nvSpPr>
          <p:cNvPr id="243" name="Oval 19"/>
          <p:cNvSpPr/>
          <p:nvPr/>
        </p:nvSpPr>
        <p:spPr bwMode="auto">
          <a:xfrm>
            <a:off x="3713163" y="3411539"/>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244" name="Straight Arrow Connector 24"/>
          <p:cNvCxnSpPr>
            <a:endCxn id="249" idx="1"/>
          </p:cNvCxnSpPr>
          <p:nvPr/>
        </p:nvCxnSpPr>
        <p:spPr bwMode="auto">
          <a:xfrm flipH="1">
            <a:off x="3373438" y="3511551"/>
            <a:ext cx="361950" cy="239713"/>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245" name="Straight Arrow Connector 25"/>
          <p:cNvCxnSpPr/>
          <p:nvPr/>
        </p:nvCxnSpPr>
        <p:spPr bwMode="auto">
          <a:xfrm rot="16200000" flipH="1">
            <a:off x="3878263" y="3467100"/>
            <a:ext cx="209550" cy="2984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392" name="TextBox 28"/>
          <p:cNvSpPr txBox="1">
            <a:spLocks noChangeArrowheads="1"/>
          </p:cNvSpPr>
          <p:nvPr/>
        </p:nvSpPr>
        <p:spPr bwMode="auto">
          <a:xfrm>
            <a:off x="4143375" y="3662364"/>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v9</a:t>
            </a:r>
          </a:p>
        </p:txBody>
      </p:sp>
      <p:sp>
        <p:nvSpPr>
          <p:cNvPr id="247" name="Oval 19"/>
          <p:cNvSpPr/>
          <p:nvPr/>
        </p:nvSpPr>
        <p:spPr bwMode="auto">
          <a:xfrm>
            <a:off x="4057651" y="3100388"/>
            <a:ext cx="138113"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48" name="Oval 19"/>
          <p:cNvSpPr/>
          <p:nvPr/>
        </p:nvSpPr>
        <p:spPr bwMode="auto">
          <a:xfrm>
            <a:off x="3365500" y="3122614"/>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49" name="Oval 19"/>
          <p:cNvSpPr/>
          <p:nvPr/>
        </p:nvSpPr>
        <p:spPr bwMode="auto">
          <a:xfrm>
            <a:off x="3352800" y="3733800"/>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50" name="Oval 19"/>
          <p:cNvSpPr/>
          <p:nvPr/>
        </p:nvSpPr>
        <p:spPr bwMode="auto">
          <a:xfrm>
            <a:off x="4073525" y="370681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51" name="Oval 19"/>
          <p:cNvSpPr/>
          <p:nvPr/>
        </p:nvSpPr>
        <p:spPr bwMode="auto">
          <a:xfrm>
            <a:off x="3276600" y="254476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52" name="Oval 19"/>
          <p:cNvSpPr/>
          <p:nvPr/>
        </p:nvSpPr>
        <p:spPr bwMode="auto">
          <a:xfrm>
            <a:off x="3213100" y="428625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253" name="Straight Arrow Connector 24"/>
          <p:cNvCxnSpPr>
            <a:stCxn id="251" idx="5"/>
            <a:endCxn id="14374" idx="1"/>
          </p:cNvCxnSpPr>
          <p:nvPr/>
        </p:nvCxnSpPr>
        <p:spPr bwMode="auto">
          <a:xfrm>
            <a:off x="3395664" y="2649538"/>
            <a:ext cx="395287" cy="196850"/>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254" name="Straight Arrow Connector 24"/>
          <p:cNvCxnSpPr>
            <a:stCxn id="251" idx="3"/>
            <a:endCxn id="196" idx="0"/>
          </p:cNvCxnSpPr>
          <p:nvPr/>
        </p:nvCxnSpPr>
        <p:spPr bwMode="auto">
          <a:xfrm flipH="1">
            <a:off x="2946400" y="2649539"/>
            <a:ext cx="350838" cy="7588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5" name="Straight Arrow Connector 24"/>
          <p:cNvCxnSpPr>
            <a:stCxn id="196" idx="4"/>
            <a:endCxn id="252" idx="1"/>
          </p:cNvCxnSpPr>
          <p:nvPr/>
        </p:nvCxnSpPr>
        <p:spPr bwMode="auto">
          <a:xfrm>
            <a:off x="2946400" y="3529014"/>
            <a:ext cx="287338" cy="77628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6" name="Straight Arrow Connector 24"/>
          <p:cNvCxnSpPr>
            <a:stCxn id="237" idx="4"/>
            <a:endCxn id="252" idx="6"/>
          </p:cNvCxnSpPr>
          <p:nvPr/>
        </p:nvCxnSpPr>
        <p:spPr bwMode="auto">
          <a:xfrm flipH="1">
            <a:off x="3352801" y="4125913"/>
            <a:ext cx="442913" cy="222250"/>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57" name="Oval 19"/>
          <p:cNvSpPr/>
          <p:nvPr/>
        </p:nvSpPr>
        <p:spPr bwMode="auto">
          <a:xfrm>
            <a:off x="4127500" y="201136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58" name="Oval 19"/>
          <p:cNvSpPr/>
          <p:nvPr/>
        </p:nvSpPr>
        <p:spPr bwMode="auto">
          <a:xfrm>
            <a:off x="4127500" y="48006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259" name="Straight Arrow Connector 24"/>
          <p:cNvCxnSpPr>
            <a:stCxn id="257" idx="5"/>
            <a:endCxn id="198" idx="1"/>
          </p:cNvCxnSpPr>
          <p:nvPr/>
        </p:nvCxnSpPr>
        <p:spPr bwMode="auto">
          <a:xfrm>
            <a:off x="4246563" y="2116139"/>
            <a:ext cx="684212" cy="433387"/>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260" name="Straight Arrow Connector 24"/>
          <p:cNvCxnSpPr>
            <a:stCxn id="257" idx="3"/>
            <a:endCxn id="251" idx="0"/>
          </p:cNvCxnSpPr>
          <p:nvPr/>
        </p:nvCxnSpPr>
        <p:spPr bwMode="auto">
          <a:xfrm flipH="1">
            <a:off x="3346450" y="2116139"/>
            <a:ext cx="801688" cy="428625"/>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261" name="Straight Arrow Connector 24"/>
          <p:cNvCxnSpPr>
            <a:stCxn id="252" idx="5"/>
            <a:endCxn id="258" idx="2"/>
          </p:cNvCxnSpPr>
          <p:nvPr/>
        </p:nvCxnSpPr>
        <p:spPr bwMode="auto">
          <a:xfrm>
            <a:off x="3332164" y="4391025"/>
            <a:ext cx="795337" cy="471488"/>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262" name="Straight Arrow Connector 24"/>
          <p:cNvCxnSpPr>
            <a:stCxn id="197" idx="4"/>
            <a:endCxn id="258" idx="6"/>
          </p:cNvCxnSpPr>
          <p:nvPr/>
        </p:nvCxnSpPr>
        <p:spPr bwMode="auto">
          <a:xfrm flipH="1">
            <a:off x="4267200" y="4375151"/>
            <a:ext cx="723900" cy="487363"/>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63" name="Oval 19"/>
          <p:cNvSpPr/>
          <p:nvPr/>
        </p:nvSpPr>
        <p:spPr bwMode="auto">
          <a:xfrm>
            <a:off x="3289300" y="16002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64" name="Oval 19"/>
          <p:cNvSpPr/>
          <p:nvPr/>
        </p:nvSpPr>
        <p:spPr bwMode="auto">
          <a:xfrm>
            <a:off x="3136900" y="52578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65" name="Oval 19"/>
          <p:cNvSpPr/>
          <p:nvPr/>
        </p:nvSpPr>
        <p:spPr bwMode="auto">
          <a:xfrm>
            <a:off x="2286000" y="34290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266" name="Straight Arrow Connector 24"/>
          <p:cNvCxnSpPr>
            <a:stCxn id="263" idx="3"/>
            <a:endCxn id="265" idx="7"/>
          </p:cNvCxnSpPr>
          <p:nvPr/>
        </p:nvCxnSpPr>
        <p:spPr bwMode="auto">
          <a:xfrm flipH="1">
            <a:off x="2405064" y="1704975"/>
            <a:ext cx="904875" cy="17414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7" name="Straight Arrow Connector 24"/>
          <p:cNvCxnSpPr>
            <a:stCxn id="265" idx="4"/>
            <a:endCxn id="264" idx="1"/>
          </p:cNvCxnSpPr>
          <p:nvPr/>
        </p:nvCxnSpPr>
        <p:spPr bwMode="auto">
          <a:xfrm>
            <a:off x="2355850" y="3551239"/>
            <a:ext cx="801688" cy="17240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8" name="Straight Arrow Connector 24"/>
          <p:cNvCxnSpPr>
            <a:stCxn id="263" idx="5"/>
            <a:endCxn id="257" idx="1"/>
          </p:cNvCxnSpPr>
          <p:nvPr/>
        </p:nvCxnSpPr>
        <p:spPr bwMode="auto">
          <a:xfrm>
            <a:off x="3408364" y="1704975"/>
            <a:ext cx="739775" cy="323850"/>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269" name="Straight Arrow Connector 24"/>
          <p:cNvCxnSpPr>
            <a:stCxn id="258" idx="4"/>
            <a:endCxn id="264" idx="6"/>
          </p:cNvCxnSpPr>
          <p:nvPr/>
        </p:nvCxnSpPr>
        <p:spPr bwMode="auto">
          <a:xfrm flipH="1">
            <a:off x="3276600" y="4922839"/>
            <a:ext cx="920750" cy="396875"/>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14416" name="TextBox 10"/>
          <p:cNvSpPr txBox="1">
            <a:spLocks noChangeArrowheads="1"/>
          </p:cNvSpPr>
          <p:nvPr/>
        </p:nvSpPr>
        <p:spPr bwMode="auto">
          <a:xfrm>
            <a:off x="2057400" y="3197226"/>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v0</a:t>
            </a:r>
          </a:p>
        </p:txBody>
      </p:sp>
      <p:sp>
        <p:nvSpPr>
          <p:cNvPr id="14417" name="TextBox 10"/>
          <p:cNvSpPr txBox="1">
            <a:spLocks noChangeArrowheads="1"/>
          </p:cNvSpPr>
          <p:nvPr/>
        </p:nvSpPr>
        <p:spPr bwMode="auto">
          <a:xfrm>
            <a:off x="4138614" y="1752601"/>
            <a:ext cx="35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a:t>
            </a:r>
          </a:p>
        </p:txBody>
      </p:sp>
      <p:sp>
        <p:nvSpPr>
          <p:cNvPr id="14418" name="TextBox 10"/>
          <p:cNvSpPr txBox="1">
            <a:spLocks noChangeArrowheads="1"/>
          </p:cNvSpPr>
          <p:nvPr/>
        </p:nvSpPr>
        <p:spPr bwMode="auto">
          <a:xfrm>
            <a:off x="3124200" y="2282826"/>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a:t>
            </a:r>
          </a:p>
        </p:txBody>
      </p:sp>
      <p:sp>
        <p:nvSpPr>
          <p:cNvPr id="14419" name="TextBox 10"/>
          <p:cNvSpPr txBox="1">
            <a:spLocks noChangeArrowheads="1"/>
          </p:cNvSpPr>
          <p:nvPr/>
        </p:nvSpPr>
        <p:spPr bwMode="auto">
          <a:xfrm>
            <a:off x="2971800" y="3276601"/>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v3</a:t>
            </a:r>
          </a:p>
        </p:txBody>
      </p:sp>
      <p:sp>
        <p:nvSpPr>
          <p:cNvPr id="14420" name="TextBox 22"/>
          <p:cNvSpPr txBox="1">
            <a:spLocks noChangeArrowheads="1"/>
          </p:cNvSpPr>
          <p:nvPr/>
        </p:nvSpPr>
        <p:spPr bwMode="auto">
          <a:xfrm>
            <a:off x="3429001" y="4264026"/>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v11</a:t>
            </a:r>
          </a:p>
        </p:txBody>
      </p:sp>
      <p:sp>
        <p:nvSpPr>
          <p:cNvPr id="14421" name="TextBox 12"/>
          <p:cNvSpPr txBox="1">
            <a:spLocks noChangeArrowheads="1"/>
          </p:cNvSpPr>
          <p:nvPr/>
        </p:nvSpPr>
        <p:spPr bwMode="auto">
          <a:xfrm>
            <a:off x="4267201" y="4800601"/>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v22</a:t>
            </a:r>
          </a:p>
        </p:txBody>
      </p:sp>
      <p:sp>
        <p:nvSpPr>
          <p:cNvPr id="14422" name="TextBox 275"/>
          <p:cNvSpPr txBox="1">
            <a:spLocks noChangeArrowheads="1"/>
          </p:cNvSpPr>
          <p:nvPr/>
        </p:nvSpPr>
        <p:spPr bwMode="auto">
          <a:xfrm>
            <a:off x="4486276" y="2438401"/>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10</a:t>
            </a:r>
          </a:p>
        </p:txBody>
      </p:sp>
      <p:sp>
        <p:nvSpPr>
          <p:cNvPr id="14423" name="TextBox 277"/>
          <p:cNvSpPr txBox="1">
            <a:spLocks noChangeArrowheads="1"/>
          </p:cNvSpPr>
          <p:nvPr/>
        </p:nvSpPr>
        <p:spPr bwMode="auto">
          <a:xfrm>
            <a:off x="4583113" y="3578226"/>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2</a:t>
            </a:r>
          </a:p>
        </p:txBody>
      </p:sp>
      <p:sp>
        <p:nvSpPr>
          <p:cNvPr id="14424" name="TextBox 278"/>
          <p:cNvSpPr txBox="1">
            <a:spLocks noChangeArrowheads="1"/>
          </p:cNvSpPr>
          <p:nvPr/>
        </p:nvSpPr>
        <p:spPr bwMode="auto">
          <a:xfrm>
            <a:off x="4583113" y="4187826"/>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a:t>
            </a:r>
          </a:p>
        </p:txBody>
      </p:sp>
      <p:sp>
        <p:nvSpPr>
          <p:cNvPr id="14425" name="TextBox 279"/>
          <p:cNvSpPr txBox="1">
            <a:spLocks noChangeArrowheads="1"/>
          </p:cNvSpPr>
          <p:nvPr/>
        </p:nvSpPr>
        <p:spPr bwMode="auto">
          <a:xfrm>
            <a:off x="3363913" y="3886201"/>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a:t>
            </a:r>
          </a:p>
        </p:txBody>
      </p:sp>
      <p:sp>
        <p:nvSpPr>
          <p:cNvPr id="14426" name="TextBox 280"/>
          <p:cNvSpPr txBox="1">
            <a:spLocks noChangeArrowheads="1"/>
          </p:cNvSpPr>
          <p:nvPr/>
        </p:nvSpPr>
        <p:spPr bwMode="auto">
          <a:xfrm>
            <a:off x="3343276" y="3276601"/>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4</a:t>
            </a:r>
          </a:p>
        </p:txBody>
      </p:sp>
      <p:sp>
        <p:nvSpPr>
          <p:cNvPr id="14427" name="TextBox 281"/>
          <p:cNvSpPr txBox="1">
            <a:spLocks noChangeArrowheads="1"/>
          </p:cNvSpPr>
          <p:nvPr/>
        </p:nvSpPr>
        <p:spPr bwMode="auto">
          <a:xfrm>
            <a:off x="4029076" y="3200401"/>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2</a:t>
            </a:r>
          </a:p>
        </p:txBody>
      </p:sp>
      <p:sp>
        <p:nvSpPr>
          <p:cNvPr id="14521" name="TextBox 12"/>
          <p:cNvSpPr txBox="1">
            <a:spLocks noChangeArrowheads="1"/>
          </p:cNvSpPr>
          <p:nvPr/>
        </p:nvSpPr>
        <p:spPr bwMode="auto">
          <a:xfrm>
            <a:off x="3124200" y="5334001"/>
            <a:ext cx="45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grpSp>
        <p:nvGrpSpPr>
          <p:cNvPr id="3" name="Group 2"/>
          <p:cNvGrpSpPr/>
          <p:nvPr/>
        </p:nvGrpSpPr>
        <p:grpSpPr>
          <a:xfrm>
            <a:off x="6477001" y="1295400"/>
            <a:ext cx="3800475" cy="4343400"/>
            <a:chOff x="4953000" y="1295400"/>
            <a:chExt cx="3800475" cy="4343400"/>
          </a:xfrm>
        </p:grpSpPr>
        <p:sp>
          <p:nvSpPr>
            <p:cNvPr id="14428" name="TextBox 10"/>
            <p:cNvSpPr txBox="1">
              <a:spLocks noChangeArrowheads="1"/>
            </p:cNvSpPr>
            <p:nvPr/>
          </p:nvSpPr>
          <p:spPr bwMode="auto">
            <a:xfrm>
              <a:off x="7883525" y="2397125"/>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v12</a:t>
              </a:r>
            </a:p>
          </p:txBody>
        </p:sp>
        <p:sp>
          <p:nvSpPr>
            <p:cNvPr id="14429" name="TextBox 11"/>
            <p:cNvSpPr txBox="1">
              <a:spLocks noChangeArrowheads="1"/>
            </p:cNvSpPr>
            <p:nvPr/>
          </p:nvSpPr>
          <p:spPr bwMode="auto">
            <a:xfrm>
              <a:off x="7535863" y="277336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v13</a:t>
              </a:r>
            </a:p>
          </p:txBody>
        </p:sp>
        <p:sp>
          <p:nvSpPr>
            <p:cNvPr id="14430" name="TextBox 12"/>
            <p:cNvSpPr txBox="1">
              <a:spLocks noChangeArrowheads="1"/>
            </p:cNvSpPr>
            <p:nvPr/>
          </p:nvSpPr>
          <p:spPr bwMode="auto">
            <a:xfrm>
              <a:off x="7886700" y="4257675"/>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v21</a:t>
              </a:r>
            </a:p>
          </p:txBody>
        </p:sp>
        <p:sp>
          <p:nvSpPr>
            <p:cNvPr id="578" name="Oval 14"/>
            <p:cNvSpPr/>
            <p:nvPr/>
          </p:nvSpPr>
          <p:spPr bwMode="auto">
            <a:xfrm>
              <a:off x="5772150" y="3408363"/>
              <a:ext cx="139700" cy="12065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79" name="Oval 16"/>
            <p:cNvSpPr/>
            <p:nvPr/>
          </p:nvSpPr>
          <p:spPr bwMode="auto">
            <a:xfrm>
              <a:off x="7816850" y="4257675"/>
              <a:ext cx="139700" cy="117475"/>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80" name="Oval 19"/>
            <p:cNvSpPr/>
            <p:nvPr/>
          </p:nvSpPr>
          <p:spPr bwMode="auto">
            <a:xfrm>
              <a:off x="7805738" y="2530475"/>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434" name="TextBox 22"/>
            <p:cNvSpPr txBox="1">
              <a:spLocks noChangeArrowheads="1"/>
            </p:cNvSpPr>
            <p:nvPr/>
          </p:nvSpPr>
          <p:spPr bwMode="auto">
            <a:xfrm>
              <a:off x="7956550" y="3659188"/>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v18</a:t>
              </a:r>
            </a:p>
          </p:txBody>
        </p:sp>
        <p:cxnSp>
          <p:nvCxnSpPr>
            <p:cNvPr id="582" name="Straight Arrow Connector 24"/>
            <p:cNvCxnSpPr/>
            <p:nvPr/>
          </p:nvCxnSpPr>
          <p:spPr bwMode="auto">
            <a:xfrm rot="5400000">
              <a:off x="7574757" y="2588419"/>
              <a:ext cx="207962"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3" name="Straight Arrow Connector 25"/>
            <p:cNvCxnSpPr/>
            <p:nvPr/>
          </p:nvCxnSpPr>
          <p:spPr bwMode="auto">
            <a:xfrm rot="16200000" flipH="1">
              <a:off x="7972426" y="2587625"/>
              <a:ext cx="207962" cy="300037"/>
            </a:xfrm>
            <a:prstGeom prst="straightConnector1">
              <a:avLst/>
            </a:prstGeom>
            <a:ln w="1905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4437" name="Straight Arrow Connector 26"/>
            <p:cNvCxnSpPr>
              <a:cxnSpLocks noChangeShapeType="1"/>
            </p:cNvCxnSpPr>
            <p:nvPr/>
          </p:nvCxnSpPr>
          <p:spPr bwMode="auto">
            <a:xfrm>
              <a:off x="7539038" y="3549650"/>
              <a:ext cx="298450" cy="196850"/>
            </a:xfrm>
            <a:prstGeom prst="straightConnector1">
              <a:avLst/>
            </a:prstGeom>
            <a:noFill/>
            <a:ln w="19050" algn="ctr">
              <a:solidFill>
                <a:schemeClr val="accent2"/>
              </a:solidFill>
              <a:prstDash val="sysDot"/>
              <a:round/>
              <a:headEnd/>
              <a:tailEnd type="triangle" w="lg" len="lg"/>
            </a:ln>
            <a:extLst>
              <a:ext uri="{909E8E84-426E-40DD-AFC4-6F175D3DCCD1}">
                <a14:hiddenFill xmlns:a14="http://schemas.microsoft.com/office/drawing/2010/main">
                  <a:noFill/>
                </a14:hiddenFill>
              </a:ext>
            </a:extLst>
          </p:spPr>
        </p:cxnSp>
        <p:cxnSp>
          <p:nvCxnSpPr>
            <p:cNvPr id="14438" name="Straight Arrow Connector 27"/>
            <p:cNvCxnSpPr>
              <a:cxnSpLocks noChangeShapeType="1"/>
            </p:cNvCxnSpPr>
            <p:nvPr/>
          </p:nvCxnSpPr>
          <p:spPr bwMode="auto">
            <a:xfrm flipH="1">
              <a:off x="7935913" y="3549650"/>
              <a:ext cx="300037"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4439" name="TextBox 28"/>
            <p:cNvSpPr txBox="1">
              <a:spLocks noChangeArrowheads="1"/>
            </p:cNvSpPr>
            <p:nvPr/>
          </p:nvSpPr>
          <p:spPr bwMode="auto">
            <a:xfrm>
              <a:off x="8235950" y="2770188"/>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v14</a:t>
              </a:r>
            </a:p>
          </p:txBody>
        </p:sp>
        <p:sp>
          <p:nvSpPr>
            <p:cNvPr id="14440" name="TextBox 30"/>
            <p:cNvSpPr txBox="1">
              <a:spLocks noChangeArrowheads="1"/>
            </p:cNvSpPr>
            <p:nvPr/>
          </p:nvSpPr>
          <p:spPr bwMode="auto">
            <a:xfrm>
              <a:off x="5983288" y="1295400"/>
              <a:ext cx="569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14441" name="TextBox 11"/>
            <p:cNvSpPr txBox="1">
              <a:spLocks noChangeArrowheads="1"/>
            </p:cNvSpPr>
            <p:nvPr/>
          </p:nvSpPr>
          <p:spPr bwMode="auto">
            <a:xfrm>
              <a:off x="7548563" y="3960813"/>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v19</a:t>
              </a:r>
            </a:p>
          </p:txBody>
        </p:sp>
        <p:sp>
          <p:nvSpPr>
            <p:cNvPr id="589" name="Oval 19"/>
            <p:cNvSpPr/>
            <p:nvPr/>
          </p:nvSpPr>
          <p:spPr bwMode="auto">
            <a:xfrm>
              <a:off x="7816850" y="3706813"/>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4443" name="Straight Arrow Connector 24"/>
            <p:cNvCxnSpPr>
              <a:cxnSpLocks noChangeShapeType="1"/>
            </p:cNvCxnSpPr>
            <p:nvPr/>
          </p:nvCxnSpPr>
          <p:spPr bwMode="auto">
            <a:xfrm flipH="1">
              <a:off x="7539038" y="3810000"/>
              <a:ext cx="298450" cy="207963"/>
            </a:xfrm>
            <a:prstGeom prst="straightConnector1">
              <a:avLst/>
            </a:prstGeom>
            <a:noFill/>
            <a:ln w="19050" algn="ctr">
              <a:solidFill>
                <a:schemeClr val="accent2"/>
              </a:solidFill>
              <a:prstDash val="sysDot"/>
              <a:round/>
              <a:headEnd/>
              <a:tailEnd type="triangle" w="lg" len="lg"/>
            </a:ln>
            <a:extLst>
              <a:ext uri="{909E8E84-426E-40DD-AFC4-6F175D3DCCD1}">
                <a14:hiddenFill xmlns:a14="http://schemas.microsoft.com/office/drawing/2010/main">
                  <a:noFill/>
                </a14:hiddenFill>
              </a:ext>
            </a:extLst>
          </p:spPr>
        </p:cxnSp>
        <p:cxnSp>
          <p:nvCxnSpPr>
            <p:cNvPr id="14444" name="Straight Arrow Connector 25"/>
            <p:cNvCxnSpPr>
              <a:cxnSpLocks noChangeShapeType="1"/>
            </p:cNvCxnSpPr>
            <p:nvPr/>
          </p:nvCxnSpPr>
          <p:spPr bwMode="auto">
            <a:xfrm>
              <a:off x="7935913" y="3810000"/>
              <a:ext cx="300037" cy="207963"/>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592" name="Straight Arrow Connector 26"/>
            <p:cNvCxnSpPr/>
            <p:nvPr/>
          </p:nvCxnSpPr>
          <p:spPr bwMode="auto">
            <a:xfrm rot="16200000" flipH="1">
              <a:off x="7589044" y="4087019"/>
              <a:ext cx="198438" cy="298450"/>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4446" name="Straight Arrow Connector 27"/>
            <p:cNvCxnSpPr>
              <a:cxnSpLocks noChangeShapeType="1"/>
            </p:cNvCxnSpPr>
            <p:nvPr/>
          </p:nvCxnSpPr>
          <p:spPr bwMode="auto">
            <a:xfrm flipH="1">
              <a:off x="7935913" y="4137025"/>
              <a:ext cx="300037" cy="198438"/>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4447" name="TextBox 28"/>
            <p:cNvSpPr txBox="1">
              <a:spLocks noChangeArrowheads="1"/>
            </p:cNvSpPr>
            <p:nvPr/>
          </p:nvSpPr>
          <p:spPr bwMode="auto">
            <a:xfrm>
              <a:off x="8304213" y="3957638"/>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v20</a:t>
              </a:r>
            </a:p>
          </p:txBody>
        </p:sp>
        <p:sp>
          <p:nvSpPr>
            <p:cNvPr id="595" name="Oval 16"/>
            <p:cNvSpPr/>
            <p:nvPr/>
          </p:nvSpPr>
          <p:spPr bwMode="auto">
            <a:xfrm>
              <a:off x="8166100" y="4017963"/>
              <a:ext cx="136525" cy="119062"/>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449" name="TextBox 22"/>
            <p:cNvSpPr txBox="1">
              <a:spLocks noChangeArrowheads="1"/>
            </p:cNvSpPr>
            <p:nvPr/>
          </p:nvSpPr>
          <p:spPr bwMode="auto">
            <a:xfrm>
              <a:off x="7945438" y="305911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v15</a:t>
              </a:r>
            </a:p>
          </p:txBody>
        </p:sp>
        <p:cxnSp>
          <p:nvCxnSpPr>
            <p:cNvPr id="14450" name="Straight Arrow Connector 26"/>
            <p:cNvCxnSpPr>
              <a:cxnSpLocks noChangeShapeType="1"/>
            </p:cNvCxnSpPr>
            <p:nvPr/>
          </p:nvCxnSpPr>
          <p:spPr bwMode="auto">
            <a:xfrm>
              <a:off x="7527925" y="2949575"/>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4451" name="Straight Arrow Connector 27"/>
            <p:cNvCxnSpPr>
              <a:cxnSpLocks noChangeShapeType="1"/>
              <a:stCxn id="605" idx="4"/>
            </p:cNvCxnSpPr>
            <p:nvPr/>
          </p:nvCxnSpPr>
          <p:spPr bwMode="auto">
            <a:xfrm flipH="1">
              <a:off x="7924800" y="2922588"/>
              <a:ext cx="293688" cy="223837"/>
            </a:xfrm>
            <a:prstGeom prst="straightConnector1">
              <a:avLst/>
            </a:prstGeom>
            <a:noFill/>
            <a:ln w="19050" algn="ctr">
              <a:solidFill>
                <a:srgbClr val="FF0000"/>
              </a:solidFill>
              <a:prstDash val="sysDot"/>
              <a:round/>
              <a:headEnd/>
              <a:tailEnd type="triangle" w="lg" len="lg"/>
            </a:ln>
            <a:extLst>
              <a:ext uri="{909E8E84-426E-40DD-AFC4-6F175D3DCCD1}">
                <a14:hiddenFill xmlns:a14="http://schemas.microsoft.com/office/drawing/2010/main">
                  <a:noFill/>
                </a14:hiddenFill>
              </a:ext>
            </a:extLst>
          </p:spPr>
        </p:cxnSp>
        <p:sp>
          <p:nvSpPr>
            <p:cNvPr id="599" name="Oval 19"/>
            <p:cNvSpPr/>
            <p:nvPr/>
          </p:nvSpPr>
          <p:spPr bwMode="auto">
            <a:xfrm>
              <a:off x="7805738" y="3108325"/>
              <a:ext cx="139700" cy="12065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453" name="TextBox 11"/>
            <p:cNvSpPr txBox="1">
              <a:spLocks noChangeArrowheads="1"/>
            </p:cNvSpPr>
            <p:nvPr/>
          </p:nvSpPr>
          <p:spPr bwMode="auto">
            <a:xfrm>
              <a:off x="7535863" y="3368675"/>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v16</a:t>
              </a:r>
            </a:p>
          </p:txBody>
        </p:sp>
        <p:sp>
          <p:nvSpPr>
            <p:cNvPr id="601" name="Oval 19"/>
            <p:cNvSpPr/>
            <p:nvPr/>
          </p:nvSpPr>
          <p:spPr bwMode="auto">
            <a:xfrm>
              <a:off x="7805738" y="3116263"/>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602" name="Straight Arrow Connector 24"/>
            <p:cNvCxnSpPr>
              <a:endCxn id="607" idx="1"/>
            </p:cNvCxnSpPr>
            <p:nvPr/>
          </p:nvCxnSpPr>
          <p:spPr bwMode="auto">
            <a:xfrm flipH="1">
              <a:off x="7485063" y="3216275"/>
              <a:ext cx="342900" cy="238125"/>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03" name="Straight Arrow Connector 25"/>
            <p:cNvCxnSpPr/>
            <p:nvPr/>
          </p:nvCxnSpPr>
          <p:spPr bwMode="auto">
            <a:xfrm rot="16200000" flipH="1">
              <a:off x="7970838" y="3171825"/>
              <a:ext cx="209550"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4457" name="TextBox 28"/>
            <p:cNvSpPr txBox="1">
              <a:spLocks noChangeArrowheads="1"/>
            </p:cNvSpPr>
            <p:nvPr/>
          </p:nvSpPr>
          <p:spPr bwMode="auto">
            <a:xfrm>
              <a:off x="8235950" y="336708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v17</a:t>
              </a:r>
            </a:p>
          </p:txBody>
        </p:sp>
        <p:sp>
          <p:nvSpPr>
            <p:cNvPr id="605" name="Oval 19"/>
            <p:cNvSpPr/>
            <p:nvPr/>
          </p:nvSpPr>
          <p:spPr bwMode="auto">
            <a:xfrm>
              <a:off x="8148638" y="2805113"/>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06" name="Oval 19"/>
            <p:cNvSpPr/>
            <p:nvPr/>
          </p:nvSpPr>
          <p:spPr bwMode="auto">
            <a:xfrm>
              <a:off x="7456488" y="2836863"/>
              <a:ext cx="138112"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07" name="Oval 19"/>
            <p:cNvSpPr/>
            <p:nvPr/>
          </p:nvSpPr>
          <p:spPr bwMode="auto">
            <a:xfrm>
              <a:off x="7464425" y="343693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08" name="Oval 19"/>
            <p:cNvSpPr/>
            <p:nvPr/>
          </p:nvSpPr>
          <p:spPr bwMode="auto">
            <a:xfrm>
              <a:off x="7450138" y="401478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09" name="Oval 19"/>
            <p:cNvSpPr/>
            <p:nvPr/>
          </p:nvSpPr>
          <p:spPr bwMode="auto">
            <a:xfrm>
              <a:off x="8166100" y="341153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463" name="TextBox 10"/>
            <p:cNvSpPr txBox="1">
              <a:spLocks noChangeArrowheads="1"/>
            </p:cNvSpPr>
            <p:nvPr/>
          </p:nvSpPr>
          <p:spPr bwMode="auto">
            <a:xfrm>
              <a:off x="6686550" y="2693988"/>
              <a:ext cx="3571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v4</a:t>
              </a:r>
            </a:p>
          </p:txBody>
        </p:sp>
        <p:sp>
          <p:nvSpPr>
            <p:cNvPr id="14464" name="TextBox 11"/>
            <p:cNvSpPr txBox="1">
              <a:spLocks noChangeArrowheads="1"/>
            </p:cNvSpPr>
            <p:nvPr/>
          </p:nvSpPr>
          <p:spPr bwMode="auto">
            <a:xfrm>
              <a:off x="6340475" y="3068638"/>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v5</a:t>
              </a:r>
            </a:p>
          </p:txBody>
        </p:sp>
        <p:sp>
          <p:nvSpPr>
            <p:cNvPr id="612" name="Oval 19"/>
            <p:cNvSpPr/>
            <p:nvPr/>
          </p:nvSpPr>
          <p:spPr bwMode="auto">
            <a:xfrm>
              <a:off x="6608763" y="2827338"/>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466" name="TextBox 22"/>
            <p:cNvSpPr txBox="1">
              <a:spLocks noChangeArrowheads="1"/>
            </p:cNvSpPr>
            <p:nvPr/>
          </p:nvSpPr>
          <p:spPr bwMode="auto">
            <a:xfrm>
              <a:off x="6759575" y="3954463"/>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v10</a:t>
              </a:r>
            </a:p>
          </p:txBody>
        </p:sp>
        <p:cxnSp>
          <p:nvCxnSpPr>
            <p:cNvPr id="614" name="Straight Arrow Connector 24"/>
            <p:cNvCxnSpPr/>
            <p:nvPr/>
          </p:nvCxnSpPr>
          <p:spPr bwMode="auto">
            <a:xfrm rot="5400000">
              <a:off x="6377782" y="2883694"/>
              <a:ext cx="209550" cy="30003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5" name="Straight Arrow Connector 25"/>
            <p:cNvCxnSpPr/>
            <p:nvPr/>
          </p:nvCxnSpPr>
          <p:spPr bwMode="auto">
            <a:xfrm rot="16200000" flipH="1">
              <a:off x="6775450" y="2884488"/>
              <a:ext cx="209550" cy="298450"/>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4469" name="Straight Arrow Connector 26"/>
            <p:cNvCxnSpPr>
              <a:cxnSpLocks noChangeShapeType="1"/>
            </p:cNvCxnSpPr>
            <p:nvPr/>
          </p:nvCxnSpPr>
          <p:spPr bwMode="auto">
            <a:xfrm>
              <a:off x="6342063" y="3844925"/>
              <a:ext cx="300037" cy="196850"/>
            </a:xfrm>
            <a:prstGeom prst="straightConnector1">
              <a:avLst/>
            </a:prstGeom>
            <a:noFill/>
            <a:ln w="19050" algn="ctr">
              <a:solidFill>
                <a:schemeClr val="accent2"/>
              </a:solidFill>
              <a:prstDash val="sysDot"/>
              <a:round/>
              <a:headEnd/>
              <a:tailEnd type="triangle" w="lg" len="lg"/>
            </a:ln>
            <a:extLst>
              <a:ext uri="{909E8E84-426E-40DD-AFC4-6F175D3DCCD1}">
                <a14:hiddenFill xmlns:a14="http://schemas.microsoft.com/office/drawing/2010/main">
                  <a:noFill/>
                </a14:hiddenFill>
              </a:ext>
            </a:extLst>
          </p:spPr>
        </p:cxnSp>
        <p:cxnSp>
          <p:nvCxnSpPr>
            <p:cNvPr id="14470" name="Straight Arrow Connector 27"/>
            <p:cNvCxnSpPr>
              <a:cxnSpLocks noChangeShapeType="1"/>
            </p:cNvCxnSpPr>
            <p:nvPr/>
          </p:nvCxnSpPr>
          <p:spPr bwMode="auto">
            <a:xfrm flipH="1">
              <a:off x="6740525" y="3844925"/>
              <a:ext cx="298450" cy="196850"/>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14471" name="TextBox 28"/>
            <p:cNvSpPr txBox="1">
              <a:spLocks noChangeArrowheads="1"/>
            </p:cNvSpPr>
            <p:nvPr/>
          </p:nvSpPr>
          <p:spPr bwMode="auto">
            <a:xfrm>
              <a:off x="7040563" y="3065463"/>
              <a:ext cx="35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v6</a:t>
              </a:r>
            </a:p>
          </p:txBody>
        </p:sp>
        <p:sp>
          <p:nvSpPr>
            <p:cNvPr id="619" name="Oval 19"/>
            <p:cNvSpPr/>
            <p:nvPr/>
          </p:nvSpPr>
          <p:spPr bwMode="auto">
            <a:xfrm>
              <a:off x="6621463" y="4003675"/>
              <a:ext cx="138112"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473" name="TextBox 22"/>
            <p:cNvSpPr txBox="1">
              <a:spLocks noChangeArrowheads="1"/>
            </p:cNvSpPr>
            <p:nvPr/>
          </p:nvSpPr>
          <p:spPr bwMode="auto">
            <a:xfrm>
              <a:off x="6748463" y="3354388"/>
              <a:ext cx="35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v7</a:t>
              </a:r>
            </a:p>
          </p:txBody>
        </p:sp>
        <p:cxnSp>
          <p:nvCxnSpPr>
            <p:cNvPr id="14474" name="Straight Arrow Connector 26"/>
            <p:cNvCxnSpPr>
              <a:cxnSpLocks noChangeShapeType="1"/>
            </p:cNvCxnSpPr>
            <p:nvPr/>
          </p:nvCxnSpPr>
          <p:spPr bwMode="auto">
            <a:xfrm>
              <a:off x="6330950" y="3246438"/>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4475" name="Straight Arrow Connector 27"/>
            <p:cNvCxnSpPr>
              <a:cxnSpLocks noChangeShapeType="1"/>
            </p:cNvCxnSpPr>
            <p:nvPr/>
          </p:nvCxnSpPr>
          <p:spPr bwMode="auto">
            <a:xfrm flipH="1">
              <a:off x="6727825" y="3246438"/>
              <a:ext cx="300038" cy="196850"/>
            </a:xfrm>
            <a:prstGeom prst="straightConnector1">
              <a:avLst/>
            </a:prstGeom>
            <a:noFill/>
            <a:ln w="19050" algn="ctr">
              <a:solidFill>
                <a:schemeClr val="accent2"/>
              </a:solidFill>
              <a:prstDash val="sysDot"/>
              <a:round/>
              <a:headEnd/>
              <a:tailEnd type="triangle" w="lg" len="lg"/>
            </a:ln>
            <a:extLst>
              <a:ext uri="{909E8E84-426E-40DD-AFC4-6F175D3DCCD1}">
                <a14:hiddenFill xmlns:a14="http://schemas.microsoft.com/office/drawing/2010/main">
                  <a:noFill/>
                </a14:hiddenFill>
              </a:ext>
            </a:extLst>
          </p:spPr>
        </p:cxnSp>
        <p:sp>
          <p:nvSpPr>
            <p:cNvPr id="623" name="Oval 19"/>
            <p:cNvSpPr/>
            <p:nvPr/>
          </p:nvSpPr>
          <p:spPr bwMode="auto">
            <a:xfrm>
              <a:off x="6608763" y="3403600"/>
              <a:ext cx="139700" cy="1222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477" name="TextBox 11"/>
            <p:cNvSpPr txBox="1">
              <a:spLocks noChangeArrowheads="1"/>
            </p:cNvSpPr>
            <p:nvPr/>
          </p:nvSpPr>
          <p:spPr bwMode="auto">
            <a:xfrm>
              <a:off x="6340475" y="3665538"/>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v8</a:t>
              </a:r>
            </a:p>
          </p:txBody>
        </p:sp>
        <p:sp>
          <p:nvSpPr>
            <p:cNvPr id="625" name="Oval 19"/>
            <p:cNvSpPr/>
            <p:nvPr/>
          </p:nvSpPr>
          <p:spPr bwMode="auto">
            <a:xfrm>
              <a:off x="6608763" y="3411538"/>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626" name="Straight Arrow Connector 24"/>
            <p:cNvCxnSpPr>
              <a:endCxn id="631" idx="0"/>
            </p:cNvCxnSpPr>
            <p:nvPr/>
          </p:nvCxnSpPr>
          <p:spPr bwMode="auto">
            <a:xfrm flipH="1">
              <a:off x="6318250" y="3511550"/>
              <a:ext cx="312738" cy="222250"/>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27" name="Straight Arrow Connector 25"/>
            <p:cNvCxnSpPr/>
            <p:nvPr/>
          </p:nvCxnSpPr>
          <p:spPr bwMode="auto">
            <a:xfrm rot="16200000" flipH="1">
              <a:off x="6773863" y="3467100"/>
              <a:ext cx="209550" cy="2984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481" name="TextBox 28"/>
            <p:cNvSpPr txBox="1">
              <a:spLocks noChangeArrowheads="1"/>
            </p:cNvSpPr>
            <p:nvPr/>
          </p:nvSpPr>
          <p:spPr bwMode="auto">
            <a:xfrm>
              <a:off x="7038975" y="3662363"/>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v9</a:t>
              </a:r>
            </a:p>
          </p:txBody>
        </p:sp>
        <p:sp>
          <p:nvSpPr>
            <p:cNvPr id="629" name="Oval 19"/>
            <p:cNvSpPr/>
            <p:nvPr/>
          </p:nvSpPr>
          <p:spPr bwMode="auto">
            <a:xfrm>
              <a:off x="6953250" y="3100388"/>
              <a:ext cx="138113"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30" name="Oval 19"/>
            <p:cNvSpPr/>
            <p:nvPr/>
          </p:nvSpPr>
          <p:spPr bwMode="auto">
            <a:xfrm>
              <a:off x="6261100" y="3122613"/>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31" name="Oval 19"/>
            <p:cNvSpPr/>
            <p:nvPr/>
          </p:nvSpPr>
          <p:spPr bwMode="auto">
            <a:xfrm>
              <a:off x="6248400" y="3733800"/>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32" name="Oval 19"/>
            <p:cNvSpPr/>
            <p:nvPr/>
          </p:nvSpPr>
          <p:spPr bwMode="auto">
            <a:xfrm>
              <a:off x="6969125" y="3706813"/>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33" name="Oval 19"/>
            <p:cNvSpPr/>
            <p:nvPr/>
          </p:nvSpPr>
          <p:spPr bwMode="auto">
            <a:xfrm>
              <a:off x="6172200" y="2544763"/>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34" name="Oval 19"/>
            <p:cNvSpPr/>
            <p:nvPr/>
          </p:nvSpPr>
          <p:spPr bwMode="auto">
            <a:xfrm>
              <a:off x="6108700" y="428625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635" name="Straight Arrow Connector 24"/>
            <p:cNvCxnSpPr>
              <a:stCxn id="633" idx="5"/>
              <a:endCxn id="14463" idx="1"/>
            </p:cNvCxnSpPr>
            <p:nvPr/>
          </p:nvCxnSpPr>
          <p:spPr bwMode="auto">
            <a:xfrm>
              <a:off x="6291263" y="2649538"/>
              <a:ext cx="395287" cy="196850"/>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36" name="Straight Arrow Connector 24"/>
            <p:cNvCxnSpPr>
              <a:stCxn id="633" idx="3"/>
              <a:endCxn id="578" idx="0"/>
            </p:cNvCxnSpPr>
            <p:nvPr/>
          </p:nvCxnSpPr>
          <p:spPr bwMode="auto">
            <a:xfrm flipH="1">
              <a:off x="5842000" y="2649538"/>
              <a:ext cx="350838" cy="7588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7" name="Straight Arrow Connector 24"/>
            <p:cNvCxnSpPr>
              <a:stCxn id="578" idx="4"/>
              <a:endCxn id="634" idx="1"/>
            </p:cNvCxnSpPr>
            <p:nvPr/>
          </p:nvCxnSpPr>
          <p:spPr bwMode="auto">
            <a:xfrm>
              <a:off x="5842000" y="3529013"/>
              <a:ext cx="287338" cy="77628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8" name="Straight Arrow Connector 24"/>
            <p:cNvCxnSpPr>
              <a:stCxn id="619" idx="4"/>
              <a:endCxn id="634" idx="6"/>
            </p:cNvCxnSpPr>
            <p:nvPr/>
          </p:nvCxnSpPr>
          <p:spPr bwMode="auto">
            <a:xfrm flipH="1">
              <a:off x="6248400" y="4125913"/>
              <a:ext cx="442913" cy="222250"/>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639" name="Oval 19"/>
            <p:cNvSpPr/>
            <p:nvPr/>
          </p:nvSpPr>
          <p:spPr bwMode="auto">
            <a:xfrm>
              <a:off x="7023100" y="2011363"/>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40" name="Oval 19"/>
            <p:cNvSpPr/>
            <p:nvPr/>
          </p:nvSpPr>
          <p:spPr bwMode="auto">
            <a:xfrm>
              <a:off x="7023100" y="48006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641" name="Straight Arrow Connector 24"/>
            <p:cNvCxnSpPr>
              <a:stCxn id="639" idx="5"/>
              <a:endCxn id="580" idx="1"/>
            </p:cNvCxnSpPr>
            <p:nvPr/>
          </p:nvCxnSpPr>
          <p:spPr bwMode="auto">
            <a:xfrm>
              <a:off x="7142163" y="2116138"/>
              <a:ext cx="684212" cy="433387"/>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42" name="Straight Arrow Connector 24"/>
            <p:cNvCxnSpPr>
              <a:stCxn id="639" idx="3"/>
              <a:endCxn id="633" idx="0"/>
            </p:cNvCxnSpPr>
            <p:nvPr/>
          </p:nvCxnSpPr>
          <p:spPr bwMode="auto">
            <a:xfrm flipH="1">
              <a:off x="6242050" y="2116138"/>
              <a:ext cx="801688" cy="428625"/>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43" name="Straight Arrow Connector 24"/>
            <p:cNvCxnSpPr>
              <a:stCxn id="634" idx="5"/>
              <a:endCxn id="640" idx="2"/>
            </p:cNvCxnSpPr>
            <p:nvPr/>
          </p:nvCxnSpPr>
          <p:spPr bwMode="auto">
            <a:xfrm>
              <a:off x="6227763" y="4391025"/>
              <a:ext cx="795337" cy="471488"/>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44" name="Straight Arrow Connector 24"/>
            <p:cNvCxnSpPr>
              <a:stCxn id="579" idx="4"/>
              <a:endCxn id="640" idx="6"/>
            </p:cNvCxnSpPr>
            <p:nvPr/>
          </p:nvCxnSpPr>
          <p:spPr bwMode="auto">
            <a:xfrm flipH="1">
              <a:off x="7162800" y="4375150"/>
              <a:ext cx="723900" cy="487363"/>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645" name="Oval 19"/>
            <p:cNvSpPr/>
            <p:nvPr/>
          </p:nvSpPr>
          <p:spPr bwMode="auto">
            <a:xfrm>
              <a:off x="6184900" y="16002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46" name="Oval 19"/>
            <p:cNvSpPr/>
            <p:nvPr/>
          </p:nvSpPr>
          <p:spPr bwMode="auto">
            <a:xfrm>
              <a:off x="6032500" y="52578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47" name="Oval 19"/>
            <p:cNvSpPr/>
            <p:nvPr/>
          </p:nvSpPr>
          <p:spPr bwMode="auto">
            <a:xfrm>
              <a:off x="5181600" y="34290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648" name="Straight Arrow Connector 24"/>
            <p:cNvCxnSpPr>
              <a:stCxn id="645" idx="3"/>
              <a:endCxn id="647" idx="7"/>
            </p:cNvCxnSpPr>
            <p:nvPr/>
          </p:nvCxnSpPr>
          <p:spPr bwMode="auto">
            <a:xfrm flipH="1">
              <a:off x="5300663" y="1704975"/>
              <a:ext cx="904875" cy="17414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9" name="Straight Arrow Connector 24"/>
            <p:cNvCxnSpPr>
              <a:stCxn id="647" idx="4"/>
              <a:endCxn id="646" idx="1"/>
            </p:cNvCxnSpPr>
            <p:nvPr/>
          </p:nvCxnSpPr>
          <p:spPr bwMode="auto">
            <a:xfrm>
              <a:off x="5251450" y="3551238"/>
              <a:ext cx="801688" cy="17240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0" name="Straight Arrow Connector 24"/>
            <p:cNvCxnSpPr>
              <a:stCxn id="645" idx="5"/>
              <a:endCxn id="639" idx="1"/>
            </p:cNvCxnSpPr>
            <p:nvPr/>
          </p:nvCxnSpPr>
          <p:spPr bwMode="auto">
            <a:xfrm>
              <a:off x="6303963" y="1704975"/>
              <a:ext cx="739775" cy="323850"/>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51" name="Straight Arrow Connector 24"/>
            <p:cNvCxnSpPr>
              <a:stCxn id="640" idx="4"/>
              <a:endCxn id="646" idx="6"/>
            </p:cNvCxnSpPr>
            <p:nvPr/>
          </p:nvCxnSpPr>
          <p:spPr bwMode="auto">
            <a:xfrm flipH="1">
              <a:off x="6172200" y="4922838"/>
              <a:ext cx="920750" cy="396875"/>
            </a:xfrm>
            <a:prstGeom prst="straightConnector1">
              <a:avLst/>
            </a:prstGeom>
            <a:ln w="19050">
              <a:solidFill>
                <a:schemeClr val="accent2"/>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14505" name="TextBox 10"/>
            <p:cNvSpPr txBox="1">
              <a:spLocks noChangeArrowheads="1"/>
            </p:cNvSpPr>
            <p:nvPr/>
          </p:nvSpPr>
          <p:spPr bwMode="auto">
            <a:xfrm>
              <a:off x="4953000" y="3197225"/>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v0</a:t>
              </a:r>
            </a:p>
          </p:txBody>
        </p:sp>
        <p:sp>
          <p:nvSpPr>
            <p:cNvPr id="14506" name="TextBox 10"/>
            <p:cNvSpPr txBox="1">
              <a:spLocks noChangeArrowheads="1"/>
            </p:cNvSpPr>
            <p:nvPr/>
          </p:nvSpPr>
          <p:spPr bwMode="auto">
            <a:xfrm>
              <a:off x="7034213" y="1752600"/>
              <a:ext cx="35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a:t>
              </a:r>
            </a:p>
          </p:txBody>
        </p:sp>
        <p:sp>
          <p:nvSpPr>
            <p:cNvPr id="14507" name="TextBox 10"/>
            <p:cNvSpPr txBox="1">
              <a:spLocks noChangeArrowheads="1"/>
            </p:cNvSpPr>
            <p:nvPr/>
          </p:nvSpPr>
          <p:spPr bwMode="auto">
            <a:xfrm>
              <a:off x="6019800" y="2282825"/>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a:t>
              </a:r>
            </a:p>
          </p:txBody>
        </p:sp>
        <p:sp>
          <p:nvSpPr>
            <p:cNvPr id="14508" name="TextBox 10"/>
            <p:cNvSpPr txBox="1">
              <a:spLocks noChangeArrowheads="1"/>
            </p:cNvSpPr>
            <p:nvPr/>
          </p:nvSpPr>
          <p:spPr bwMode="auto">
            <a:xfrm>
              <a:off x="5867400" y="3276600"/>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v3</a:t>
              </a:r>
            </a:p>
          </p:txBody>
        </p:sp>
        <p:sp>
          <p:nvSpPr>
            <p:cNvPr id="14509" name="TextBox 22"/>
            <p:cNvSpPr txBox="1">
              <a:spLocks noChangeArrowheads="1"/>
            </p:cNvSpPr>
            <p:nvPr/>
          </p:nvSpPr>
          <p:spPr bwMode="auto">
            <a:xfrm>
              <a:off x="6324600" y="4264025"/>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v11</a:t>
              </a:r>
            </a:p>
          </p:txBody>
        </p:sp>
        <p:sp>
          <p:nvSpPr>
            <p:cNvPr id="14510" name="TextBox 12"/>
            <p:cNvSpPr txBox="1">
              <a:spLocks noChangeArrowheads="1"/>
            </p:cNvSpPr>
            <p:nvPr/>
          </p:nvSpPr>
          <p:spPr bwMode="auto">
            <a:xfrm>
              <a:off x="7162800" y="4800600"/>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v22</a:t>
              </a:r>
            </a:p>
          </p:txBody>
        </p:sp>
        <p:sp>
          <p:nvSpPr>
            <p:cNvPr id="14511" name="TextBox 12"/>
            <p:cNvSpPr txBox="1">
              <a:spLocks noChangeArrowheads="1"/>
            </p:cNvSpPr>
            <p:nvPr/>
          </p:nvSpPr>
          <p:spPr bwMode="auto">
            <a:xfrm>
              <a:off x="6096000" y="5330825"/>
              <a:ext cx="45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14512" name="TextBox 658"/>
            <p:cNvSpPr txBox="1">
              <a:spLocks noChangeArrowheads="1"/>
            </p:cNvSpPr>
            <p:nvPr/>
          </p:nvSpPr>
          <p:spPr bwMode="auto">
            <a:xfrm>
              <a:off x="5522913" y="2214563"/>
              <a:ext cx="28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0</a:t>
              </a:r>
            </a:p>
          </p:txBody>
        </p:sp>
        <p:sp>
          <p:nvSpPr>
            <p:cNvPr id="14513" name="TextBox 659"/>
            <p:cNvSpPr txBox="1">
              <a:spLocks noChangeArrowheads="1"/>
            </p:cNvSpPr>
            <p:nvPr/>
          </p:nvSpPr>
          <p:spPr bwMode="auto">
            <a:xfrm>
              <a:off x="6599238" y="1544638"/>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a:t>
              </a:r>
            </a:p>
          </p:txBody>
        </p:sp>
        <p:sp>
          <p:nvSpPr>
            <p:cNvPr id="14514" name="TextBox 660"/>
            <p:cNvSpPr txBox="1">
              <a:spLocks noChangeArrowheads="1"/>
            </p:cNvSpPr>
            <p:nvPr/>
          </p:nvSpPr>
          <p:spPr bwMode="auto">
            <a:xfrm>
              <a:off x="7458075" y="365760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a:t>
              </a:r>
            </a:p>
          </p:txBody>
        </p:sp>
        <p:sp>
          <p:nvSpPr>
            <p:cNvPr id="14515" name="TextBox 661"/>
            <p:cNvSpPr txBox="1">
              <a:spLocks noChangeArrowheads="1"/>
            </p:cNvSpPr>
            <p:nvPr/>
          </p:nvSpPr>
          <p:spPr bwMode="auto">
            <a:xfrm>
              <a:off x="7458075" y="304800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2</a:t>
              </a:r>
            </a:p>
          </p:txBody>
        </p:sp>
        <p:sp>
          <p:nvSpPr>
            <p:cNvPr id="14516" name="TextBox 662"/>
            <p:cNvSpPr txBox="1">
              <a:spLocks noChangeArrowheads="1"/>
            </p:cNvSpPr>
            <p:nvPr/>
          </p:nvSpPr>
          <p:spPr bwMode="auto">
            <a:xfrm>
              <a:off x="7458075" y="243522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4</a:t>
              </a:r>
            </a:p>
          </p:txBody>
        </p:sp>
        <p:sp>
          <p:nvSpPr>
            <p:cNvPr id="14517" name="TextBox 663"/>
            <p:cNvSpPr txBox="1">
              <a:spLocks noChangeArrowheads="1"/>
            </p:cNvSpPr>
            <p:nvPr/>
          </p:nvSpPr>
          <p:spPr bwMode="auto">
            <a:xfrm>
              <a:off x="6259513" y="334962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a:t>
              </a:r>
            </a:p>
          </p:txBody>
        </p:sp>
        <p:sp>
          <p:nvSpPr>
            <p:cNvPr id="14518" name="TextBox 664"/>
            <p:cNvSpPr txBox="1">
              <a:spLocks noChangeArrowheads="1"/>
            </p:cNvSpPr>
            <p:nvPr/>
          </p:nvSpPr>
          <p:spPr bwMode="auto">
            <a:xfrm>
              <a:off x="6391275" y="243840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a:t>
              </a:r>
            </a:p>
          </p:txBody>
        </p:sp>
        <p:sp>
          <p:nvSpPr>
            <p:cNvPr id="14519" name="TextBox 665"/>
            <p:cNvSpPr txBox="1">
              <a:spLocks noChangeArrowheads="1"/>
            </p:cNvSpPr>
            <p:nvPr/>
          </p:nvSpPr>
          <p:spPr bwMode="auto">
            <a:xfrm>
              <a:off x="6238875" y="274320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2</a:t>
              </a:r>
            </a:p>
          </p:txBody>
        </p:sp>
        <p:sp>
          <p:nvSpPr>
            <p:cNvPr id="14520" name="TextBox 666"/>
            <p:cNvSpPr txBox="1">
              <a:spLocks noChangeArrowheads="1"/>
            </p:cNvSpPr>
            <p:nvPr/>
          </p:nvSpPr>
          <p:spPr bwMode="auto">
            <a:xfrm>
              <a:off x="6427788" y="2044700"/>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solidFill>
                    <a:srgbClr val="FF0000"/>
                  </a:solidFill>
                </a:rPr>
                <a:t>8</a:t>
              </a:r>
            </a:p>
          </p:txBody>
        </p:sp>
      </p:grpSp>
      <p:sp>
        <p:nvSpPr>
          <p:cNvPr id="168" name="TextBox 167"/>
          <p:cNvSpPr txBox="1">
            <a:spLocks noChangeArrowheads="1"/>
          </p:cNvSpPr>
          <p:nvPr/>
        </p:nvSpPr>
        <p:spPr bwMode="auto">
          <a:xfrm>
            <a:off x="6095440" y="6015723"/>
            <a:ext cx="46858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800" dirty="0"/>
              <a:t>Key Observation:</a:t>
            </a:r>
          </a:p>
          <a:p>
            <a:pPr>
              <a:spcBef>
                <a:spcPct val="0"/>
              </a:spcBef>
              <a:buFontTx/>
              <a:buNone/>
            </a:pPr>
            <a:r>
              <a:rPr lang="en-US" sz="1800" dirty="0"/>
              <a:t>The order of interesting edges are important</a:t>
            </a:r>
          </a:p>
        </p:txBody>
      </p:sp>
      <p:sp>
        <p:nvSpPr>
          <p:cNvPr id="187" name="TextBox 186"/>
          <p:cNvSpPr txBox="1"/>
          <p:nvPr/>
        </p:nvSpPr>
        <p:spPr>
          <a:xfrm>
            <a:off x="2003212" y="5715000"/>
            <a:ext cx="2791213" cy="369332"/>
          </a:xfrm>
          <a:prstGeom prst="rect">
            <a:avLst/>
          </a:prstGeom>
          <a:noFill/>
        </p:spPr>
        <p:txBody>
          <a:bodyPr wrap="none" rtlCol="0">
            <a:spAutoFit/>
          </a:bodyPr>
          <a:lstStyle/>
          <a:p>
            <a:r>
              <a:rPr lang="en-US" dirty="0"/>
              <a:t>Dotted </a:t>
            </a:r>
            <a:r>
              <a:rPr lang="en-US" i="1" dirty="0"/>
              <a:t>paths have same id</a:t>
            </a:r>
          </a:p>
        </p:txBody>
      </p:sp>
      <p:sp>
        <p:nvSpPr>
          <p:cNvPr id="189" name="TextBox 188"/>
          <p:cNvSpPr txBox="1"/>
          <p:nvPr/>
        </p:nvSpPr>
        <p:spPr>
          <a:xfrm>
            <a:off x="1389063" y="6124575"/>
            <a:ext cx="4648200" cy="923330"/>
          </a:xfrm>
          <a:prstGeom prst="rect">
            <a:avLst/>
          </a:prstGeom>
          <a:noFill/>
        </p:spPr>
        <p:txBody>
          <a:bodyPr wrap="square" rtlCol="0">
            <a:spAutoFit/>
          </a:bodyPr>
          <a:lstStyle/>
          <a:p>
            <a:r>
              <a:rPr lang="en-US" dirty="0"/>
              <a:t> Violation of Preciseness criteria:</a:t>
            </a:r>
            <a:endParaRPr lang="en-US" b="1" i="1" dirty="0"/>
          </a:p>
          <a:p>
            <a:r>
              <a:rPr lang="en-US" b="1" i="1" dirty="0"/>
              <a:t>	     </a:t>
            </a:r>
            <a:r>
              <a:rPr lang="en-US" dirty="0" err="1"/>
              <a:t>pid</a:t>
            </a:r>
            <a:r>
              <a:rPr lang="en-US" dirty="0"/>
              <a:t>(</a:t>
            </a:r>
            <a:r>
              <a:rPr lang="en-US" dirty="0" err="1"/>
              <a:t>i</a:t>
            </a:r>
            <a:r>
              <a:rPr lang="en-US" dirty="0"/>
              <a:t>) ≠ </a:t>
            </a:r>
            <a:r>
              <a:rPr lang="en-US" dirty="0" err="1"/>
              <a:t>pid</a:t>
            </a:r>
            <a:r>
              <a:rPr lang="en-US" dirty="0"/>
              <a:t> (j) where i </a:t>
            </a:r>
            <a:r>
              <a:rPr lang="az-Cyrl-AZ" dirty="0"/>
              <a:t>Є</a:t>
            </a:r>
            <a:r>
              <a:rPr lang="en-US" dirty="0"/>
              <a:t> </a:t>
            </a:r>
            <a:r>
              <a:rPr lang="en-US" b="1" i="1" dirty="0"/>
              <a:t>I, </a:t>
            </a:r>
            <a:r>
              <a:rPr lang="en-US" dirty="0"/>
              <a:t>j </a:t>
            </a:r>
            <a:r>
              <a:rPr lang="az-Cyrl-AZ" dirty="0"/>
              <a:t>Є</a:t>
            </a:r>
            <a:r>
              <a:rPr lang="en-US" dirty="0"/>
              <a:t> </a:t>
            </a:r>
            <a:endParaRPr lang="en-US" b="1" i="1" dirty="0"/>
          </a:p>
          <a:p>
            <a:r>
              <a:rPr lang="en-US" b="1" i="1" dirty="0"/>
              <a:t>			</a:t>
            </a:r>
            <a:r>
              <a:rPr lang="en-US" dirty="0"/>
              <a:t>  </a:t>
            </a:r>
          </a:p>
        </p:txBody>
      </p:sp>
      <p:sp>
        <p:nvSpPr>
          <p:cNvPr id="190" name="TextBox 189"/>
          <p:cNvSpPr txBox="1"/>
          <p:nvPr/>
        </p:nvSpPr>
        <p:spPr>
          <a:xfrm>
            <a:off x="4867275" y="6396335"/>
            <a:ext cx="319318" cy="461665"/>
          </a:xfrm>
          <a:prstGeom prst="rect">
            <a:avLst/>
          </a:prstGeom>
          <a:noFill/>
        </p:spPr>
        <p:txBody>
          <a:bodyPr wrap="none" rtlCol="0">
            <a:spAutoFit/>
          </a:bodyPr>
          <a:lstStyle/>
          <a:p>
            <a:r>
              <a:rPr lang="en-US" sz="2400" b="1" i="1" dirty="0"/>
              <a:t>I</a:t>
            </a:r>
            <a:r>
              <a:rPr lang="en-US" dirty="0"/>
              <a:t> </a:t>
            </a:r>
          </a:p>
        </p:txBody>
      </p:sp>
      <p:cxnSp>
        <p:nvCxnSpPr>
          <p:cNvPr id="191" name="Straight Connector 190"/>
          <p:cNvCxnSpPr/>
          <p:nvPr/>
        </p:nvCxnSpPr>
        <p:spPr>
          <a:xfrm>
            <a:off x="4947528" y="6484202"/>
            <a:ext cx="152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6115536" y="5703402"/>
            <a:ext cx="3313728" cy="369332"/>
          </a:xfrm>
          <a:prstGeom prst="rect">
            <a:avLst/>
          </a:prstGeom>
          <a:noFill/>
        </p:spPr>
        <p:txBody>
          <a:bodyPr wrap="none" rtlCol="0">
            <a:spAutoFit/>
          </a:bodyPr>
          <a:lstStyle/>
          <a:p>
            <a:r>
              <a:rPr lang="en-US" dirty="0"/>
              <a:t>Dotted </a:t>
            </a:r>
            <a:r>
              <a:rPr lang="en-US" i="1" dirty="0"/>
              <a:t>paths have different ids</a:t>
            </a:r>
          </a:p>
        </p:txBody>
      </p:sp>
      <p:sp>
        <p:nvSpPr>
          <p:cNvPr id="2" name="Slide Number Placeholder 1"/>
          <p:cNvSpPr>
            <a:spLocks noGrp="1"/>
          </p:cNvSpPr>
          <p:nvPr>
            <p:ph type="sldNum" sz="quarter" idx="12"/>
          </p:nvPr>
        </p:nvSpPr>
        <p:spPr>
          <a:xfrm>
            <a:off x="8413750" y="6578369"/>
            <a:ext cx="2133600" cy="476250"/>
          </a:xfrm>
        </p:spPr>
        <p:txBody>
          <a:bodyPr/>
          <a:lstStyle/>
          <a:p>
            <a:pPr>
              <a:defRPr/>
            </a:pPr>
            <a:fld id="{836DD26C-18A8-4B99-9DCA-52B0ADB20A00}" type="slidenum">
              <a:rPr lang="en-US" smtClean="0"/>
              <a:pPr>
                <a:defRPr/>
              </a:pPr>
              <a:t>31</a:t>
            </a:fld>
            <a:endParaRPr lang="en-US" dirty="0"/>
          </a:p>
        </p:txBody>
      </p:sp>
    </p:spTree>
    <p:extLst>
      <p:ext uri="{BB962C8B-B14F-4D97-AF65-F5344CB8AC3E}">
        <p14:creationId xmlns:p14="http://schemas.microsoft.com/office/powerpoint/2010/main" val="19971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8" grpId="0"/>
      <p:bldP spid="19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111126"/>
            <a:ext cx="8229600" cy="574675"/>
          </a:xfrm>
        </p:spPr>
        <p:txBody>
          <a:bodyPr/>
          <a:lstStyle/>
          <a:p>
            <a:pPr eaLnBrk="1" hangingPunct="1"/>
            <a:r>
              <a:rPr lang="en-US"/>
              <a:t>PSPP Algorithm</a:t>
            </a:r>
          </a:p>
        </p:txBody>
      </p:sp>
      <p:sp>
        <p:nvSpPr>
          <p:cNvPr id="15363" name="Content Placeholder 2"/>
          <p:cNvSpPr>
            <a:spLocks noGrp="1"/>
          </p:cNvSpPr>
          <p:nvPr>
            <p:ph idx="1"/>
          </p:nvPr>
        </p:nvSpPr>
        <p:spPr>
          <a:xfrm>
            <a:off x="1981200" y="762000"/>
            <a:ext cx="8229600" cy="2438400"/>
          </a:xfrm>
        </p:spPr>
        <p:txBody>
          <a:bodyPr/>
          <a:lstStyle/>
          <a:p>
            <a:r>
              <a:rPr lang="en-US" dirty="0" err="1"/>
              <a:t>pid</a:t>
            </a:r>
            <a:r>
              <a:rPr lang="en-US" dirty="0"/>
              <a:t>(p, v), partial identifier, denotes the sum of edge labels of the suffix </a:t>
            </a:r>
            <a:r>
              <a:rPr lang="en-US" dirty="0" err="1"/>
              <a:t>suff</a:t>
            </a:r>
            <a:r>
              <a:rPr lang="en-US" dirty="0"/>
              <a:t>(p, v) of a path p from vertex v onwards </a:t>
            </a:r>
          </a:p>
          <a:p>
            <a:r>
              <a:rPr lang="en-US" dirty="0"/>
              <a:t>PSPP processes the interesting outgoing edges (v, w) in the </a:t>
            </a:r>
            <a:r>
              <a:rPr lang="en-US" i="1" dirty="0">
                <a:solidFill>
                  <a:schemeClr val="accent6">
                    <a:lumMod val="60000"/>
                    <a:lumOff val="40000"/>
                  </a:schemeClr>
                </a:solidFill>
              </a:rPr>
              <a:t>decreasing</a:t>
            </a:r>
            <a:r>
              <a:rPr lang="en-US" dirty="0">
                <a:solidFill>
                  <a:schemeClr val="accent6">
                    <a:lumMod val="60000"/>
                    <a:lumOff val="40000"/>
                  </a:schemeClr>
                </a:solidFill>
              </a:rPr>
              <a:t> </a:t>
            </a:r>
            <a:r>
              <a:rPr lang="en-US" dirty="0"/>
              <a:t>order of </a:t>
            </a:r>
            <a:r>
              <a:rPr lang="en-US" dirty="0" err="1"/>
              <a:t>w.min</a:t>
            </a:r>
            <a:r>
              <a:rPr lang="en-US" dirty="0"/>
              <a:t> where </a:t>
            </a:r>
            <a:r>
              <a:rPr lang="en-US" dirty="0" err="1"/>
              <a:t>w.min</a:t>
            </a:r>
            <a:r>
              <a:rPr lang="en-US" dirty="0"/>
              <a:t> is defined as the minimum </a:t>
            </a:r>
            <a:r>
              <a:rPr lang="en-US" dirty="0" err="1"/>
              <a:t>pid</a:t>
            </a:r>
            <a:r>
              <a:rPr lang="en-US" dirty="0"/>
              <a:t> of the interesting paths starting from w. </a:t>
            </a:r>
          </a:p>
        </p:txBody>
      </p:sp>
      <p:sp>
        <p:nvSpPr>
          <p:cNvPr id="15456" name="TextBox 1"/>
          <p:cNvSpPr txBox="1">
            <a:spLocks noChangeArrowheads="1"/>
          </p:cNvSpPr>
          <p:nvPr/>
        </p:nvSpPr>
        <p:spPr bwMode="auto">
          <a:xfrm>
            <a:off x="6096001" y="3470275"/>
            <a:ext cx="1255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800"/>
              <a:t>v2.min = 2</a:t>
            </a:r>
          </a:p>
        </p:txBody>
      </p:sp>
      <p:sp>
        <p:nvSpPr>
          <p:cNvPr id="15457" name="TextBox 97"/>
          <p:cNvSpPr txBox="1">
            <a:spLocks noChangeArrowheads="1"/>
          </p:cNvSpPr>
          <p:nvPr/>
        </p:nvSpPr>
        <p:spPr bwMode="auto">
          <a:xfrm>
            <a:off x="8043863" y="3482975"/>
            <a:ext cx="1384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800"/>
              <a:t>v12.min = 4</a:t>
            </a:r>
          </a:p>
        </p:txBody>
      </p:sp>
      <p:sp>
        <p:nvSpPr>
          <p:cNvPr id="100" name="Oval 19"/>
          <p:cNvSpPr/>
          <p:nvPr/>
        </p:nvSpPr>
        <p:spPr bwMode="auto">
          <a:xfrm>
            <a:off x="8262938" y="326231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1" name="Oval 19"/>
          <p:cNvSpPr/>
          <p:nvPr/>
        </p:nvSpPr>
        <p:spPr bwMode="auto">
          <a:xfrm>
            <a:off x="6629400" y="32766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2" name="Oval 19"/>
          <p:cNvSpPr/>
          <p:nvPr/>
        </p:nvSpPr>
        <p:spPr bwMode="auto">
          <a:xfrm>
            <a:off x="7480300" y="27432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03" name="Straight Arrow Connector 24"/>
          <p:cNvCxnSpPr>
            <a:stCxn id="102" idx="5"/>
            <a:endCxn id="100" idx="1"/>
          </p:cNvCxnSpPr>
          <p:nvPr/>
        </p:nvCxnSpPr>
        <p:spPr bwMode="auto">
          <a:xfrm>
            <a:off x="7599363" y="2847975"/>
            <a:ext cx="684212" cy="43338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24"/>
          <p:cNvCxnSpPr>
            <a:stCxn id="102" idx="3"/>
            <a:endCxn id="101" idx="0"/>
          </p:cNvCxnSpPr>
          <p:nvPr/>
        </p:nvCxnSpPr>
        <p:spPr bwMode="auto">
          <a:xfrm flipH="1">
            <a:off x="6699250" y="2847976"/>
            <a:ext cx="801688" cy="4286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5463" name="TextBox 10"/>
          <p:cNvSpPr txBox="1">
            <a:spLocks noChangeArrowheads="1"/>
          </p:cNvSpPr>
          <p:nvPr/>
        </p:nvSpPr>
        <p:spPr bwMode="auto">
          <a:xfrm>
            <a:off x="7415214" y="2438401"/>
            <a:ext cx="35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a:t>
            </a:r>
          </a:p>
        </p:txBody>
      </p:sp>
      <p:grpSp>
        <p:nvGrpSpPr>
          <p:cNvPr id="105" name="Group 104"/>
          <p:cNvGrpSpPr/>
          <p:nvPr/>
        </p:nvGrpSpPr>
        <p:grpSpPr>
          <a:xfrm>
            <a:off x="1757363" y="2438400"/>
            <a:ext cx="3800475" cy="4343400"/>
            <a:chOff x="4953000" y="1295400"/>
            <a:chExt cx="3800475" cy="4343400"/>
          </a:xfrm>
        </p:grpSpPr>
        <p:sp>
          <p:nvSpPr>
            <p:cNvPr id="106" name="TextBox 10"/>
            <p:cNvSpPr txBox="1">
              <a:spLocks noChangeArrowheads="1"/>
            </p:cNvSpPr>
            <p:nvPr/>
          </p:nvSpPr>
          <p:spPr bwMode="auto">
            <a:xfrm>
              <a:off x="7883525" y="2397125"/>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v12</a:t>
              </a:r>
            </a:p>
          </p:txBody>
        </p:sp>
        <p:sp>
          <p:nvSpPr>
            <p:cNvPr id="107" name="TextBox 11"/>
            <p:cNvSpPr txBox="1">
              <a:spLocks noChangeArrowheads="1"/>
            </p:cNvSpPr>
            <p:nvPr/>
          </p:nvSpPr>
          <p:spPr bwMode="auto">
            <a:xfrm>
              <a:off x="7535863" y="277336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v13</a:t>
              </a:r>
            </a:p>
          </p:txBody>
        </p:sp>
        <p:sp>
          <p:nvSpPr>
            <p:cNvPr id="108" name="TextBox 12"/>
            <p:cNvSpPr txBox="1">
              <a:spLocks noChangeArrowheads="1"/>
            </p:cNvSpPr>
            <p:nvPr/>
          </p:nvSpPr>
          <p:spPr bwMode="auto">
            <a:xfrm>
              <a:off x="7886700" y="4257675"/>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v21</a:t>
              </a:r>
            </a:p>
          </p:txBody>
        </p:sp>
        <p:sp>
          <p:nvSpPr>
            <p:cNvPr id="109" name="Oval 14"/>
            <p:cNvSpPr/>
            <p:nvPr/>
          </p:nvSpPr>
          <p:spPr bwMode="auto">
            <a:xfrm>
              <a:off x="5772150" y="3408363"/>
              <a:ext cx="139700" cy="12065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10" name="Oval 16"/>
            <p:cNvSpPr/>
            <p:nvPr/>
          </p:nvSpPr>
          <p:spPr bwMode="auto">
            <a:xfrm>
              <a:off x="7816850" y="4257675"/>
              <a:ext cx="139700" cy="117475"/>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11" name="Oval 19"/>
            <p:cNvSpPr/>
            <p:nvPr/>
          </p:nvSpPr>
          <p:spPr bwMode="auto">
            <a:xfrm>
              <a:off x="7805738" y="2530475"/>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12" name="TextBox 22"/>
            <p:cNvSpPr txBox="1">
              <a:spLocks noChangeArrowheads="1"/>
            </p:cNvSpPr>
            <p:nvPr/>
          </p:nvSpPr>
          <p:spPr bwMode="auto">
            <a:xfrm>
              <a:off x="7956550" y="3659188"/>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v18</a:t>
              </a:r>
            </a:p>
          </p:txBody>
        </p:sp>
        <p:cxnSp>
          <p:nvCxnSpPr>
            <p:cNvPr id="113" name="Straight Arrow Connector 24"/>
            <p:cNvCxnSpPr/>
            <p:nvPr/>
          </p:nvCxnSpPr>
          <p:spPr bwMode="auto">
            <a:xfrm rot="5400000">
              <a:off x="7574757" y="2588419"/>
              <a:ext cx="207962"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25"/>
            <p:cNvCxnSpPr/>
            <p:nvPr/>
          </p:nvCxnSpPr>
          <p:spPr bwMode="auto">
            <a:xfrm rot="16200000" flipH="1">
              <a:off x="7972426" y="2587625"/>
              <a:ext cx="207962" cy="30003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26"/>
            <p:cNvCxnSpPr>
              <a:cxnSpLocks noChangeShapeType="1"/>
            </p:cNvCxnSpPr>
            <p:nvPr/>
          </p:nvCxnSpPr>
          <p:spPr bwMode="auto">
            <a:xfrm>
              <a:off x="7539038" y="3549650"/>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16" name="Straight Arrow Connector 27"/>
            <p:cNvCxnSpPr>
              <a:cxnSpLocks noChangeShapeType="1"/>
            </p:cNvCxnSpPr>
            <p:nvPr/>
          </p:nvCxnSpPr>
          <p:spPr bwMode="auto">
            <a:xfrm flipH="1">
              <a:off x="7935913" y="3549650"/>
              <a:ext cx="300037"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17" name="TextBox 28"/>
            <p:cNvSpPr txBox="1">
              <a:spLocks noChangeArrowheads="1"/>
            </p:cNvSpPr>
            <p:nvPr/>
          </p:nvSpPr>
          <p:spPr bwMode="auto">
            <a:xfrm>
              <a:off x="8235950" y="2770188"/>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v14</a:t>
              </a:r>
            </a:p>
          </p:txBody>
        </p:sp>
        <p:sp>
          <p:nvSpPr>
            <p:cNvPr id="118" name="TextBox 30"/>
            <p:cNvSpPr txBox="1">
              <a:spLocks noChangeArrowheads="1"/>
            </p:cNvSpPr>
            <p:nvPr/>
          </p:nvSpPr>
          <p:spPr bwMode="auto">
            <a:xfrm>
              <a:off x="5983288" y="1295400"/>
              <a:ext cx="569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entry</a:t>
              </a:r>
            </a:p>
          </p:txBody>
        </p:sp>
        <p:sp>
          <p:nvSpPr>
            <p:cNvPr id="119" name="TextBox 11"/>
            <p:cNvSpPr txBox="1">
              <a:spLocks noChangeArrowheads="1"/>
            </p:cNvSpPr>
            <p:nvPr/>
          </p:nvSpPr>
          <p:spPr bwMode="auto">
            <a:xfrm>
              <a:off x="7548563" y="3960813"/>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v19</a:t>
              </a:r>
            </a:p>
          </p:txBody>
        </p:sp>
        <p:sp>
          <p:nvSpPr>
            <p:cNvPr id="120" name="Oval 19"/>
            <p:cNvSpPr/>
            <p:nvPr/>
          </p:nvSpPr>
          <p:spPr bwMode="auto">
            <a:xfrm>
              <a:off x="7816850" y="3706813"/>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21" name="Straight Arrow Connector 24"/>
            <p:cNvCxnSpPr>
              <a:cxnSpLocks noChangeShapeType="1"/>
            </p:cNvCxnSpPr>
            <p:nvPr/>
          </p:nvCxnSpPr>
          <p:spPr bwMode="auto">
            <a:xfrm flipH="1">
              <a:off x="7539038" y="3810000"/>
              <a:ext cx="298450" cy="207963"/>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22" name="Straight Arrow Connector 25"/>
            <p:cNvCxnSpPr>
              <a:cxnSpLocks noChangeShapeType="1"/>
            </p:cNvCxnSpPr>
            <p:nvPr/>
          </p:nvCxnSpPr>
          <p:spPr bwMode="auto">
            <a:xfrm>
              <a:off x="7935913" y="3810000"/>
              <a:ext cx="300037" cy="207963"/>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23" name="Straight Arrow Connector 26"/>
            <p:cNvCxnSpPr/>
            <p:nvPr/>
          </p:nvCxnSpPr>
          <p:spPr bwMode="auto">
            <a:xfrm rot="16200000" flipH="1">
              <a:off x="7589044" y="4087019"/>
              <a:ext cx="198438"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27"/>
            <p:cNvCxnSpPr>
              <a:cxnSpLocks noChangeShapeType="1"/>
            </p:cNvCxnSpPr>
            <p:nvPr/>
          </p:nvCxnSpPr>
          <p:spPr bwMode="auto">
            <a:xfrm flipH="1">
              <a:off x="7935913" y="4137025"/>
              <a:ext cx="300037" cy="198438"/>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25" name="TextBox 28"/>
            <p:cNvSpPr txBox="1">
              <a:spLocks noChangeArrowheads="1"/>
            </p:cNvSpPr>
            <p:nvPr/>
          </p:nvSpPr>
          <p:spPr bwMode="auto">
            <a:xfrm>
              <a:off x="8304213" y="3957638"/>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v20</a:t>
              </a:r>
            </a:p>
          </p:txBody>
        </p:sp>
        <p:sp>
          <p:nvSpPr>
            <p:cNvPr id="126" name="Oval 16"/>
            <p:cNvSpPr/>
            <p:nvPr/>
          </p:nvSpPr>
          <p:spPr bwMode="auto">
            <a:xfrm>
              <a:off x="8166100" y="4017963"/>
              <a:ext cx="136525" cy="119062"/>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27" name="TextBox 22"/>
            <p:cNvSpPr txBox="1">
              <a:spLocks noChangeArrowheads="1"/>
            </p:cNvSpPr>
            <p:nvPr/>
          </p:nvSpPr>
          <p:spPr bwMode="auto">
            <a:xfrm>
              <a:off x="7945438" y="305911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v15</a:t>
              </a:r>
            </a:p>
          </p:txBody>
        </p:sp>
        <p:cxnSp>
          <p:nvCxnSpPr>
            <p:cNvPr id="128" name="Straight Arrow Connector 26"/>
            <p:cNvCxnSpPr>
              <a:cxnSpLocks noChangeShapeType="1"/>
            </p:cNvCxnSpPr>
            <p:nvPr/>
          </p:nvCxnSpPr>
          <p:spPr bwMode="auto">
            <a:xfrm>
              <a:off x="7527925" y="2949575"/>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29" name="Straight Arrow Connector 27"/>
            <p:cNvCxnSpPr>
              <a:cxnSpLocks noChangeShapeType="1"/>
              <a:stCxn id="136" idx="4"/>
            </p:cNvCxnSpPr>
            <p:nvPr/>
          </p:nvCxnSpPr>
          <p:spPr bwMode="auto">
            <a:xfrm flipH="1">
              <a:off x="7924800" y="2922588"/>
              <a:ext cx="293688" cy="223837"/>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130" name="Oval 19"/>
            <p:cNvSpPr/>
            <p:nvPr/>
          </p:nvSpPr>
          <p:spPr bwMode="auto">
            <a:xfrm>
              <a:off x="7805738" y="3108325"/>
              <a:ext cx="139700" cy="12065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31" name="TextBox 11"/>
            <p:cNvSpPr txBox="1">
              <a:spLocks noChangeArrowheads="1"/>
            </p:cNvSpPr>
            <p:nvPr/>
          </p:nvSpPr>
          <p:spPr bwMode="auto">
            <a:xfrm>
              <a:off x="7535863" y="3368675"/>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v16</a:t>
              </a:r>
            </a:p>
          </p:txBody>
        </p:sp>
        <p:sp>
          <p:nvSpPr>
            <p:cNvPr id="132" name="Oval 19"/>
            <p:cNvSpPr/>
            <p:nvPr/>
          </p:nvSpPr>
          <p:spPr bwMode="auto">
            <a:xfrm>
              <a:off x="7805738" y="3116263"/>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33" name="Straight Arrow Connector 24"/>
            <p:cNvCxnSpPr>
              <a:endCxn id="138" idx="1"/>
            </p:cNvCxnSpPr>
            <p:nvPr/>
          </p:nvCxnSpPr>
          <p:spPr bwMode="auto">
            <a:xfrm flipH="1">
              <a:off x="7485063" y="3216275"/>
              <a:ext cx="342900" cy="2381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25"/>
            <p:cNvCxnSpPr/>
            <p:nvPr/>
          </p:nvCxnSpPr>
          <p:spPr bwMode="auto">
            <a:xfrm rot="16200000" flipH="1">
              <a:off x="7970838" y="3171825"/>
              <a:ext cx="209550"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35" name="TextBox 28"/>
            <p:cNvSpPr txBox="1">
              <a:spLocks noChangeArrowheads="1"/>
            </p:cNvSpPr>
            <p:nvPr/>
          </p:nvSpPr>
          <p:spPr bwMode="auto">
            <a:xfrm>
              <a:off x="8235950" y="336708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v17</a:t>
              </a:r>
            </a:p>
          </p:txBody>
        </p:sp>
        <p:sp>
          <p:nvSpPr>
            <p:cNvPr id="136" name="Oval 19"/>
            <p:cNvSpPr/>
            <p:nvPr/>
          </p:nvSpPr>
          <p:spPr bwMode="auto">
            <a:xfrm>
              <a:off x="8148638" y="2805113"/>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7" name="Oval 19"/>
            <p:cNvSpPr/>
            <p:nvPr/>
          </p:nvSpPr>
          <p:spPr bwMode="auto">
            <a:xfrm>
              <a:off x="7456488" y="2836863"/>
              <a:ext cx="138112"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8" name="Oval 19"/>
            <p:cNvSpPr/>
            <p:nvPr/>
          </p:nvSpPr>
          <p:spPr bwMode="auto">
            <a:xfrm>
              <a:off x="7464425" y="343693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9" name="Oval 19"/>
            <p:cNvSpPr/>
            <p:nvPr/>
          </p:nvSpPr>
          <p:spPr bwMode="auto">
            <a:xfrm>
              <a:off x="7450138" y="401478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0" name="Oval 19"/>
            <p:cNvSpPr/>
            <p:nvPr/>
          </p:nvSpPr>
          <p:spPr bwMode="auto">
            <a:xfrm>
              <a:off x="8166100" y="341153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1" name="TextBox 10"/>
            <p:cNvSpPr txBox="1">
              <a:spLocks noChangeArrowheads="1"/>
            </p:cNvSpPr>
            <p:nvPr/>
          </p:nvSpPr>
          <p:spPr bwMode="auto">
            <a:xfrm>
              <a:off x="6686550" y="2693988"/>
              <a:ext cx="3571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v4</a:t>
              </a:r>
            </a:p>
          </p:txBody>
        </p:sp>
        <p:sp>
          <p:nvSpPr>
            <p:cNvPr id="142" name="TextBox 11"/>
            <p:cNvSpPr txBox="1">
              <a:spLocks noChangeArrowheads="1"/>
            </p:cNvSpPr>
            <p:nvPr/>
          </p:nvSpPr>
          <p:spPr bwMode="auto">
            <a:xfrm>
              <a:off x="6340475" y="3068638"/>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v5</a:t>
              </a:r>
            </a:p>
          </p:txBody>
        </p:sp>
        <p:sp>
          <p:nvSpPr>
            <p:cNvPr id="143" name="Oval 19"/>
            <p:cNvSpPr/>
            <p:nvPr/>
          </p:nvSpPr>
          <p:spPr bwMode="auto">
            <a:xfrm>
              <a:off x="6608763" y="2827338"/>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4" name="TextBox 22"/>
            <p:cNvSpPr txBox="1">
              <a:spLocks noChangeArrowheads="1"/>
            </p:cNvSpPr>
            <p:nvPr/>
          </p:nvSpPr>
          <p:spPr bwMode="auto">
            <a:xfrm>
              <a:off x="6759575" y="3954463"/>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v10</a:t>
              </a:r>
            </a:p>
          </p:txBody>
        </p:sp>
        <p:cxnSp>
          <p:nvCxnSpPr>
            <p:cNvPr id="145" name="Straight Arrow Connector 24"/>
            <p:cNvCxnSpPr/>
            <p:nvPr/>
          </p:nvCxnSpPr>
          <p:spPr bwMode="auto">
            <a:xfrm rot="5400000">
              <a:off x="6377782" y="2883694"/>
              <a:ext cx="209550" cy="30003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25"/>
            <p:cNvCxnSpPr/>
            <p:nvPr/>
          </p:nvCxnSpPr>
          <p:spPr bwMode="auto">
            <a:xfrm rot="16200000" flipH="1">
              <a:off x="6775450" y="2884488"/>
              <a:ext cx="209550"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26"/>
            <p:cNvCxnSpPr>
              <a:cxnSpLocks noChangeShapeType="1"/>
            </p:cNvCxnSpPr>
            <p:nvPr/>
          </p:nvCxnSpPr>
          <p:spPr bwMode="auto">
            <a:xfrm>
              <a:off x="6342063" y="3844925"/>
              <a:ext cx="300037"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48" name="Straight Arrow Connector 27"/>
            <p:cNvCxnSpPr>
              <a:cxnSpLocks noChangeShapeType="1"/>
            </p:cNvCxnSpPr>
            <p:nvPr/>
          </p:nvCxnSpPr>
          <p:spPr bwMode="auto">
            <a:xfrm flipH="1">
              <a:off x="6740525" y="3844925"/>
              <a:ext cx="298450" cy="196850"/>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149" name="TextBox 28"/>
            <p:cNvSpPr txBox="1">
              <a:spLocks noChangeArrowheads="1"/>
            </p:cNvSpPr>
            <p:nvPr/>
          </p:nvSpPr>
          <p:spPr bwMode="auto">
            <a:xfrm>
              <a:off x="7040563" y="3065463"/>
              <a:ext cx="35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v6</a:t>
              </a:r>
            </a:p>
          </p:txBody>
        </p:sp>
        <p:sp>
          <p:nvSpPr>
            <p:cNvPr id="150" name="Oval 19"/>
            <p:cNvSpPr/>
            <p:nvPr/>
          </p:nvSpPr>
          <p:spPr bwMode="auto">
            <a:xfrm>
              <a:off x="6621463" y="4003675"/>
              <a:ext cx="138112"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51" name="TextBox 22"/>
            <p:cNvSpPr txBox="1">
              <a:spLocks noChangeArrowheads="1"/>
            </p:cNvSpPr>
            <p:nvPr/>
          </p:nvSpPr>
          <p:spPr bwMode="auto">
            <a:xfrm>
              <a:off x="6748463" y="3354388"/>
              <a:ext cx="35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v7</a:t>
              </a:r>
            </a:p>
          </p:txBody>
        </p:sp>
        <p:cxnSp>
          <p:nvCxnSpPr>
            <p:cNvPr id="152" name="Straight Arrow Connector 26"/>
            <p:cNvCxnSpPr>
              <a:cxnSpLocks noChangeShapeType="1"/>
            </p:cNvCxnSpPr>
            <p:nvPr/>
          </p:nvCxnSpPr>
          <p:spPr bwMode="auto">
            <a:xfrm>
              <a:off x="6330950" y="3246438"/>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53" name="Straight Arrow Connector 27"/>
            <p:cNvCxnSpPr>
              <a:cxnSpLocks noChangeShapeType="1"/>
            </p:cNvCxnSpPr>
            <p:nvPr/>
          </p:nvCxnSpPr>
          <p:spPr bwMode="auto">
            <a:xfrm flipH="1">
              <a:off x="6727825" y="3246438"/>
              <a:ext cx="300038"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54" name="Oval 19"/>
            <p:cNvSpPr/>
            <p:nvPr/>
          </p:nvSpPr>
          <p:spPr bwMode="auto">
            <a:xfrm>
              <a:off x="6608763" y="3403600"/>
              <a:ext cx="139700" cy="1222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5" name="TextBox 11"/>
            <p:cNvSpPr txBox="1">
              <a:spLocks noChangeArrowheads="1"/>
            </p:cNvSpPr>
            <p:nvPr/>
          </p:nvSpPr>
          <p:spPr bwMode="auto">
            <a:xfrm>
              <a:off x="6340475" y="3665538"/>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v8</a:t>
              </a:r>
            </a:p>
          </p:txBody>
        </p:sp>
        <p:sp>
          <p:nvSpPr>
            <p:cNvPr id="156" name="Oval 19"/>
            <p:cNvSpPr/>
            <p:nvPr/>
          </p:nvSpPr>
          <p:spPr bwMode="auto">
            <a:xfrm>
              <a:off x="6608763" y="3411538"/>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57" name="Straight Arrow Connector 24"/>
            <p:cNvCxnSpPr>
              <a:endCxn id="162" idx="0"/>
            </p:cNvCxnSpPr>
            <p:nvPr/>
          </p:nvCxnSpPr>
          <p:spPr bwMode="auto">
            <a:xfrm flipH="1">
              <a:off x="6318250" y="3511550"/>
              <a:ext cx="312738" cy="2222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8" name="Straight Arrow Connector 25"/>
            <p:cNvCxnSpPr/>
            <p:nvPr/>
          </p:nvCxnSpPr>
          <p:spPr bwMode="auto">
            <a:xfrm rot="16200000" flipH="1">
              <a:off x="6773863" y="3467100"/>
              <a:ext cx="209550" cy="2984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9" name="TextBox 28"/>
            <p:cNvSpPr txBox="1">
              <a:spLocks noChangeArrowheads="1"/>
            </p:cNvSpPr>
            <p:nvPr/>
          </p:nvSpPr>
          <p:spPr bwMode="auto">
            <a:xfrm>
              <a:off x="7038975" y="3662363"/>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v9</a:t>
              </a:r>
            </a:p>
          </p:txBody>
        </p:sp>
        <p:sp>
          <p:nvSpPr>
            <p:cNvPr id="160" name="Oval 19"/>
            <p:cNvSpPr/>
            <p:nvPr/>
          </p:nvSpPr>
          <p:spPr bwMode="auto">
            <a:xfrm>
              <a:off x="6953250" y="3100388"/>
              <a:ext cx="138113"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61" name="Oval 19"/>
            <p:cNvSpPr/>
            <p:nvPr/>
          </p:nvSpPr>
          <p:spPr bwMode="auto">
            <a:xfrm>
              <a:off x="6261100" y="3122613"/>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62" name="Oval 19"/>
            <p:cNvSpPr/>
            <p:nvPr/>
          </p:nvSpPr>
          <p:spPr bwMode="auto">
            <a:xfrm>
              <a:off x="6248400" y="3733800"/>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63" name="Oval 19"/>
            <p:cNvSpPr/>
            <p:nvPr/>
          </p:nvSpPr>
          <p:spPr bwMode="auto">
            <a:xfrm>
              <a:off x="6969125" y="3706813"/>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64" name="Oval 19"/>
            <p:cNvSpPr/>
            <p:nvPr/>
          </p:nvSpPr>
          <p:spPr bwMode="auto">
            <a:xfrm>
              <a:off x="6172200" y="2544763"/>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65" name="Oval 19"/>
            <p:cNvSpPr/>
            <p:nvPr/>
          </p:nvSpPr>
          <p:spPr bwMode="auto">
            <a:xfrm>
              <a:off x="6108700" y="428625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66" name="Straight Arrow Connector 24"/>
            <p:cNvCxnSpPr>
              <a:stCxn id="164" idx="5"/>
              <a:endCxn id="141" idx="1"/>
            </p:cNvCxnSpPr>
            <p:nvPr/>
          </p:nvCxnSpPr>
          <p:spPr bwMode="auto">
            <a:xfrm>
              <a:off x="6291263" y="2649538"/>
              <a:ext cx="395287" cy="1968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24"/>
            <p:cNvCxnSpPr>
              <a:stCxn id="164" idx="3"/>
              <a:endCxn id="109" idx="0"/>
            </p:cNvCxnSpPr>
            <p:nvPr/>
          </p:nvCxnSpPr>
          <p:spPr bwMode="auto">
            <a:xfrm flipH="1">
              <a:off x="5842000" y="2649538"/>
              <a:ext cx="350838" cy="7588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24"/>
            <p:cNvCxnSpPr>
              <a:stCxn id="109" idx="4"/>
              <a:endCxn id="165" idx="1"/>
            </p:cNvCxnSpPr>
            <p:nvPr/>
          </p:nvCxnSpPr>
          <p:spPr bwMode="auto">
            <a:xfrm>
              <a:off x="5842000" y="3529013"/>
              <a:ext cx="287338" cy="77628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24"/>
            <p:cNvCxnSpPr>
              <a:stCxn id="150" idx="4"/>
              <a:endCxn id="165" idx="6"/>
            </p:cNvCxnSpPr>
            <p:nvPr/>
          </p:nvCxnSpPr>
          <p:spPr bwMode="auto">
            <a:xfrm flipH="1">
              <a:off x="6248400" y="4125913"/>
              <a:ext cx="442913" cy="2222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70" name="Oval 19"/>
            <p:cNvSpPr/>
            <p:nvPr/>
          </p:nvSpPr>
          <p:spPr bwMode="auto">
            <a:xfrm>
              <a:off x="7023100" y="2011363"/>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71" name="Oval 19"/>
            <p:cNvSpPr/>
            <p:nvPr/>
          </p:nvSpPr>
          <p:spPr bwMode="auto">
            <a:xfrm>
              <a:off x="7023100" y="48006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72" name="Straight Arrow Connector 24"/>
            <p:cNvCxnSpPr>
              <a:stCxn id="170" idx="5"/>
              <a:endCxn id="111" idx="1"/>
            </p:cNvCxnSpPr>
            <p:nvPr/>
          </p:nvCxnSpPr>
          <p:spPr bwMode="auto">
            <a:xfrm>
              <a:off x="7142163" y="2116138"/>
              <a:ext cx="684212" cy="43338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24"/>
            <p:cNvCxnSpPr>
              <a:stCxn id="170" idx="3"/>
              <a:endCxn id="164" idx="0"/>
            </p:cNvCxnSpPr>
            <p:nvPr/>
          </p:nvCxnSpPr>
          <p:spPr bwMode="auto">
            <a:xfrm flipH="1">
              <a:off x="6242050" y="2116138"/>
              <a:ext cx="801688" cy="4286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24"/>
            <p:cNvCxnSpPr>
              <a:stCxn id="165" idx="5"/>
              <a:endCxn id="171" idx="2"/>
            </p:cNvCxnSpPr>
            <p:nvPr/>
          </p:nvCxnSpPr>
          <p:spPr bwMode="auto">
            <a:xfrm>
              <a:off x="6227763" y="4391025"/>
              <a:ext cx="795337" cy="47148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24"/>
            <p:cNvCxnSpPr>
              <a:stCxn id="110" idx="4"/>
              <a:endCxn id="171" idx="6"/>
            </p:cNvCxnSpPr>
            <p:nvPr/>
          </p:nvCxnSpPr>
          <p:spPr bwMode="auto">
            <a:xfrm flipH="1">
              <a:off x="7162800" y="4375150"/>
              <a:ext cx="723900" cy="487363"/>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76" name="Oval 19"/>
            <p:cNvSpPr/>
            <p:nvPr/>
          </p:nvSpPr>
          <p:spPr bwMode="auto">
            <a:xfrm>
              <a:off x="6184900" y="16002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77" name="Oval 19"/>
            <p:cNvSpPr/>
            <p:nvPr/>
          </p:nvSpPr>
          <p:spPr bwMode="auto">
            <a:xfrm>
              <a:off x="6032500" y="52578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78" name="Oval 19"/>
            <p:cNvSpPr/>
            <p:nvPr/>
          </p:nvSpPr>
          <p:spPr bwMode="auto">
            <a:xfrm>
              <a:off x="5181600" y="34290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79" name="Straight Arrow Connector 24"/>
            <p:cNvCxnSpPr>
              <a:stCxn id="176" idx="3"/>
              <a:endCxn id="178" idx="7"/>
            </p:cNvCxnSpPr>
            <p:nvPr/>
          </p:nvCxnSpPr>
          <p:spPr bwMode="auto">
            <a:xfrm flipH="1">
              <a:off x="5300663" y="1704975"/>
              <a:ext cx="904875" cy="17414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24"/>
            <p:cNvCxnSpPr>
              <a:stCxn id="178" idx="4"/>
              <a:endCxn id="177" idx="1"/>
            </p:cNvCxnSpPr>
            <p:nvPr/>
          </p:nvCxnSpPr>
          <p:spPr bwMode="auto">
            <a:xfrm>
              <a:off x="5251450" y="3551238"/>
              <a:ext cx="801688" cy="17240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24"/>
            <p:cNvCxnSpPr>
              <a:stCxn id="176" idx="5"/>
              <a:endCxn id="170" idx="1"/>
            </p:cNvCxnSpPr>
            <p:nvPr/>
          </p:nvCxnSpPr>
          <p:spPr bwMode="auto">
            <a:xfrm>
              <a:off x="6303963" y="1704975"/>
              <a:ext cx="739775" cy="3238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24"/>
            <p:cNvCxnSpPr>
              <a:stCxn id="171" idx="4"/>
              <a:endCxn id="177" idx="6"/>
            </p:cNvCxnSpPr>
            <p:nvPr/>
          </p:nvCxnSpPr>
          <p:spPr bwMode="auto">
            <a:xfrm flipH="1">
              <a:off x="6172200" y="4922838"/>
              <a:ext cx="920750" cy="39687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83" name="TextBox 10"/>
            <p:cNvSpPr txBox="1">
              <a:spLocks noChangeArrowheads="1"/>
            </p:cNvSpPr>
            <p:nvPr/>
          </p:nvSpPr>
          <p:spPr bwMode="auto">
            <a:xfrm>
              <a:off x="4953000" y="3197225"/>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v0</a:t>
              </a:r>
            </a:p>
          </p:txBody>
        </p:sp>
        <p:sp>
          <p:nvSpPr>
            <p:cNvPr id="184" name="TextBox 10"/>
            <p:cNvSpPr txBox="1">
              <a:spLocks noChangeArrowheads="1"/>
            </p:cNvSpPr>
            <p:nvPr/>
          </p:nvSpPr>
          <p:spPr bwMode="auto">
            <a:xfrm>
              <a:off x="7034213" y="1752600"/>
              <a:ext cx="35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a:t>
              </a:r>
            </a:p>
          </p:txBody>
        </p:sp>
        <p:sp>
          <p:nvSpPr>
            <p:cNvPr id="185" name="TextBox 10"/>
            <p:cNvSpPr txBox="1">
              <a:spLocks noChangeArrowheads="1"/>
            </p:cNvSpPr>
            <p:nvPr/>
          </p:nvSpPr>
          <p:spPr bwMode="auto">
            <a:xfrm>
              <a:off x="6019800" y="2282825"/>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a:t>
              </a:r>
            </a:p>
          </p:txBody>
        </p:sp>
        <p:sp>
          <p:nvSpPr>
            <p:cNvPr id="186" name="TextBox 10"/>
            <p:cNvSpPr txBox="1">
              <a:spLocks noChangeArrowheads="1"/>
            </p:cNvSpPr>
            <p:nvPr/>
          </p:nvSpPr>
          <p:spPr bwMode="auto">
            <a:xfrm>
              <a:off x="5867400" y="3276600"/>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v3</a:t>
              </a:r>
            </a:p>
          </p:txBody>
        </p:sp>
        <p:sp>
          <p:nvSpPr>
            <p:cNvPr id="187" name="TextBox 22"/>
            <p:cNvSpPr txBox="1">
              <a:spLocks noChangeArrowheads="1"/>
            </p:cNvSpPr>
            <p:nvPr/>
          </p:nvSpPr>
          <p:spPr bwMode="auto">
            <a:xfrm>
              <a:off x="6324600" y="4264025"/>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v11</a:t>
              </a:r>
            </a:p>
          </p:txBody>
        </p:sp>
        <p:sp>
          <p:nvSpPr>
            <p:cNvPr id="188" name="TextBox 12"/>
            <p:cNvSpPr txBox="1">
              <a:spLocks noChangeArrowheads="1"/>
            </p:cNvSpPr>
            <p:nvPr/>
          </p:nvSpPr>
          <p:spPr bwMode="auto">
            <a:xfrm>
              <a:off x="7162800" y="4800600"/>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v22</a:t>
              </a:r>
            </a:p>
          </p:txBody>
        </p:sp>
        <p:sp>
          <p:nvSpPr>
            <p:cNvPr id="189" name="TextBox 12"/>
            <p:cNvSpPr txBox="1">
              <a:spLocks noChangeArrowheads="1"/>
            </p:cNvSpPr>
            <p:nvPr/>
          </p:nvSpPr>
          <p:spPr bwMode="auto">
            <a:xfrm>
              <a:off x="6096000" y="5330825"/>
              <a:ext cx="45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190" name="TextBox 658"/>
            <p:cNvSpPr txBox="1">
              <a:spLocks noChangeArrowheads="1"/>
            </p:cNvSpPr>
            <p:nvPr/>
          </p:nvSpPr>
          <p:spPr bwMode="auto">
            <a:xfrm>
              <a:off x="5522913" y="2214563"/>
              <a:ext cx="28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0</a:t>
              </a:r>
            </a:p>
          </p:txBody>
        </p:sp>
        <p:sp>
          <p:nvSpPr>
            <p:cNvPr id="191" name="TextBox 659"/>
            <p:cNvSpPr txBox="1">
              <a:spLocks noChangeArrowheads="1"/>
            </p:cNvSpPr>
            <p:nvPr/>
          </p:nvSpPr>
          <p:spPr bwMode="auto">
            <a:xfrm>
              <a:off x="6599238" y="1544638"/>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a:t>
              </a:r>
            </a:p>
          </p:txBody>
        </p:sp>
        <p:sp>
          <p:nvSpPr>
            <p:cNvPr id="192" name="TextBox 660"/>
            <p:cNvSpPr txBox="1">
              <a:spLocks noChangeArrowheads="1"/>
            </p:cNvSpPr>
            <p:nvPr/>
          </p:nvSpPr>
          <p:spPr bwMode="auto">
            <a:xfrm>
              <a:off x="7458075" y="365760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a:t>
              </a:r>
            </a:p>
          </p:txBody>
        </p:sp>
        <p:sp>
          <p:nvSpPr>
            <p:cNvPr id="193" name="TextBox 661"/>
            <p:cNvSpPr txBox="1">
              <a:spLocks noChangeArrowheads="1"/>
            </p:cNvSpPr>
            <p:nvPr/>
          </p:nvSpPr>
          <p:spPr bwMode="auto">
            <a:xfrm>
              <a:off x="7458075" y="304800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2</a:t>
              </a:r>
            </a:p>
          </p:txBody>
        </p:sp>
        <p:sp>
          <p:nvSpPr>
            <p:cNvPr id="194" name="TextBox 662"/>
            <p:cNvSpPr txBox="1">
              <a:spLocks noChangeArrowheads="1"/>
            </p:cNvSpPr>
            <p:nvPr/>
          </p:nvSpPr>
          <p:spPr bwMode="auto">
            <a:xfrm>
              <a:off x="7458075" y="243522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4</a:t>
              </a:r>
            </a:p>
          </p:txBody>
        </p:sp>
        <p:sp>
          <p:nvSpPr>
            <p:cNvPr id="195" name="TextBox 663"/>
            <p:cNvSpPr txBox="1">
              <a:spLocks noChangeArrowheads="1"/>
            </p:cNvSpPr>
            <p:nvPr/>
          </p:nvSpPr>
          <p:spPr bwMode="auto">
            <a:xfrm>
              <a:off x="6259513" y="334962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a:t>
              </a:r>
            </a:p>
          </p:txBody>
        </p:sp>
        <p:sp>
          <p:nvSpPr>
            <p:cNvPr id="196" name="TextBox 664"/>
            <p:cNvSpPr txBox="1">
              <a:spLocks noChangeArrowheads="1"/>
            </p:cNvSpPr>
            <p:nvPr/>
          </p:nvSpPr>
          <p:spPr bwMode="auto">
            <a:xfrm>
              <a:off x="6391275" y="243840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a:t>
              </a:r>
            </a:p>
          </p:txBody>
        </p:sp>
        <p:sp>
          <p:nvSpPr>
            <p:cNvPr id="197" name="TextBox 665"/>
            <p:cNvSpPr txBox="1">
              <a:spLocks noChangeArrowheads="1"/>
            </p:cNvSpPr>
            <p:nvPr/>
          </p:nvSpPr>
          <p:spPr bwMode="auto">
            <a:xfrm>
              <a:off x="6238875" y="274320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2</a:t>
              </a:r>
            </a:p>
          </p:txBody>
        </p:sp>
        <p:sp>
          <p:nvSpPr>
            <p:cNvPr id="198" name="TextBox 666"/>
            <p:cNvSpPr txBox="1">
              <a:spLocks noChangeArrowheads="1"/>
            </p:cNvSpPr>
            <p:nvPr/>
          </p:nvSpPr>
          <p:spPr bwMode="auto">
            <a:xfrm>
              <a:off x="6427788" y="2044700"/>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solidFill>
                    <a:srgbClr val="FF0000"/>
                  </a:solidFill>
                </a:rPr>
                <a:t>8</a:t>
              </a:r>
            </a:p>
          </p:txBody>
        </p:sp>
      </p:grpSp>
      <p:sp>
        <p:nvSpPr>
          <p:cNvPr id="2" name="TextBox 1"/>
          <p:cNvSpPr txBox="1"/>
          <p:nvPr/>
        </p:nvSpPr>
        <p:spPr>
          <a:xfrm>
            <a:off x="5882918" y="4586288"/>
            <a:ext cx="4598054" cy="1477328"/>
          </a:xfrm>
          <a:prstGeom prst="rect">
            <a:avLst/>
          </a:prstGeom>
          <a:noFill/>
        </p:spPr>
        <p:txBody>
          <a:bodyPr wrap="none" rtlCol="0">
            <a:spAutoFit/>
          </a:bodyPr>
          <a:lstStyle/>
          <a:p>
            <a:r>
              <a:rPr lang="en-US" dirty="0"/>
              <a:t>Uninteresting path through v2 which absorbs </a:t>
            </a:r>
          </a:p>
          <a:p>
            <a:r>
              <a:rPr lang="en-US" dirty="0"/>
              <a:t>has </a:t>
            </a:r>
            <a:r>
              <a:rPr lang="en-US" dirty="0" err="1"/>
              <a:t>pid</a:t>
            </a:r>
            <a:r>
              <a:rPr lang="en-US" dirty="0"/>
              <a:t> &lt; v2.min (e.g. path through v3)</a:t>
            </a:r>
          </a:p>
          <a:p>
            <a:endParaRPr lang="en-US" dirty="0"/>
          </a:p>
          <a:p>
            <a:r>
              <a:rPr lang="en-US" dirty="0"/>
              <a:t>Other uninteresting paths through v2 cannot </a:t>
            </a:r>
          </a:p>
          <a:p>
            <a:r>
              <a:rPr lang="en-US" dirty="0"/>
              <a:t>absorb (e.g. path through v9)</a:t>
            </a:r>
          </a:p>
        </p:txBody>
      </p:sp>
      <p:sp>
        <p:nvSpPr>
          <p:cNvPr id="3" name="Slide Number Placeholder 2"/>
          <p:cNvSpPr>
            <a:spLocks noGrp="1"/>
          </p:cNvSpPr>
          <p:nvPr>
            <p:ph type="sldNum" sz="quarter" idx="12"/>
          </p:nvPr>
        </p:nvSpPr>
        <p:spPr/>
        <p:txBody>
          <a:bodyPr/>
          <a:lstStyle/>
          <a:p>
            <a:pPr>
              <a:defRPr/>
            </a:pPr>
            <a:fld id="{94ABA8D7-01AB-4934-8EB2-4FC804FF4FDF}" type="slidenum">
              <a:rPr lang="en-US" smtClean="0"/>
              <a:pPr>
                <a:defRPr/>
              </a:pPr>
              <a:t>32</a:t>
            </a:fld>
            <a:endParaRPr lang="en-US"/>
          </a:p>
        </p:txBody>
      </p:sp>
    </p:spTree>
    <p:extLst>
      <p:ext uri="{BB962C8B-B14F-4D97-AF65-F5344CB8AC3E}">
        <p14:creationId xmlns:p14="http://schemas.microsoft.com/office/powerpoint/2010/main" val="8454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111126"/>
            <a:ext cx="8229600" cy="574675"/>
          </a:xfrm>
        </p:spPr>
        <p:txBody>
          <a:bodyPr/>
          <a:lstStyle/>
          <a:p>
            <a:pPr eaLnBrk="1" hangingPunct="1"/>
            <a:r>
              <a:rPr lang="en-US" dirty="0"/>
              <a:t>C3: Partitioning Paths of a Procedure</a:t>
            </a:r>
          </a:p>
        </p:txBody>
      </p:sp>
      <p:sp>
        <p:nvSpPr>
          <p:cNvPr id="16387" name="Content Placeholder 2"/>
          <p:cNvSpPr>
            <a:spLocks noGrp="1"/>
          </p:cNvSpPr>
          <p:nvPr>
            <p:ph idx="1"/>
          </p:nvPr>
        </p:nvSpPr>
        <p:spPr/>
        <p:txBody>
          <a:bodyPr/>
          <a:lstStyle/>
          <a:p>
            <a:pPr eaLnBrk="1" hangingPunct="1"/>
            <a:r>
              <a:rPr lang="en-US" dirty="0"/>
              <a:t>Arbitrary partitioning of paths is inefficient</a:t>
            </a:r>
          </a:p>
          <a:p>
            <a:pPr eaLnBrk="1" hangingPunct="1"/>
            <a:endParaRPr lang="en-US" dirty="0"/>
          </a:p>
        </p:txBody>
      </p:sp>
      <p:sp>
        <p:nvSpPr>
          <p:cNvPr id="7" name="Oval 14"/>
          <p:cNvSpPr/>
          <p:nvPr/>
        </p:nvSpPr>
        <p:spPr bwMode="auto">
          <a:xfrm>
            <a:off x="2657475" y="3484563"/>
            <a:ext cx="139700" cy="12065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8" name="Oval 16"/>
          <p:cNvSpPr/>
          <p:nvPr/>
        </p:nvSpPr>
        <p:spPr bwMode="auto">
          <a:xfrm>
            <a:off x="4702175" y="4333876"/>
            <a:ext cx="139700" cy="117475"/>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9" name="Oval 19"/>
          <p:cNvSpPr/>
          <p:nvPr/>
        </p:nvSpPr>
        <p:spPr bwMode="auto">
          <a:xfrm>
            <a:off x="4691063" y="2606675"/>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1" name="Straight Arrow Connector 24"/>
          <p:cNvCxnSpPr/>
          <p:nvPr/>
        </p:nvCxnSpPr>
        <p:spPr bwMode="auto">
          <a:xfrm rot="5400000">
            <a:off x="4460082" y="2664619"/>
            <a:ext cx="207962"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25"/>
          <p:cNvCxnSpPr/>
          <p:nvPr/>
        </p:nvCxnSpPr>
        <p:spPr bwMode="auto">
          <a:xfrm rot="16200000" flipH="1">
            <a:off x="4856957" y="2664619"/>
            <a:ext cx="207962" cy="2984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397" name="Straight Arrow Connector 26"/>
          <p:cNvCxnSpPr>
            <a:cxnSpLocks noChangeShapeType="1"/>
          </p:cNvCxnSpPr>
          <p:nvPr/>
        </p:nvCxnSpPr>
        <p:spPr bwMode="auto">
          <a:xfrm>
            <a:off x="4424363" y="3625850"/>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6398" name="Straight Arrow Connector 27"/>
          <p:cNvCxnSpPr>
            <a:cxnSpLocks noChangeShapeType="1"/>
          </p:cNvCxnSpPr>
          <p:nvPr/>
        </p:nvCxnSpPr>
        <p:spPr bwMode="auto">
          <a:xfrm flipH="1">
            <a:off x="4821238" y="3625850"/>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8" name="Oval 19"/>
          <p:cNvSpPr/>
          <p:nvPr/>
        </p:nvSpPr>
        <p:spPr bwMode="auto">
          <a:xfrm>
            <a:off x="4702175" y="378301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6403" name="Straight Arrow Connector 24"/>
          <p:cNvCxnSpPr>
            <a:cxnSpLocks noChangeShapeType="1"/>
          </p:cNvCxnSpPr>
          <p:nvPr/>
        </p:nvCxnSpPr>
        <p:spPr bwMode="auto">
          <a:xfrm flipH="1">
            <a:off x="4424363" y="3886201"/>
            <a:ext cx="298450" cy="207963"/>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6404" name="Straight Arrow Connector 25"/>
          <p:cNvCxnSpPr>
            <a:cxnSpLocks noChangeShapeType="1"/>
          </p:cNvCxnSpPr>
          <p:nvPr/>
        </p:nvCxnSpPr>
        <p:spPr bwMode="auto">
          <a:xfrm>
            <a:off x="4821238" y="3886201"/>
            <a:ext cx="298450" cy="207963"/>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21" name="Straight Arrow Connector 26"/>
          <p:cNvCxnSpPr/>
          <p:nvPr/>
        </p:nvCxnSpPr>
        <p:spPr bwMode="auto">
          <a:xfrm rot="16200000" flipH="1">
            <a:off x="4472781" y="4163219"/>
            <a:ext cx="198438"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406" name="Straight Arrow Connector 27"/>
          <p:cNvCxnSpPr>
            <a:cxnSpLocks noChangeShapeType="1"/>
          </p:cNvCxnSpPr>
          <p:nvPr/>
        </p:nvCxnSpPr>
        <p:spPr bwMode="auto">
          <a:xfrm flipH="1">
            <a:off x="4821238" y="4213225"/>
            <a:ext cx="298450" cy="198438"/>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24" name="Oval 16"/>
          <p:cNvSpPr/>
          <p:nvPr/>
        </p:nvSpPr>
        <p:spPr bwMode="auto">
          <a:xfrm>
            <a:off x="5049839" y="4094163"/>
            <a:ext cx="136525" cy="119062"/>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6410" name="Straight Arrow Connector 26"/>
          <p:cNvCxnSpPr>
            <a:cxnSpLocks noChangeShapeType="1"/>
          </p:cNvCxnSpPr>
          <p:nvPr/>
        </p:nvCxnSpPr>
        <p:spPr bwMode="auto">
          <a:xfrm>
            <a:off x="4411664" y="3025775"/>
            <a:ext cx="300037"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6411" name="Straight Arrow Connector 27"/>
          <p:cNvCxnSpPr>
            <a:cxnSpLocks noChangeShapeType="1"/>
            <a:stCxn id="34" idx="4"/>
          </p:cNvCxnSpPr>
          <p:nvPr/>
        </p:nvCxnSpPr>
        <p:spPr bwMode="auto">
          <a:xfrm flipH="1">
            <a:off x="4810125" y="2998789"/>
            <a:ext cx="293688" cy="223837"/>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28" name="Oval 19"/>
          <p:cNvSpPr/>
          <p:nvPr/>
        </p:nvSpPr>
        <p:spPr bwMode="auto">
          <a:xfrm>
            <a:off x="4691063" y="3184525"/>
            <a:ext cx="139700" cy="12065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30" name="Oval 19"/>
          <p:cNvSpPr/>
          <p:nvPr/>
        </p:nvSpPr>
        <p:spPr bwMode="auto">
          <a:xfrm>
            <a:off x="4691063" y="3192464"/>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31" name="Straight Arrow Connector 24"/>
          <p:cNvCxnSpPr>
            <a:endCxn id="36" idx="1"/>
          </p:cNvCxnSpPr>
          <p:nvPr/>
        </p:nvCxnSpPr>
        <p:spPr bwMode="auto">
          <a:xfrm flipH="1">
            <a:off x="4370388" y="3292476"/>
            <a:ext cx="342900" cy="2381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25"/>
          <p:cNvCxnSpPr/>
          <p:nvPr/>
        </p:nvCxnSpPr>
        <p:spPr bwMode="auto">
          <a:xfrm rot="16200000" flipH="1">
            <a:off x="4856163" y="3248025"/>
            <a:ext cx="209550"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Oval 19"/>
          <p:cNvSpPr/>
          <p:nvPr/>
        </p:nvSpPr>
        <p:spPr bwMode="auto">
          <a:xfrm>
            <a:off x="5033963" y="2881314"/>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5" name="Oval 19"/>
          <p:cNvSpPr/>
          <p:nvPr/>
        </p:nvSpPr>
        <p:spPr bwMode="auto">
          <a:xfrm>
            <a:off x="4340225" y="2913063"/>
            <a:ext cx="139700"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6" name="Oval 19"/>
          <p:cNvSpPr/>
          <p:nvPr/>
        </p:nvSpPr>
        <p:spPr bwMode="auto">
          <a:xfrm>
            <a:off x="4349750" y="351313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7" name="Oval 19"/>
          <p:cNvSpPr/>
          <p:nvPr/>
        </p:nvSpPr>
        <p:spPr bwMode="auto">
          <a:xfrm>
            <a:off x="4335463" y="409098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8" name="Oval 19"/>
          <p:cNvSpPr/>
          <p:nvPr/>
        </p:nvSpPr>
        <p:spPr bwMode="auto">
          <a:xfrm>
            <a:off x="5051426" y="3487738"/>
            <a:ext cx="138113"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1" name="Oval 19"/>
          <p:cNvSpPr/>
          <p:nvPr/>
        </p:nvSpPr>
        <p:spPr bwMode="auto">
          <a:xfrm>
            <a:off x="3494088" y="2903539"/>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43" name="Straight Arrow Connector 24"/>
          <p:cNvCxnSpPr/>
          <p:nvPr/>
        </p:nvCxnSpPr>
        <p:spPr bwMode="auto">
          <a:xfrm rot="5400000">
            <a:off x="3262313" y="2960688"/>
            <a:ext cx="209550"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25"/>
          <p:cNvCxnSpPr/>
          <p:nvPr/>
        </p:nvCxnSpPr>
        <p:spPr bwMode="auto">
          <a:xfrm rot="16200000" flipH="1">
            <a:off x="3659982" y="2959895"/>
            <a:ext cx="209550" cy="30003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429" name="Straight Arrow Connector 26"/>
          <p:cNvCxnSpPr>
            <a:cxnSpLocks noChangeShapeType="1"/>
          </p:cNvCxnSpPr>
          <p:nvPr/>
        </p:nvCxnSpPr>
        <p:spPr bwMode="auto">
          <a:xfrm>
            <a:off x="3227388" y="3921125"/>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6430" name="Straight Arrow Connector 27"/>
          <p:cNvCxnSpPr>
            <a:cxnSpLocks noChangeShapeType="1"/>
          </p:cNvCxnSpPr>
          <p:nvPr/>
        </p:nvCxnSpPr>
        <p:spPr bwMode="auto">
          <a:xfrm flipH="1">
            <a:off x="3624264" y="3921125"/>
            <a:ext cx="300037" cy="196850"/>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48" name="Oval 19"/>
          <p:cNvSpPr/>
          <p:nvPr/>
        </p:nvSpPr>
        <p:spPr bwMode="auto">
          <a:xfrm>
            <a:off x="3505200" y="4079875"/>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6434" name="Straight Arrow Connector 26"/>
          <p:cNvCxnSpPr>
            <a:cxnSpLocks noChangeShapeType="1"/>
          </p:cNvCxnSpPr>
          <p:nvPr/>
        </p:nvCxnSpPr>
        <p:spPr bwMode="auto">
          <a:xfrm>
            <a:off x="3216275" y="3322638"/>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6435" name="Straight Arrow Connector 27"/>
          <p:cNvCxnSpPr>
            <a:cxnSpLocks noChangeShapeType="1"/>
            <a:stCxn id="58" idx="4"/>
          </p:cNvCxnSpPr>
          <p:nvPr/>
        </p:nvCxnSpPr>
        <p:spPr bwMode="auto">
          <a:xfrm flipH="1">
            <a:off x="3613150" y="3295650"/>
            <a:ext cx="293688" cy="223838"/>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52" name="Oval 19"/>
          <p:cNvSpPr/>
          <p:nvPr/>
        </p:nvSpPr>
        <p:spPr bwMode="auto">
          <a:xfrm>
            <a:off x="3494088" y="3479800"/>
            <a:ext cx="139700" cy="1222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4" name="Oval 19"/>
          <p:cNvSpPr/>
          <p:nvPr/>
        </p:nvSpPr>
        <p:spPr bwMode="auto">
          <a:xfrm>
            <a:off x="3494088" y="3487739"/>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55" name="Straight Arrow Connector 24"/>
          <p:cNvCxnSpPr>
            <a:endCxn id="60" idx="0"/>
          </p:cNvCxnSpPr>
          <p:nvPr/>
        </p:nvCxnSpPr>
        <p:spPr bwMode="auto">
          <a:xfrm flipH="1">
            <a:off x="3203575" y="3587750"/>
            <a:ext cx="312738" cy="2222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25"/>
          <p:cNvCxnSpPr/>
          <p:nvPr/>
        </p:nvCxnSpPr>
        <p:spPr bwMode="auto">
          <a:xfrm rot="16200000" flipH="1">
            <a:off x="3659188" y="3543300"/>
            <a:ext cx="209550" cy="2984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Oval 19"/>
          <p:cNvSpPr/>
          <p:nvPr/>
        </p:nvSpPr>
        <p:spPr bwMode="auto">
          <a:xfrm>
            <a:off x="3836988" y="3176588"/>
            <a:ext cx="139700"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9" name="Oval 19"/>
          <p:cNvSpPr/>
          <p:nvPr/>
        </p:nvSpPr>
        <p:spPr bwMode="auto">
          <a:xfrm>
            <a:off x="3146425" y="3198814"/>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0" name="Oval 19"/>
          <p:cNvSpPr/>
          <p:nvPr/>
        </p:nvSpPr>
        <p:spPr bwMode="auto">
          <a:xfrm>
            <a:off x="3133726" y="3810000"/>
            <a:ext cx="138113"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1" name="Oval 19"/>
          <p:cNvSpPr/>
          <p:nvPr/>
        </p:nvSpPr>
        <p:spPr bwMode="auto">
          <a:xfrm>
            <a:off x="3854450" y="378301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2" name="Oval 19"/>
          <p:cNvSpPr/>
          <p:nvPr/>
        </p:nvSpPr>
        <p:spPr bwMode="auto">
          <a:xfrm>
            <a:off x="3057526" y="2620964"/>
            <a:ext cx="138113"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3" name="Oval 19"/>
          <p:cNvSpPr/>
          <p:nvPr/>
        </p:nvSpPr>
        <p:spPr bwMode="auto">
          <a:xfrm>
            <a:off x="2994025" y="436245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64" name="Straight Arrow Connector 24"/>
          <p:cNvCxnSpPr>
            <a:stCxn id="62" idx="5"/>
          </p:cNvCxnSpPr>
          <p:nvPr/>
        </p:nvCxnSpPr>
        <p:spPr bwMode="auto">
          <a:xfrm>
            <a:off x="3176589" y="2725738"/>
            <a:ext cx="395287" cy="1968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24"/>
          <p:cNvCxnSpPr>
            <a:stCxn id="62" idx="3"/>
            <a:endCxn id="7" idx="0"/>
          </p:cNvCxnSpPr>
          <p:nvPr/>
        </p:nvCxnSpPr>
        <p:spPr bwMode="auto">
          <a:xfrm flipH="1">
            <a:off x="2727325" y="2725739"/>
            <a:ext cx="350838" cy="7588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24"/>
          <p:cNvCxnSpPr>
            <a:stCxn id="7" idx="4"/>
            <a:endCxn id="63" idx="1"/>
          </p:cNvCxnSpPr>
          <p:nvPr/>
        </p:nvCxnSpPr>
        <p:spPr bwMode="auto">
          <a:xfrm>
            <a:off x="2727325" y="3605214"/>
            <a:ext cx="287338" cy="77628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24"/>
          <p:cNvCxnSpPr>
            <a:stCxn id="48" idx="4"/>
            <a:endCxn id="63" idx="6"/>
          </p:cNvCxnSpPr>
          <p:nvPr/>
        </p:nvCxnSpPr>
        <p:spPr bwMode="auto">
          <a:xfrm flipH="1">
            <a:off x="3133726" y="4202113"/>
            <a:ext cx="441325" cy="2222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19"/>
          <p:cNvSpPr/>
          <p:nvPr/>
        </p:nvSpPr>
        <p:spPr bwMode="auto">
          <a:xfrm>
            <a:off x="3908425" y="208756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9" name="Oval 19"/>
          <p:cNvSpPr/>
          <p:nvPr/>
        </p:nvSpPr>
        <p:spPr bwMode="auto">
          <a:xfrm>
            <a:off x="3908425" y="48768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70" name="Straight Arrow Connector 24"/>
          <p:cNvCxnSpPr>
            <a:stCxn id="68" idx="5"/>
            <a:endCxn id="9" idx="1"/>
          </p:cNvCxnSpPr>
          <p:nvPr/>
        </p:nvCxnSpPr>
        <p:spPr bwMode="auto">
          <a:xfrm>
            <a:off x="4027488" y="2192339"/>
            <a:ext cx="684212" cy="43338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24"/>
          <p:cNvCxnSpPr>
            <a:stCxn id="68" idx="3"/>
            <a:endCxn id="62" idx="0"/>
          </p:cNvCxnSpPr>
          <p:nvPr/>
        </p:nvCxnSpPr>
        <p:spPr bwMode="auto">
          <a:xfrm flipH="1">
            <a:off x="3127375" y="2192339"/>
            <a:ext cx="801688" cy="4286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24"/>
          <p:cNvCxnSpPr>
            <a:stCxn id="63" idx="5"/>
            <a:endCxn id="69" idx="2"/>
          </p:cNvCxnSpPr>
          <p:nvPr/>
        </p:nvCxnSpPr>
        <p:spPr bwMode="auto">
          <a:xfrm>
            <a:off x="3113089" y="4467225"/>
            <a:ext cx="795337" cy="47148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24"/>
          <p:cNvCxnSpPr>
            <a:stCxn id="8" idx="4"/>
            <a:endCxn id="69" idx="6"/>
          </p:cNvCxnSpPr>
          <p:nvPr/>
        </p:nvCxnSpPr>
        <p:spPr bwMode="auto">
          <a:xfrm flipH="1">
            <a:off x="4048125" y="4451351"/>
            <a:ext cx="723900" cy="487363"/>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74" name="Oval 19"/>
          <p:cNvSpPr/>
          <p:nvPr/>
        </p:nvSpPr>
        <p:spPr bwMode="auto">
          <a:xfrm>
            <a:off x="3070225" y="16764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5" name="Oval 19"/>
          <p:cNvSpPr/>
          <p:nvPr/>
        </p:nvSpPr>
        <p:spPr bwMode="auto">
          <a:xfrm>
            <a:off x="2917825" y="53340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6" name="Oval 19"/>
          <p:cNvSpPr/>
          <p:nvPr/>
        </p:nvSpPr>
        <p:spPr bwMode="auto">
          <a:xfrm>
            <a:off x="2066926" y="3505200"/>
            <a:ext cx="138113"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77" name="Straight Arrow Connector 24"/>
          <p:cNvCxnSpPr>
            <a:stCxn id="74" idx="3"/>
            <a:endCxn id="76" idx="7"/>
          </p:cNvCxnSpPr>
          <p:nvPr/>
        </p:nvCxnSpPr>
        <p:spPr bwMode="auto">
          <a:xfrm flipH="1">
            <a:off x="2185989" y="1781175"/>
            <a:ext cx="904875" cy="17414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24"/>
          <p:cNvCxnSpPr>
            <a:stCxn id="76" idx="4"/>
            <a:endCxn id="75" idx="1"/>
          </p:cNvCxnSpPr>
          <p:nvPr/>
        </p:nvCxnSpPr>
        <p:spPr bwMode="auto">
          <a:xfrm>
            <a:off x="2136775" y="3627439"/>
            <a:ext cx="801688" cy="17240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24"/>
          <p:cNvCxnSpPr>
            <a:stCxn id="74" idx="5"/>
            <a:endCxn id="68" idx="1"/>
          </p:cNvCxnSpPr>
          <p:nvPr/>
        </p:nvCxnSpPr>
        <p:spPr bwMode="auto">
          <a:xfrm>
            <a:off x="3189289" y="1781175"/>
            <a:ext cx="739775" cy="3238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24"/>
          <p:cNvCxnSpPr>
            <a:stCxn id="69" idx="4"/>
            <a:endCxn id="75" idx="6"/>
          </p:cNvCxnSpPr>
          <p:nvPr/>
        </p:nvCxnSpPr>
        <p:spPr bwMode="auto">
          <a:xfrm flipH="1">
            <a:off x="3057525" y="4999039"/>
            <a:ext cx="920750" cy="39687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6474" name="TextBox 89"/>
          <p:cNvSpPr txBox="1">
            <a:spLocks noChangeArrowheads="1"/>
          </p:cNvSpPr>
          <p:nvPr/>
        </p:nvSpPr>
        <p:spPr bwMode="auto">
          <a:xfrm>
            <a:off x="4322260" y="4249076"/>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1</a:t>
            </a:r>
          </a:p>
        </p:txBody>
      </p:sp>
      <p:sp>
        <p:nvSpPr>
          <p:cNvPr id="16475" name="TextBox 90"/>
          <p:cNvSpPr txBox="1">
            <a:spLocks noChangeArrowheads="1"/>
          </p:cNvSpPr>
          <p:nvPr/>
        </p:nvSpPr>
        <p:spPr bwMode="auto">
          <a:xfrm>
            <a:off x="4365161" y="3694591"/>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2</a:t>
            </a:r>
          </a:p>
        </p:txBody>
      </p:sp>
      <p:sp>
        <p:nvSpPr>
          <p:cNvPr id="16476" name="TextBox 91"/>
          <p:cNvSpPr txBox="1">
            <a:spLocks noChangeArrowheads="1"/>
          </p:cNvSpPr>
          <p:nvPr/>
        </p:nvSpPr>
        <p:spPr bwMode="auto">
          <a:xfrm>
            <a:off x="4311334" y="3062127"/>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5</a:t>
            </a:r>
          </a:p>
        </p:txBody>
      </p:sp>
      <p:sp>
        <p:nvSpPr>
          <p:cNvPr id="16477" name="TextBox 92"/>
          <p:cNvSpPr txBox="1">
            <a:spLocks noChangeArrowheads="1"/>
          </p:cNvSpPr>
          <p:nvPr/>
        </p:nvSpPr>
        <p:spPr bwMode="auto">
          <a:xfrm>
            <a:off x="3134520" y="3952876"/>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1</a:t>
            </a:r>
          </a:p>
        </p:txBody>
      </p:sp>
      <p:sp>
        <p:nvSpPr>
          <p:cNvPr id="16479" name="TextBox 94"/>
          <p:cNvSpPr txBox="1">
            <a:spLocks noChangeArrowheads="1"/>
          </p:cNvSpPr>
          <p:nvPr/>
        </p:nvSpPr>
        <p:spPr bwMode="auto">
          <a:xfrm>
            <a:off x="2975250" y="3292757"/>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12</a:t>
            </a:r>
          </a:p>
        </p:txBody>
      </p:sp>
      <p:sp>
        <p:nvSpPr>
          <p:cNvPr id="100" name="Oval 14"/>
          <p:cNvSpPr/>
          <p:nvPr/>
        </p:nvSpPr>
        <p:spPr bwMode="auto">
          <a:xfrm>
            <a:off x="6772275" y="3636963"/>
            <a:ext cx="139700" cy="12065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1" name="Oval 16"/>
          <p:cNvSpPr/>
          <p:nvPr/>
        </p:nvSpPr>
        <p:spPr bwMode="auto">
          <a:xfrm>
            <a:off x="8816975" y="4486276"/>
            <a:ext cx="139700" cy="117475"/>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2" name="Oval 19"/>
          <p:cNvSpPr/>
          <p:nvPr/>
        </p:nvSpPr>
        <p:spPr bwMode="auto">
          <a:xfrm>
            <a:off x="8805863" y="2759075"/>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04" name="Straight Arrow Connector 24"/>
          <p:cNvCxnSpPr/>
          <p:nvPr/>
        </p:nvCxnSpPr>
        <p:spPr bwMode="auto">
          <a:xfrm rot="5400000">
            <a:off x="8574882" y="2817019"/>
            <a:ext cx="207962" cy="2984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25"/>
          <p:cNvCxnSpPr/>
          <p:nvPr/>
        </p:nvCxnSpPr>
        <p:spPr bwMode="auto">
          <a:xfrm rot="16200000" flipH="1">
            <a:off x="8971757" y="2817019"/>
            <a:ext cx="207962"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490" name="Straight Arrow Connector 26"/>
          <p:cNvCxnSpPr>
            <a:cxnSpLocks noChangeShapeType="1"/>
          </p:cNvCxnSpPr>
          <p:nvPr/>
        </p:nvCxnSpPr>
        <p:spPr bwMode="auto">
          <a:xfrm>
            <a:off x="8539163" y="3778250"/>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6491" name="Straight Arrow Connector 27"/>
          <p:cNvCxnSpPr>
            <a:cxnSpLocks noChangeShapeType="1"/>
          </p:cNvCxnSpPr>
          <p:nvPr/>
        </p:nvCxnSpPr>
        <p:spPr bwMode="auto">
          <a:xfrm flipH="1">
            <a:off x="8936038" y="3778250"/>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11" name="Oval 19"/>
          <p:cNvSpPr/>
          <p:nvPr/>
        </p:nvSpPr>
        <p:spPr bwMode="auto">
          <a:xfrm>
            <a:off x="8816975" y="393541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6496" name="Straight Arrow Connector 24"/>
          <p:cNvCxnSpPr>
            <a:cxnSpLocks noChangeShapeType="1"/>
          </p:cNvCxnSpPr>
          <p:nvPr/>
        </p:nvCxnSpPr>
        <p:spPr bwMode="auto">
          <a:xfrm flipH="1">
            <a:off x="8539163" y="4038601"/>
            <a:ext cx="298450" cy="207963"/>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6497" name="Straight Arrow Connector 25"/>
          <p:cNvCxnSpPr>
            <a:cxnSpLocks noChangeShapeType="1"/>
          </p:cNvCxnSpPr>
          <p:nvPr/>
        </p:nvCxnSpPr>
        <p:spPr bwMode="auto">
          <a:xfrm>
            <a:off x="8936038" y="4038601"/>
            <a:ext cx="298450" cy="207963"/>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14" name="Straight Arrow Connector 26"/>
          <p:cNvCxnSpPr/>
          <p:nvPr/>
        </p:nvCxnSpPr>
        <p:spPr bwMode="auto">
          <a:xfrm rot="16200000" flipH="1">
            <a:off x="8587581" y="4315619"/>
            <a:ext cx="198438"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499" name="Straight Arrow Connector 27"/>
          <p:cNvCxnSpPr>
            <a:cxnSpLocks noChangeShapeType="1"/>
          </p:cNvCxnSpPr>
          <p:nvPr/>
        </p:nvCxnSpPr>
        <p:spPr bwMode="auto">
          <a:xfrm flipH="1">
            <a:off x="8936038" y="4365625"/>
            <a:ext cx="298450" cy="198438"/>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17" name="Oval 16"/>
          <p:cNvSpPr/>
          <p:nvPr/>
        </p:nvSpPr>
        <p:spPr bwMode="auto">
          <a:xfrm>
            <a:off x="9164639" y="4246563"/>
            <a:ext cx="136525" cy="119062"/>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6503" name="Straight Arrow Connector 26"/>
          <p:cNvCxnSpPr>
            <a:cxnSpLocks noChangeShapeType="1"/>
          </p:cNvCxnSpPr>
          <p:nvPr/>
        </p:nvCxnSpPr>
        <p:spPr bwMode="auto">
          <a:xfrm>
            <a:off x="8526464" y="3178175"/>
            <a:ext cx="300037" cy="196850"/>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cxnSp>
        <p:nvCxnSpPr>
          <p:cNvPr id="16504" name="Straight Arrow Connector 27"/>
          <p:cNvCxnSpPr>
            <a:cxnSpLocks noChangeShapeType="1"/>
            <a:stCxn id="127" idx="4"/>
          </p:cNvCxnSpPr>
          <p:nvPr/>
        </p:nvCxnSpPr>
        <p:spPr bwMode="auto">
          <a:xfrm flipH="1">
            <a:off x="8924925" y="3151189"/>
            <a:ext cx="293688" cy="223837"/>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21" name="Oval 19"/>
          <p:cNvSpPr/>
          <p:nvPr/>
        </p:nvSpPr>
        <p:spPr bwMode="auto">
          <a:xfrm>
            <a:off x="8805863" y="3336925"/>
            <a:ext cx="139700" cy="12065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23" name="Oval 19"/>
          <p:cNvSpPr/>
          <p:nvPr/>
        </p:nvSpPr>
        <p:spPr bwMode="auto">
          <a:xfrm>
            <a:off x="8805863" y="3344864"/>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24" name="Straight Arrow Connector 24"/>
          <p:cNvCxnSpPr>
            <a:endCxn id="129" idx="1"/>
          </p:cNvCxnSpPr>
          <p:nvPr/>
        </p:nvCxnSpPr>
        <p:spPr bwMode="auto">
          <a:xfrm flipH="1">
            <a:off x="8485188" y="3444876"/>
            <a:ext cx="342900" cy="2381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25"/>
          <p:cNvCxnSpPr/>
          <p:nvPr/>
        </p:nvCxnSpPr>
        <p:spPr bwMode="auto">
          <a:xfrm rot="16200000" flipH="1">
            <a:off x="8970963" y="3400425"/>
            <a:ext cx="209550"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27" name="Oval 19"/>
          <p:cNvSpPr/>
          <p:nvPr/>
        </p:nvSpPr>
        <p:spPr bwMode="auto">
          <a:xfrm>
            <a:off x="9148763" y="3033714"/>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28" name="Oval 19"/>
          <p:cNvSpPr/>
          <p:nvPr/>
        </p:nvSpPr>
        <p:spPr bwMode="auto">
          <a:xfrm>
            <a:off x="8455025" y="3065463"/>
            <a:ext cx="139700"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29" name="Oval 19"/>
          <p:cNvSpPr/>
          <p:nvPr/>
        </p:nvSpPr>
        <p:spPr bwMode="auto">
          <a:xfrm>
            <a:off x="8464550" y="366553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0" name="Oval 19"/>
          <p:cNvSpPr/>
          <p:nvPr/>
        </p:nvSpPr>
        <p:spPr bwMode="auto">
          <a:xfrm>
            <a:off x="8450263" y="424338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1" name="Oval 19"/>
          <p:cNvSpPr/>
          <p:nvPr/>
        </p:nvSpPr>
        <p:spPr bwMode="auto">
          <a:xfrm>
            <a:off x="9166226" y="3640138"/>
            <a:ext cx="138113"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4" name="Oval 19"/>
          <p:cNvSpPr/>
          <p:nvPr/>
        </p:nvSpPr>
        <p:spPr bwMode="auto">
          <a:xfrm>
            <a:off x="7608888" y="3055939"/>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36" name="Straight Arrow Connector 24"/>
          <p:cNvCxnSpPr/>
          <p:nvPr/>
        </p:nvCxnSpPr>
        <p:spPr bwMode="auto">
          <a:xfrm rot="5400000">
            <a:off x="7377113" y="3113088"/>
            <a:ext cx="209550"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25"/>
          <p:cNvCxnSpPr/>
          <p:nvPr/>
        </p:nvCxnSpPr>
        <p:spPr bwMode="auto">
          <a:xfrm rot="16200000" flipH="1">
            <a:off x="7774782" y="3112295"/>
            <a:ext cx="209550" cy="30003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22" name="Straight Arrow Connector 26"/>
          <p:cNvCxnSpPr>
            <a:cxnSpLocks noChangeShapeType="1"/>
          </p:cNvCxnSpPr>
          <p:nvPr/>
        </p:nvCxnSpPr>
        <p:spPr bwMode="auto">
          <a:xfrm>
            <a:off x="7342188" y="4073525"/>
            <a:ext cx="298450" cy="196850"/>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cxnSp>
        <p:nvCxnSpPr>
          <p:cNvPr id="16523" name="Straight Arrow Connector 27"/>
          <p:cNvCxnSpPr>
            <a:cxnSpLocks noChangeShapeType="1"/>
          </p:cNvCxnSpPr>
          <p:nvPr/>
        </p:nvCxnSpPr>
        <p:spPr bwMode="auto">
          <a:xfrm flipH="1">
            <a:off x="7739064" y="4073525"/>
            <a:ext cx="300037"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41" name="Oval 19"/>
          <p:cNvSpPr/>
          <p:nvPr/>
        </p:nvSpPr>
        <p:spPr bwMode="auto">
          <a:xfrm>
            <a:off x="7620000" y="4232275"/>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6527" name="Straight Arrow Connector 26"/>
          <p:cNvCxnSpPr>
            <a:cxnSpLocks noChangeShapeType="1"/>
            <a:stCxn id="152" idx="4"/>
          </p:cNvCxnSpPr>
          <p:nvPr/>
        </p:nvCxnSpPr>
        <p:spPr bwMode="auto">
          <a:xfrm>
            <a:off x="7331075" y="3468688"/>
            <a:ext cx="298450" cy="20320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6528" name="Straight Arrow Connector 27"/>
          <p:cNvCxnSpPr>
            <a:cxnSpLocks noChangeShapeType="1"/>
            <a:stCxn id="151" idx="4"/>
          </p:cNvCxnSpPr>
          <p:nvPr/>
        </p:nvCxnSpPr>
        <p:spPr bwMode="auto">
          <a:xfrm flipH="1">
            <a:off x="7727950" y="3448050"/>
            <a:ext cx="293688" cy="223838"/>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45" name="Oval 19"/>
          <p:cNvSpPr/>
          <p:nvPr/>
        </p:nvSpPr>
        <p:spPr bwMode="auto">
          <a:xfrm>
            <a:off x="7608888" y="3632200"/>
            <a:ext cx="139700" cy="1222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7" name="Oval 19"/>
          <p:cNvSpPr/>
          <p:nvPr/>
        </p:nvSpPr>
        <p:spPr bwMode="auto">
          <a:xfrm>
            <a:off x="7608888" y="3640139"/>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48" name="Straight Arrow Connector 24"/>
          <p:cNvCxnSpPr>
            <a:endCxn id="153" idx="0"/>
          </p:cNvCxnSpPr>
          <p:nvPr/>
        </p:nvCxnSpPr>
        <p:spPr bwMode="auto">
          <a:xfrm flipH="1">
            <a:off x="7318375" y="3740150"/>
            <a:ext cx="312738" cy="2222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25"/>
          <p:cNvCxnSpPr/>
          <p:nvPr/>
        </p:nvCxnSpPr>
        <p:spPr bwMode="auto">
          <a:xfrm rot="16200000" flipH="1">
            <a:off x="7773988" y="3695700"/>
            <a:ext cx="209550"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51" name="Oval 19"/>
          <p:cNvSpPr/>
          <p:nvPr/>
        </p:nvSpPr>
        <p:spPr bwMode="auto">
          <a:xfrm>
            <a:off x="7951788" y="3328988"/>
            <a:ext cx="139700"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52" name="Oval 19"/>
          <p:cNvSpPr/>
          <p:nvPr/>
        </p:nvSpPr>
        <p:spPr bwMode="auto">
          <a:xfrm>
            <a:off x="7261225" y="3351214"/>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53" name="Oval 19"/>
          <p:cNvSpPr/>
          <p:nvPr/>
        </p:nvSpPr>
        <p:spPr bwMode="auto">
          <a:xfrm>
            <a:off x="7248526" y="3962400"/>
            <a:ext cx="138113"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54" name="Oval 19"/>
          <p:cNvSpPr/>
          <p:nvPr/>
        </p:nvSpPr>
        <p:spPr bwMode="auto">
          <a:xfrm>
            <a:off x="7969250" y="393541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55" name="Oval 19"/>
          <p:cNvSpPr/>
          <p:nvPr/>
        </p:nvSpPr>
        <p:spPr bwMode="auto">
          <a:xfrm>
            <a:off x="7172326" y="2773364"/>
            <a:ext cx="138113"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56" name="Oval 19"/>
          <p:cNvSpPr/>
          <p:nvPr/>
        </p:nvSpPr>
        <p:spPr bwMode="auto">
          <a:xfrm>
            <a:off x="7108825" y="451485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57" name="Straight Arrow Connector 24"/>
          <p:cNvCxnSpPr>
            <a:stCxn id="155" idx="5"/>
          </p:cNvCxnSpPr>
          <p:nvPr/>
        </p:nvCxnSpPr>
        <p:spPr bwMode="auto">
          <a:xfrm>
            <a:off x="7291389" y="2878138"/>
            <a:ext cx="395287" cy="1968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8" name="Straight Arrow Connector 24"/>
          <p:cNvCxnSpPr>
            <a:stCxn id="155" idx="3"/>
            <a:endCxn id="100" idx="0"/>
          </p:cNvCxnSpPr>
          <p:nvPr/>
        </p:nvCxnSpPr>
        <p:spPr bwMode="auto">
          <a:xfrm flipH="1">
            <a:off x="6842125" y="2878139"/>
            <a:ext cx="350838" cy="7588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24"/>
          <p:cNvCxnSpPr>
            <a:stCxn id="100" idx="4"/>
            <a:endCxn id="156" idx="1"/>
          </p:cNvCxnSpPr>
          <p:nvPr/>
        </p:nvCxnSpPr>
        <p:spPr bwMode="auto">
          <a:xfrm>
            <a:off x="6842125" y="3757614"/>
            <a:ext cx="287338" cy="77628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0" name="Straight Arrow Connector 24"/>
          <p:cNvCxnSpPr>
            <a:stCxn id="141" idx="4"/>
            <a:endCxn id="156" idx="6"/>
          </p:cNvCxnSpPr>
          <p:nvPr/>
        </p:nvCxnSpPr>
        <p:spPr bwMode="auto">
          <a:xfrm flipH="1">
            <a:off x="7248526" y="4354513"/>
            <a:ext cx="441325" cy="2222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61" name="Oval 19"/>
          <p:cNvSpPr/>
          <p:nvPr/>
        </p:nvSpPr>
        <p:spPr bwMode="auto">
          <a:xfrm>
            <a:off x="8023225" y="223996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62" name="Oval 19"/>
          <p:cNvSpPr/>
          <p:nvPr/>
        </p:nvSpPr>
        <p:spPr bwMode="auto">
          <a:xfrm>
            <a:off x="8023225" y="50292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63" name="Straight Arrow Connector 24"/>
          <p:cNvCxnSpPr>
            <a:stCxn id="161" idx="5"/>
            <a:endCxn id="102" idx="1"/>
          </p:cNvCxnSpPr>
          <p:nvPr/>
        </p:nvCxnSpPr>
        <p:spPr bwMode="auto">
          <a:xfrm>
            <a:off x="8142288" y="2344739"/>
            <a:ext cx="684212" cy="43338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24"/>
          <p:cNvCxnSpPr>
            <a:stCxn id="161" idx="3"/>
            <a:endCxn id="155" idx="0"/>
          </p:cNvCxnSpPr>
          <p:nvPr/>
        </p:nvCxnSpPr>
        <p:spPr bwMode="auto">
          <a:xfrm flipH="1">
            <a:off x="7242175" y="2344739"/>
            <a:ext cx="801688" cy="4286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24"/>
          <p:cNvCxnSpPr>
            <a:stCxn id="156" idx="5"/>
            <a:endCxn id="162" idx="2"/>
          </p:cNvCxnSpPr>
          <p:nvPr/>
        </p:nvCxnSpPr>
        <p:spPr bwMode="auto">
          <a:xfrm>
            <a:off x="7227889" y="4619625"/>
            <a:ext cx="795337" cy="47148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24"/>
          <p:cNvCxnSpPr>
            <a:stCxn id="101" idx="4"/>
            <a:endCxn id="162" idx="6"/>
          </p:cNvCxnSpPr>
          <p:nvPr/>
        </p:nvCxnSpPr>
        <p:spPr bwMode="auto">
          <a:xfrm flipH="1">
            <a:off x="8162925" y="4603751"/>
            <a:ext cx="723900" cy="487363"/>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67" name="Oval 19"/>
          <p:cNvSpPr/>
          <p:nvPr/>
        </p:nvSpPr>
        <p:spPr bwMode="auto">
          <a:xfrm>
            <a:off x="7185025" y="18288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68" name="Oval 19"/>
          <p:cNvSpPr/>
          <p:nvPr/>
        </p:nvSpPr>
        <p:spPr bwMode="auto">
          <a:xfrm>
            <a:off x="7032625" y="54864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69" name="Oval 19"/>
          <p:cNvSpPr/>
          <p:nvPr/>
        </p:nvSpPr>
        <p:spPr bwMode="auto">
          <a:xfrm>
            <a:off x="6181726" y="3657600"/>
            <a:ext cx="138113"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70" name="Straight Arrow Connector 24"/>
          <p:cNvCxnSpPr>
            <a:stCxn id="167" idx="3"/>
            <a:endCxn id="169" idx="7"/>
          </p:cNvCxnSpPr>
          <p:nvPr/>
        </p:nvCxnSpPr>
        <p:spPr bwMode="auto">
          <a:xfrm flipH="1">
            <a:off x="6300789" y="1933575"/>
            <a:ext cx="904875" cy="174148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24"/>
          <p:cNvCxnSpPr>
            <a:stCxn id="169" idx="4"/>
            <a:endCxn id="168" idx="1"/>
          </p:cNvCxnSpPr>
          <p:nvPr/>
        </p:nvCxnSpPr>
        <p:spPr bwMode="auto">
          <a:xfrm>
            <a:off x="6251575" y="3779839"/>
            <a:ext cx="801688" cy="17240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24"/>
          <p:cNvCxnSpPr>
            <a:stCxn id="167" idx="5"/>
            <a:endCxn id="161" idx="1"/>
          </p:cNvCxnSpPr>
          <p:nvPr/>
        </p:nvCxnSpPr>
        <p:spPr bwMode="auto">
          <a:xfrm>
            <a:off x="7304089" y="1933575"/>
            <a:ext cx="739775" cy="3238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24"/>
          <p:cNvCxnSpPr>
            <a:stCxn id="162" idx="4"/>
            <a:endCxn id="168" idx="6"/>
          </p:cNvCxnSpPr>
          <p:nvPr/>
        </p:nvCxnSpPr>
        <p:spPr bwMode="auto">
          <a:xfrm flipH="1">
            <a:off x="7172325" y="5151439"/>
            <a:ext cx="920750" cy="39687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8361252" y="6580251"/>
            <a:ext cx="2133600" cy="168275"/>
          </a:xfrm>
        </p:spPr>
        <p:txBody>
          <a:bodyPr/>
          <a:lstStyle/>
          <a:p>
            <a:pPr>
              <a:defRPr/>
            </a:pPr>
            <a:fld id="{94ABA8D7-01AB-4934-8EB2-4FC804FF4FDF}" type="slidenum">
              <a:rPr lang="en-US" smtClean="0"/>
              <a:pPr>
                <a:defRPr/>
              </a:pPr>
              <a:t>33</a:t>
            </a:fld>
            <a:endParaRPr lang="en-US" dirty="0"/>
          </a:p>
        </p:txBody>
      </p:sp>
      <p:sp>
        <p:nvSpPr>
          <p:cNvPr id="182" name="TextBox 94"/>
          <p:cNvSpPr txBox="1">
            <a:spLocks noChangeArrowheads="1"/>
          </p:cNvSpPr>
          <p:nvPr/>
        </p:nvSpPr>
        <p:spPr bwMode="auto">
          <a:xfrm>
            <a:off x="3733800" y="3276601"/>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10</a:t>
            </a:r>
          </a:p>
        </p:txBody>
      </p:sp>
      <p:sp>
        <p:nvSpPr>
          <p:cNvPr id="183" name="TextBox 89"/>
          <p:cNvSpPr txBox="1">
            <a:spLocks noChangeArrowheads="1"/>
          </p:cNvSpPr>
          <p:nvPr/>
        </p:nvSpPr>
        <p:spPr bwMode="auto">
          <a:xfrm>
            <a:off x="8402638" y="4343401"/>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1</a:t>
            </a:r>
          </a:p>
        </p:txBody>
      </p:sp>
      <p:sp>
        <p:nvSpPr>
          <p:cNvPr id="184" name="TextBox 89"/>
          <p:cNvSpPr txBox="1">
            <a:spLocks noChangeArrowheads="1"/>
          </p:cNvSpPr>
          <p:nvPr/>
        </p:nvSpPr>
        <p:spPr bwMode="auto">
          <a:xfrm>
            <a:off x="8402637" y="3810001"/>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2</a:t>
            </a:r>
          </a:p>
        </p:txBody>
      </p:sp>
      <p:sp>
        <p:nvSpPr>
          <p:cNvPr id="185" name="TextBox 89"/>
          <p:cNvSpPr txBox="1">
            <a:spLocks noChangeArrowheads="1"/>
          </p:cNvSpPr>
          <p:nvPr/>
        </p:nvSpPr>
        <p:spPr bwMode="auto">
          <a:xfrm>
            <a:off x="9144000" y="3121224"/>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4</a:t>
            </a:r>
          </a:p>
        </p:txBody>
      </p:sp>
      <p:sp>
        <p:nvSpPr>
          <p:cNvPr id="186" name="TextBox 94"/>
          <p:cNvSpPr txBox="1">
            <a:spLocks noChangeArrowheads="1"/>
          </p:cNvSpPr>
          <p:nvPr/>
        </p:nvSpPr>
        <p:spPr bwMode="auto">
          <a:xfrm>
            <a:off x="7084162" y="3429001"/>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12</a:t>
            </a:r>
          </a:p>
        </p:txBody>
      </p:sp>
      <p:sp>
        <p:nvSpPr>
          <p:cNvPr id="187" name="TextBox 94"/>
          <p:cNvSpPr txBox="1">
            <a:spLocks noChangeArrowheads="1"/>
          </p:cNvSpPr>
          <p:nvPr/>
        </p:nvSpPr>
        <p:spPr bwMode="auto">
          <a:xfrm>
            <a:off x="7848600" y="3429001"/>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10</a:t>
            </a:r>
          </a:p>
        </p:txBody>
      </p:sp>
      <p:sp>
        <p:nvSpPr>
          <p:cNvPr id="188" name="TextBox 92"/>
          <p:cNvSpPr txBox="1">
            <a:spLocks noChangeArrowheads="1"/>
          </p:cNvSpPr>
          <p:nvPr/>
        </p:nvSpPr>
        <p:spPr bwMode="auto">
          <a:xfrm>
            <a:off x="7869238" y="4111626"/>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1</a:t>
            </a:r>
          </a:p>
        </p:txBody>
      </p:sp>
      <p:sp>
        <p:nvSpPr>
          <p:cNvPr id="189" name="TextBox 92"/>
          <p:cNvSpPr txBox="1">
            <a:spLocks noChangeArrowheads="1"/>
          </p:cNvSpPr>
          <p:nvPr/>
        </p:nvSpPr>
        <p:spPr bwMode="auto">
          <a:xfrm>
            <a:off x="6726238" y="4038601"/>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9</a:t>
            </a:r>
          </a:p>
        </p:txBody>
      </p:sp>
      <p:sp>
        <p:nvSpPr>
          <p:cNvPr id="190" name="TextBox 92"/>
          <p:cNvSpPr txBox="1">
            <a:spLocks noChangeArrowheads="1"/>
          </p:cNvSpPr>
          <p:nvPr/>
        </p:nvSpPr>
        <p:spPr bwMode="auto">
          <a:xfrm>
            <a:off x="6324600" y="4419601"/>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8</a:t>
            </a:r>
          </a:p>
        </p:txBody>
      </p:sp>
      <p:pic>
        <p:nvPicPr>
          <p:cNvPr id="191" name="Picture 319" descr="machine"/>
          <p:cNvPicPr>
            <a:picLocks noChangeAspect="1" noChangeArrowheads="1"/>
          </p:cNvPicPr>
          <p:nvPr/>
        </p:nvPicPr>
        <p:blipFill>
          <a:blip r:embed="rId2">
            <a:extLst>
              <a:ext uri="{28A0092B-C50C-407E-A947-70E740481C1C}">
                <a14:useLocalDpi xmlns:a14="http://schemas.microsoft.com/office/drawing/2010/main" val="0"/>
              </a:ext>
            </a:extLst>
          </a:blip>
          <a:srcRect r="88333" b="86667"/>
          <a:stretch>
            <a:fillRect/>
          </a:stretch>
        </p:blipFill>
        <p:spPr bwMode="auto">
          <a:xfrm>
            <a:off x="2987676" y="5715120"/>
            <a:ext cx="876205" cy="56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 name="Picture 319" descr="machine"/>
          <p:cNvPicPr>
            <a:picLocks noChangeAspect="1" noChangeArrowheads="1"/>
          </p:cNvPicPr>
          <p:nvPr/>
        </p:nvPicPr>
        <p:blipFill>
          <a:blip r:embed="rId2">
            <a:extLst>
              <a:ext uri="{28A0092B-C50C-407E-A947-70E740481C1C}">
                <a14:useLocalDpi xmlns:a14="http://schemas.microsoft.com/office/drawing/2010/main" val="0"/>
              </a:ext>
            </a:extLst>
          </a:blip>
          <a:srcRect r="88333" b="86667"/>
          <a:stretch>
            <a:fillRect/>
          </a:stretch>
        </p:blipFill>
        <p:spPr bwMode="auto">
          <a:xfrm>
            <a:off x="7071715" y="5746738"/>
            <a:ext cx="749300" cy="48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93410" y="5802917"/>
            <a:ext cx="1082348" cy="369332"/>
          </a:xfrm>
          <a:prstGeom prst="rect">
            <a:avLst/>
          </a:prstGeom>
          <a:noFill/>
        </p:spPr>
        <p:txBody>
          <a:bodyPr wrap="none" rtlCol="0">
            <a:spAutoFit/>
          </a:bodyPr>
          <a:lstStyle/>
          <a:p>
            <a:r>
              <a:rPr lang="en-US" dirty="0"/>
              <a:t>6 probes</a:t>
            </a:r>
          </a:p>
        </p:txBody>
      </p:sp>
      <p:sp>
        <p:nvSpPr>
          <p:cNvPr id="195" name="TextBox 194"/>
          <p:cNvSpPr txBox="1"/>
          <p:nvPr/>
        </p:nvSpPr>
        <p:spPr>
          <a:xfrm>
            <a:off x="7923376" y="5758736"/>
            <a:ext cx="1082348" cy="369332"/>
          </a:xfrm>
          <a:prstGeom prst="rect">
            <a:avLst/>
          </a:prstGeom>
          <a:noFill/>
        </p:spPr>
        <p:txBody>
          <a:bodyPr wrap="none" rtlCol="0">
            <a:spAutoFit/>
          </a:bodyPr>
          <a:lstStyle/>
          <a:p>
            <a:r>
              <a:rPr lang="en-US" dirty="0"/>
              <a:t>8 probes</a:t>
            </a:r>
          </a:p>
        </p:txBody>
      </p:sp>
    </p:spTree>
    <p:extLst>
      <p:ext uri="{BB962C8B-B14F-4D97-AF65-F5344CB8AC3E}">
        <p14:creationId xmlns:p14="http://schemas.microsoft.com/office/powerpoint/2010/main" val="922567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Effective Partitioning</a:t>
            </a:r>
          </a:p>
        </p:txBody>
      </p:sp>
      <p:sp>
        <p:nvSpPr>
          <p:cNvPr id="4" name="Slide Number Placeholder 3"/>
          <p:cNvSpPr>
            <a:spLocks noGrp="1"/>
          </p:cNvSpPr>
          <p:nvPr>
            <p:ph type="sldNum" sz="quarter" idx="12"/>
          </p:nvPr>
        </p:nvSpPr>
        <p:spPr>
          <a:xfrm>
            <a:off x="8077200" y="6537326"/>
            <a:ext cx="2133600" cy="168275"/>
          </a:xfrm>
        </p:spPr>
        <p:txBody>
          <a:bodyPr/>
          <a:lstStyle/>
          <a:p>
            <a:pPr>
              <a:defRPr/>
            </a:pPr>
            <a:fld id="{94ABA8D7-01AB-4934-8EB2-4FC804FF4FDF}" type="slidenum">
              <a:rPr lang="en-US" smtClean="0"/>
              <a:pPr>
                <a:defRPr/>
              </a:pPr>
              <a:t>34</a:t>
            </a:fld>
            <a:endParaRPr lang="en-US"/>
          </a:p>
        </p:txBody>
      </p:sp>
      <p:sp>
        <p:nvSpPr>
          <p:cNvPr id="5" name="Oval 14"/>
          <p:cNvSpPr/>
          <p:nvPr/>
        </p:nvSpPr>
        <p:spPr bwMode="auto">
          <a:xfrm>
            <a:off x="2657475" y="3027363"/>
            <a:ext cx="139700" cy="12065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 name="Oval 16"/>
          <p:cNvSpPr/>
          <p:nvPr/>
        </p:nvSpPr>
        <p:spPr bwMode="auto">
          <a:xfrm>
            <a:off x="4702175" y="3876676"/>
            <a:ext cx="139700" cy="117475"/>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 name="Oval 19"/>
          <p:cNvSpPr/>
          <p:nvPr/>
        </p:nvSpPr>
        <p:spPr bwMode="auto">
          <a:xfrm>
            <a:off x="4691063" y="2149475"/>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8" name="Straight Arrow Connector 24"/>
          <p:cNvCxnSpPr/>
          <p:nvPr/>
        </p:nvCxnSpPr>
        <p:spPr bwMode="auto">
          <a:xfrm rot="5400000">
            <a:off x="4460082" y="2207419"/>
            <a:ext cx="207962"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25"/>
          <p:cNvCxnSpPr/>
          <p:nvPr/>
        </p:nvCxnSpPr>
        <p:spPr bwMode="auto">
          <a:xfrm rot="16200000" flipH="1">
            <a:off x="4856957" y="2207419"/>
            <a:ext cx="207962" cy="298450"/>
          </a:xfrm>
          <a:prstGeom prst="straightConnector1">
            <a:avLst/>
          </a:prstGeom>
          <a:ln w="1905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26"/>
          <p:cNvCxnSpPr>
            <a:cxnSpLocks noChangeShapeType="1"/>
          </p:cNvCxnSpPr>
          <p:nvPr/>
        </p:nvCxnSpPr>
        <p:spPr bwMode="auto">
          <a:xfrm>
            <a:off x="4424363" y="3168650"/>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1" name="Straight Arrow Connector 27"/>
          <p:cNvCxnSpPr>
            <a:cxnSpLocks noChangeShapeType="1"/>
          </p:cNvCxnSpPr>
          <p:nvPr/>
        </p:nvCxnSpPr>
        <p:spPr bwMode="auto">
          <a:xfrm flipH="1">
            <a:off x="4821238" y="3168650"/>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2" name="Oval 19"/>
          <p:cNvSpPr/>
          <p:nvPr/>
        </p:nvSpPr>
        <p:spPr bwMode="auto">
          <a:xfrm>
            <a:off x="4702175" y="332581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3" name="Straight Arrow Connector 24"/>
          <p:cNvCxnSpPr>
            <a:cxnSpLocks noChangeShapeType="1"/>
          </p:cNvCxnSpPr>
          <p:nvPr/>
        </p:nvCxnSpPr>
        <p:spPr bwMode="auto">
          <a:xfrm flipH="1">
            <a:off x="4424363" y="3429001"/>
            <a:ext cx="298450" cy="207963"/>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4" name="Straight Arrow Connector 25"/>
          <p:cNvCxnSpPr>
            <a:cxnSpLocks noChangeShapeType="1"/>
          </p:cNvCxnSpPr>
          <p:nvPr/>
        </p:nvCxnSpPr>
        <p:spPr bwMode="auto">
          <a:xfrm>
            <a:off x="4821238" y="3429001"/>
            <a:ext cx="298450" cy="207963"/>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5" name="Straight Arrow Connector 26"/>
          <p:cNvCxnSpPr/>
          <p:nvPr/>
        </p:nvCxnSpPr>
        <p:spPr bwMode="auto">
          <a:xfrm rot="16200000" flipH="1">
            <a:off x="4472781" y="3706019"/>
            <a:ext cx="198438"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27"/>
          <p:cNvCxnSpPr>
            <a:cxnSpLocks noChangeShapeType="1"/>
          </p:cNvCxnSpPr>
          <p:nvPr/>
        </p:nvCxnSpPr>
        <p:spPr bwMode="auto">
          <a:xfrm flipH="1">
            <a:off x="4821238" y="3756025"/>
            <a:ext cx="298450" cy="198438"/>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7" name="Oval 16"/>
          <p:cNvSpPr/>
          <p:nvPr/>
        </p:nvSpPr>
        <p:spPr bwMode="auto">
          <a:xfrm>
            <a:off x="5049839" y="3636963"/>
            <a:ext cx="136525" cy="119062"/>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8" name="Straight Arrow Connector 26"/>
          <p:cNvCxnSpPr>
            <a:cxnSpLocks noChangeShapeType="1"/>
          </p:cNvCxnSpPr>
          <p:nvPr/>
        </p:nvCxnSpPr>
        <p:spPr bwMode="auto">
          <a:xfrm>
            <a:off x="4411664" y="2568575"/>
            <a:ext cx="300037"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9" name="Straight Arrow Connector 27"/>
          <p:cNvCxnSpPr>
            <a:cxnSpLocks noChangeShapeType="1"/>
            <a:stCxn id="24" idx="4"/>
          </p:cNvCxnSpPr>
          <p:nvPr/>
        </p:nvCxnSpPr>
        <p:spPr bwMode="auto">
          <a:xfrm flipH="1">
            <a:off x="4810125" y="2541589"/>
            <a:ext cx="293688" cy="223837"/>
          </a:xfrm>
          <a:prstGeom prst="straightConnector1">
            <a:avLst/>
          </a:prstGeom>
          <a:noFill/>
          <a:ln w="19050" algn="ctr">
            <a:solidFill>
              <a:schemeClr val="accent2">
                <a:lumMod val="75000"/>
              </a:schemeClr>
            </a:solidFill>
            <a:round/>
            <a:headEnd/>
            <a:tailEnd type="triangle" w="lg" len="lg"/>
          </a:ln>
          <a:extLst>
            <a:ext uri="{909E8E84-426E-40DD-AFC4-6F175D3DCCD1}">
              <a14:hiddenFill xmlns:a14="http://schemas.microsoft.com/office/drawing/2010/main">
                <a:noFill/>
              </a14:hiddenFill>
            </a:ext>
          </a:extLst>
        </p:spPr>
      </p:cxnSp>
      <p:sp>
        <p:nvSpPr>
          <p:cNvPr id="20" name="Oval 19"/>
          <p:cNvSpPr/>
          <p:nvPr/>
        </p:nvSpPr>
        <p:spPr bwMode="auto">
          <a:xfrm>
            <a:off x="4691063" y="2727325"/>
            <a:ext cx="139700" cy="12065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1" name="Oval 19"/>
          <p:cNvSpPr/>
          <p:nvPr/>
        </p:nvSpPr>
        <p:spPr bwMode="auto">
          <a:xfrm>
            <a:off x="4691063" y="2735264"/>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22" name="Straight Arrow Connector 24"/>
          <p:cNvCxnSpPr>
            <a:endCxn id="26" idx="1"/>
          </p:cNvCxnSpPr>
          <p:nvPr/>
        </p:nvCxnSpPr>
        <p:spPr bwMode="auto">
          <a:xfrm flipH="1">
            <a:off x="4370388" y="2835276"/>
            <a:ext cx="342900" cy="2381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5"/>
          <p:cNvCxnSpPr/>
          <p:nvPr/>
        </p:nvCxnSpPr>
        <p:spPr bwMode="auto">
          <a:xfrm rot="16200000" flipH="1">
            <a:off x="4856163" y="2790825"/>
            <a:ext cx="209550"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Oval 19"/>
          <p:cNvSpPr/>
          <p:nvPr/>
        </p:nvSpPr>
        <p:spPr bwMode="auto">
          <a:xfrm>
            <a:off x="5033963" y="2424114"/>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5" name="Oval 19"/>
          <p:cNvSpPr/>
          <p:nvPr/>
        </p:nvSpPr>
        <p:spPr bwMode="auto">
          <a:xfrm>
            <a:off x="4340225" y="2455863"/>
            <a:ext cx="139700"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6" name="Oval 19"/>
          <p:cNvSpPr/>
          <p:nvPr/>
        </p:nvSpPr>
        <p:spPr bwMode="auto">
          <a:xfrm>
            <a:off x="4349750" y="305593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7" name="Oval 19"/>
          <p:cNvSpPr/>
          <p:nvPr/>
        </p:nvSpPr>
        <p:spPr bwMode="auto">
          <a:xfrm>
            <a:off x="4335463" y="363378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8" name="Oval 19"/>
          <p:cNvSpPr/>
          <p:nvPr/>
        </p:nvSpPr>
        <p:spPr bwMode="auto">
          <a:xfrm>
            <a:off x="5051426" y="3030538"/>
            <a:ext cx="138113"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9" name="Oval 19"/>
          <p:cNvSpPr/>
          <p:nvPr/>
        </p:nvSpPr>
        <p:spPr bwMode="auto">
          <a:xfrm>
            <a:off x="3494088" y="2446339"/>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30" name="Straight Arrow Connector 24"/>
          <p:cNvCxnSpPr/>
          <p:nvPr/>
        </p:nvCxnSpPr>
        <p:spPr bwMode="auto">
          <a:xfrm rot="5400000">
            <a:off x="3262313" y="2503488"/>
            <a:ext cx="209550" cy="2984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25"/>
          <p:cNvCxnSpPr/>
          <p:nvPr/>
        </p:nvCxnSpPr>
        <p:spPr bwMode="auto">
          <a:xfrm rot="16200000" flipH="1">
            <a:off x="3659982" y="2502695"/>
            <a:ext cx="209550" cy="30003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26"/>
          <p:cNvCxnSpPr>
            <a:cxnSpLocks noChangeShapeType="1"/>
          </p:cNvCxnSpPr>
          <p:nvPr/>
        </p:nvCxnSpPr>
        <p:spPr bwMode="auto">
          <a:xfrm>
            <a:off x="3227388" y="3463925"/>
            <a:ext cx="298450" cy="196850"/>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cxnSp>
        <p:nvCxnSpPr>
          <p:cNvPr id="33" name="Straight Arrow Connector 27"/>
          <p:cNvCxnSpPr>
            <a:cxnSpLocks noChangeShapeType="1"/>
          </p:cNvCxnSpPr>
          <p:nvPr/>
        </p:nvCxnSpPr>
        <p:spPr bwMode="auto">
          <a:xfrm flipH="1">
            <a:off x="3624264" y="3463925"/>
            <a:ext cx="300037" cy="196850"/>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34" name="Oval 19"/>
          <p:cNvSpPr/>
          <p:nvPr/>
        </p:nvSpPr>
        <p:spPr bwMode="auto">
          <a:xfrm>
            <a:off x="3505200" y="3622675"/>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35" name="Straight Arrow Connector 26"/>
          <p:cNvCxnSpPr>
            <a:cxnSpLocks noChangeShapeType="1"/>
          </p:cNvCxnSpPr>
          <p:nvPr/>
        </p:nvCxnSpPr>
        <p:spPr bwMode="auto">
          <a:xfrm>
            <a:off x="3216275" y="2865438"/>
            <a:ext cx="298450" cy="196850"/>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cxnSp>
        <p:nvCxnSpPr>
          <p:cNvPr id="36" name="Straight Arrow Connector 27"/>
          <p:cNvCxnSpPr>
            <a:cxnSpLocks noChangeShapeType="1"/>
            <a:stCxn id="41" idx="4"/>
          </p:cNvCxnSpPr>
          <p:nvPr/>
        </p:nvCxnSpPr>
        <p:spPr bwMode="auto">
          <a:xfrm flipH="1">
            <a:off x="3613150" y="2838450"/>
            <a:ext cx="293688" cy="223838"/>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37" name="Oval 19"/>
          <p:cNvSpPr/>
          <p:nvPr/>
        </p:nvSpPr>
        <p:spPr bwMode="auto">
          <a:xfrm>
            <a:off x="3494088" y="3022600"/>
            <a:ext cx="139700" cy="1222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38" name="Oval 19"/>
          <p:cNvSpPr/>
          <p:nvPr/>
        </p:nvSpPr>
        <p:spPr bwMode="auto">
          <a:xfrm>
            <a:off x="3494088" y="3030539"/>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39" name="Straight Arrow Connector 24"/>
          <p:cNvCxnSpPr>
            <a:endCxn id="43" idx="0"/>
          </p:cNvCxnSpPr>
          <p:nvPr/>
        </p:nvCxnSpPr>
        <p:spPr bwMode="auto">
          <a:xfrm flipH="1">
            <a:off x="3203575" y="3130550"/>
            <a:ext cx="312738" cy="2222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25"/>
          <p:cNvCxnSpPr/>
          <p:nvPr/>
        </p:nvCxnSpPr>
        <p:spPr bwMode="auto">
          <a:xfrm rot="16200000" flipH="1">
            <a:off x="3659188" y="3086100"/>
            <a:ext cx="209550" cy="2984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Oval 19"/>
          <p:cNvSpPr/>
          <p:nvPr/>
        </p:nvSpPr>
        <p:spPr bwMode="auto">
          <a:xfrm>
            <a:off x="3836988" y="2719388"/>
            <a:ext cx="139700"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2" name="Oval 19"/>
          <p:cNvSpPr/>
          <p:nvPr/>
        </p:nvSpPr>
        <p:spPr bwMode="auto">
          <a:xfrm>
            <a:off x="3146425" y="2741614"/>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3" name="Oval 19"/>
          <p:cNvSpPr/>
          <p:nvPr/>
        </p:nvSpPr>
        <p:spPr bwMode="auto">
          <a:xfrm>
            <a:off x="3133726" y="3352800"/>
            <a:ext cx="138113"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4" name="Oval 19"/>
          <p:cNvSpPr/>
          <p:nvPr/>
        </p:nvSpPr>
        <p:spPr bwMode="auto">
          <a:xfrm>
            <a:off x="3854450" y="332581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5" name="Oval 19"/>
          <p:cNvSpPr/>
          <p:nvPr/>
        </p:nvSpPr>
        <p:spPr bwMode="auto">
          <a:xfrm>
            <a:off x="3057526" y="2163764"/>
            <a:ext cx="138113"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6" name="Oval 19"/>
          <p:cNvSpPr/>
          <p:nvPr/>
        </p:nvSpPr>
        <p:spPr bwMode="auto">
          <a:xfrm>
            <a:off x="2994025" y="390525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47" name="Straight Arrow Connector 24"/>
          <p:cNvCxnSpPr>
            <a:stCxn id="45" idx="5"/>
          </p:cNvCxnSpPr>
          <p:nvPr/>
        </p:nvCxnSpPr>
        <p:spPr bwMode="auto">
          <a:xfrm>
            <a:off x="3176589" y="2268538"/>
            <a:ext cx="395287" cy="1968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24"/>
          <p:cNvCxnSpPr>
            <a:stCxn id="45" idx="3"/>
            <a:endCxn id="5" idx="0"/>
          </p:cNvCxnSpPr>
          <p:nvPr/>
        </p:nvCxnSpPr>
        <p:spPr bwMode="auto">
          <a:xfrm flipH="1">
            <a:off x="2727325" y="2268539"/>
            <a:ext cx="350838" cy="7588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24"/>
          <p:cNvCxnSpPr>
            <a:stCxn id="5" idx="4"/>
            <a:endCxn id="46" idx="1"/>
          </p:cNvCxnSpPr>
          <p:nvPr/>
        </p:nvCxnSpPr>
        <p:spPr bwMode="auto">
          <a:xfrm>
            <a:off x="2727325" y="3148014"/>
            <a:ext cx="287338" cy="77628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24"/>
          <p:cNvCxnSpPr>
            <a:stCxn id="34" idx="4"/>
            <a:endCxn id="46" idx="6"/>
          </p:cNvCxnSpPr>
          <p:nvPr/>
        </p:nvCxnSpPr>
        <p:spPr bwMode="auto">
          <a:xfrm flipH="1">
            <a:off x="3133726" y="3744913"/>
            <a:ext cx="441325" cy="2222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Oval 19"/>
          <p:cNvSpPr/>
          <p:nvPr/>
        </p:nvSpPr>
        <p:spPr bwMode="auto">
          <a:xfrm>
            <a:off x="3908425" y="163036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2" name="Oval 19"/>
          <p:cNvSpPr/>
          <p:nvPr/>
        </p:nvSpPr>
        <p:spPr bwMode="auto">
          <a:xfrm>
            <a:off x="3908425" y="44196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53" name="Straight Arrow Connector 24"/>
          <p:cNvCxnSpPr>
            <a:stCxn id="51" idx="5"/>
            <a:endCxn id="7" idx="1"/>
          </p:cNvCxnSpPr>
          <p:nvPr/>
        </p:nvCxnSpPr>
        <p:spPr bwMode="auto">
          <a:xfrm>
            <a:off x="4027488" y="1735139"/>
            <a:ext cx="684212" cy="43338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24"/>
          <p:cNvCxnSpPr>
            <a:stCxn id="51" idx="3"/>
            <a:endCxn id="45" idx="0"/>
          </p:cNvCxnSpPr>
          <p:nvPr/>
        </p:nvCxnSpPr>
        <p:spPr bwMode="auto">
          <a:xfrm flipH="1">
            <a:off x="3127375" y="1735139"/>
            <a:ext cx="801688" cy="4286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24"/>
          <p:cNvCxnSpPr>
            <a:stCxn id="46" idx="5"/>
            <a:endCxn id="52" idx="2"/>
          </p:cNvCxnSpPr>
          <p:nvPr/>
        </p:nvCxnSpPr>
        <p:spPr bwMode="auto">
          <a:xfrm>
            <a:off x="3113089" y="4010025"/>
            <a:ext cx="795337" cy="4714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24"/>
          <p:cNvCxnSpPr>
            <a:stCxn id="6" idx="4"/>
            <a:endCxn id="52" idx="6"/>
          </p:cNvCxnSpPr>
          <p:nvPr/>
        </p:nvCxnSpPr>
        <p:spPr bwMode="auto">
          <a:xfrm flipH="1">
            <a:off x="4048125" y="3994151"/>
            <a:ext cx="723900" cy="487363"/>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57" name="Oval 19"/>
          <p:cNvSpPr/>
          <p:nvPr/>
        </p:nvSpPr>
        <p:spPr bwMode="auto">
          <a:xfrm>
            <a:off x="3070225" y="12192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8" name="Oval 19"/>
          <p:cNvSpPr/>
          <p:nvPr/>
        </p:nvSpPr>
        <p:spPr bwMode="auto">
          <a:xfrm>
            <a:off x="2917825" y="48768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9" name="Oval 19"/>
          <p:cNvSpPr/>
          <p:nvPr/>
        </p:nvSpPr>
        <p:spPr bwMode="auto">
          <a:xfrm>
            <a:off x="2066926" y="3048000"/>
            <a:ext cx="138113"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60" name="Straight Arrow Connector 24"/>
          <p:cNvCxnSpPr>
            <a:stCxn id="57" idx="3"/>
            <a:endCxn id="59" idx="7"/>
          </p:cNvCxnSpPr>
          <p:nvPr/>
        </p:nvCxnSpPr>
        <p:spPr bwMode="auto">
          <a:xfrm flipH="1">
            <a:off x="2185989" y="1323975"/>
            <a:ext cx="904875" cy="17414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24"/>
          <p:cNvCxnSpPr>
            <a:stCxn id="59" idx="4"/>
            <a:endCxn id="58" idx="1"/>
          </p:cNvCxnSpPr>
          <p:nvPr/>
        </p:nvCxnSpPr>
        <p:spPr bwMode="auto">
          <a:xfrm>
            <a:off x="2136775" y="3170239"/>
            <a:ext cx="801688" cy="17240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24"/>
          <p:cNvCxnSpPr>
            <a:stCxn id="57" idx="5"/>
            <a:endCxn id="51" idx="1"/>
          </p:cNvCxnSpPr>
          <p:nvPr/>
        </p:nvCxnSpPr>
        <p:spPr bwMode="auto">
          <a:xfrm>
            <a:off x="3189289" y="1323975"/>
            <a:ext cx="739775" cy="3238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24"/>
          <p:cNvCxnSpPr>
            <a:stCxn id="52" idx="4"/>
            <a:endCxn id="58" idx="6"/>
          </p:cNvCxnSpPr>
          <p:nvPr/>
        </p:nvCxnSpPr>
        <p:spPr bwMode="auto">
          <a:xfrm flipH="1">
            <a:off x="3057525" y="4541839"/>
            <a:ext cx="920750" cy="39687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TextBox 89"/>
          <p:cNvSpPr txBox="1">
            <a:spLocks noChangeArrowheads="1"/>
          </p:cNvSpPr>
          <p:nvPr/>
        </p:nvSpPr>
        <p:spPr bwMode="auto">
          <a:xfrm>
            <a:off x="4322260" y="3791876"/>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1</a:t>
            </a:r>
          </a:p>
        </p:txBody>
      </p:sp>
      <p:sp>
        <p:nvSpPr>
          <p:cNvPr id="65" name="TextBox 90"/>
          <p:cNvSpPr txBox="1">
            <a:spLocks noChangeArrowheads="1"/>
          </p:cNvSpPr>
          <p:nvPr/>
        </p:nvSpPr>
        <p:spPr bwMode="auto">
          <a:xfrm>
            <a:off x="4365161" y="3237391"/>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2</a:t>
            </a:r>
          </a:p>
        </p:txBody>
      </p:sp>
      <p:sp>
        <p:nvSpPr>
          <p:cNvPr id="66" name="TextBox 91"/>
          <p:cNvSpPr txBox="1">
            <a:spLocks noChangeArrowheads="1"/>
          </p:cNvSpPr>
          <p:nvPr/>
        </p:nvSpPr>
        <p:spPr bwMode="auto">
          <a:xfrm>
            <a:off x="4267200" y="2604927"/>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10</a:t>
            </a:r>
          </a:p>
        </p:txBody>
      </p:sp>
      <p:sp>
        <p:nvSpPr>
          <p:cNvPr id="69" name="Oval 14"/>
          <p:cNvSpPr/>
          <p:nvPr/>
        </p:nvSpPr>
        <p:spPr bwMode="auto">
          <a:xfrm>
            <a:off x="6772275" y="3179763"/>
            <a:ext cx="139700" cy="12065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0" name="Oval 16"/>
          <p:cNvSpPr/>
          <p:nvPr/>
        </p:nvSpPr>
        <p:spPr bwMode="auto">
          <a:xfrm>
            <a:off x="8816975" y="4029076"/>
            <a:ext cx="139700" cy="117475"/>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1" name="Oval 19"/>
          <p:cNvSpPr/>
          <p:nvPr/>
        </p:nvSpPr>
        <p:spPr bwMode="auto">
          <a:xfrm>
            <a:off x="8805863" y="2301875"/>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72" name="Straight Arrow Connector 24"/>
          <p:cNvCxnSpPr/>
          <p:nvPr/>
        </p:nvCxnSpPr>
        <p:spPr bwMode="auto">
          <a:xfrm rot="5400000">
            <a:off x="8574882" y="2359819"/>
            <a:ext cx="207962" cy="2984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25"/>
          <p:cNvCxnSpPr/>
          <p:nvPr/>
        </p:nvCxnSpPr>
        <p:spPr bwMode="auto">
          <a:xfrm rot="16200000" flipH="1">
            <a:off x="8971757" y="2359819"/>
            <a:ext cx="207962" cy="2984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26"/>
          <p:cNvCxnSpPr>
            <a:cxnSpLocks noChangeShapeType="1"/>
          </p:cNvCxnSpPr>
          <p:nvPr/>
        </p:nvCxnSpPr>
        <p:spPr bwMode="auto">
          <a:xfrm>
            <a:off x="8539163" y="3321050"/>
            <a:ext cx="298450" cy="196850"/>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cxnSp>
        <p:nvCxnSpPr>
          <p:cNvPr id="75" name="Straight Arrow Connector 27"/>
          <p:cNvCxnSpPr>
            <a:cxnSpLocks noChangeShapeType="1"/>
          </p:cNvCxnSpPr>
          <p:nvPr/>
        </p:nvCxnSpPr>
        <p:spPr bwMode="auto">
          <a:xfrm flipH="1">
            <a:off x="8936038" y="3321050"/>
            <a:ext cx="298450" cy="196850"/>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76" name="Oval 19"/>
          <p:cNvSpPr/>
          <p:nvPr/>
        </p:nvSpPr>
        <p:spPr bwMode="auto">
          <a:xfrm>
            <a:off x="8816975" y="347821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77" name="Straight Arrow Connector 24"/>
          <p:cNvCxnSpPr>
            <a:cxnSpLocks noChangeShapeType="1"/>
          </p:cNvCxnSpPr>
          <p:nvPr/>
        </p:nvCxnSpPr>
        <p:spPr bwMode="auto">
          <a:xfrm flipH="1">
            <a:off x="8539163" y="3581401"/>
            <a:ext cx="298450" cy="207963"/>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cxnSp>
        <p:nvCxnSpPr>
          <p:cNvPr id="78" name="Straight Arrow Connector 25"/>
          <p:cNvCxnSpPr>
            <a:cxnSpLocks noChangeShapeType="1"/>
          </p:cNvCxnSpPr>
          <p:nvPr/>
        </p:nvCxnSpPr>
        <p:spPr bwMode="auto">
          <a:xfrm>
            <a:off x="8936038" y="3581401"/>
            <a:ext cx="298450" cy="207963"/>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cxnSp>
        <p:nvCxnSpPr>
          <p:cNvPr id="79" name="Straight Arrow Connector 26"/>
          <p:cNvCxnSpPr/>
          <p:nvPr/>
        </p:nvCxnSpPr>
        <p:spPr bwMode="auto">
          <a:xfrm rot="16200000" flipH="1">
            <a:off x="8587581" y="3858419"/>
            <a:ext cx="198438" cy="2984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27"/>
          <p:cNvCxnSpPr>
            <a:cxnSpLocks noChangeShapeType="1"/>
          </p:cNvCxnSpPr>
          <p:nvPr/>
        </p:nvCxnSpPr>
        <p:spPr bwMode="auto">
          <a:xfrm flipH="1">
            <a:off x="8936038" y="3908425"/>
            <a:ext cx="298450" cy="198438"/>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81" name="Oval 16"/>
          <p:cNvSpPr/>
          <p:nvPr/>
        </p:nvSpPr>
        <p:spPr bwMode="auto">
          <a:xfrm>
            <a:off x="9164639" y="3789363"/>
            <a:ext cx="136525" cy="119062"/>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82" name="Straight Arrow Connector 26"/>
          <p:cNvCxnSpPr>
            <a:cxnSpLocks noChangeShapeType="1"/>
          </p:cNvCxnSpPr>
          <p:nvPr/>
        </p:nvCxnSpPr>
        <p:spPr bwMode="auto">
          <a:xfrm>
            <a:off x="8526464" y="2720975"/>
            <a:ext cx="300037" cy="196850"/>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cxnSp>
        <p:nvCxnSpPr>
          <p:cNvPr id="83" name="Straight Arrow Connector 27"/>
          <p:cNvCxnSpPr>
            <a:cxnSpLocks noChangeShapeType="1"/>
            <a:stCxn id="88" idx="4"/>
          </p:cNvCxnSpPr>
          <p:nvPr/>
        </p:nvCxnSpPr>
        <p:spPr bwMode="auto">
          <a:xfrm flipH="1">
            <a:off x="8924925" y="2693989"/>
            <a:ext cx="293688" cy="223837"/>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84" name="Oval 19"/>
          <p:cNvSpPr/>
          <p:nvPr/>
        </p:nvSpPr>
        <p:spPr bwMode="auto">
          <a:xfrm>
            <a:off x="8805863" y="2879725"/>
            <a:ext cx="139700" cy="12065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85" name="Oval 19"/>
          <p:cNvSpPr/>
          <p:nvPr/>
        </p:nvSpPr>
        <p:spPr bwMode="auto">
          <a:xfrm>
            <a:off x="8805863" y="2887664"/>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86" name="Straight Arrow Connector 24"/>
          <p:cNvCxnSpPr>
            <a:endCxn id="90" idx="1"/>
          </p:cNvCxnSpPr>
          <p:nvPr/>
        </p:nvCxnSpPr>
        <p:spPr bwMode="auto">
          <a:xfrm flipH="1">
            <a:off x="8485188" y="2987676"/>
            <a:ext cx="342900" cy="2381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25"/>
          <p:cNvCxnSpPr/>
          <p:nvPr/>
        </p:nvCxnSpPr>
        <p:spPr bwMode="auto">
          <a:xfrm rot="16200000" flipH="1">
            <a:off x="8970963" y="2943225"/>
            <a:ext cx="209550" cy="2984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Oval 19"/>
          <p:cNvSpPr/>
          <p:nvPr/>
        </p:nvSpPr>
        <p:spPr bwMode="auto">
          <a:xfrm>
            <a:off x="9148763" y="2576514"/>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89" name="Oval 19"/>
          <p:cNvSpPr/>
          <p:nvPr/>
        </p:nvSpPr>
        <p:spPr bwMode="auto">
          <a:xfrm>
            <a:off x="8455025" y="2608263"/>
            <a:ext cx="139700"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90" name="Oval 19"/>
          <p:cNvSpPr/>
          <p:nvPr/>
        </p:nvSpPr>
        <p:spPr bwMode="auto">
          <a:xfrm>
            <a:off x="8464550" y="320833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91" name="Oval 19"/>
          <p:cNvSpPr/>
          <p:nvPr/>
        </p:nvSpPr>
        <p:spPr bwMode="auto">
          <a:xfrm>
            <a:off x="8450263" y="3786188"/>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92" name="Oval 19"/>
          <p:cNvSpPr/>
          <p:nvPr/>
        </p:nvSpPr>
        <p:spPr bwMode="auto">
          <a:xfrm>
            <a:off x="9166226" y="3182938"/>
            <a:ext cx="138113"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93" name="Oval 19"/>
          <p:cNvSpPr/>
          <p:nvPr/>
        </p:nvSpPr>
        <p:spPr bwMode="auto">
          <a:xfrm>
            <a:off x="7608888" y="2598739"/>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94" name="Straight Arrow Connector 24"/>
          <p:cNvCxnSpPr/>
          <p:nvPr/>
        </p:nvCxnSpPr>
        <p:spPr bwMode="auto">
          <a:xfrm rot="5400000">
            <a:off x="7377113" y="2655888"/>
            <a:ext cx="209550"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25"/>
          <p:cNvCxnSpPr/>
          <p:nvPr/>
        </p:nvCxnSpPr>
        <p:spPr bwMode="auto">
          <a:xfrm rot="16200000" flipH="1">
            <a:off x="7774782" y="2655095"/>
            <a:ext cx="209550" cy="30003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26"/>
          <p:cNvCxnSpPr>
            <a:cxnSpLocks noChangeShapeType="1"/>
          </p:cNvCxnSpPr>
          <p:nvPr/>
        </p:nvCxnSpPr>
        <p:spPr bwMode="auto">
          <a:xfrm>
            <a:off x="7342188" y="3616325"/>
            <a:ext cx="298450" cy="196850"/>
          </a:xfrm>
          <a:prstGeom prst="straightConnector1">
            <a:avLst/>
          </a:prstGeom>
          <a:noFill/>
          <a:ln w="19050" algn="ctr">
            <a:solidFill>
              <a:schemeClr val="accent2">
                <a:lumMod val="75000"/>
              </a:schemeClr>
            </a:solidFill>
            <a:round/>
            <a:headEnd/>
            <a:tailEnd type="triangle" w="lg" len="lg"/>
          </a:ln>
          <a:extLst>
            <a:ext uri="{909E8E84-426E-40DD-AFC4-6F175D3DCCD1}">
              <a14:hiddenFill xmlns:a14="http://schemas.microsoft.com/office/drawing/2010/main">
                <a:noFill/>
              </a14:hiddenFill>
            </a:ext>
          </a:extLst>
        </p:spPr>
      </p:cxnSp>
      <p:cxnSp>
        <p:nvCxnSpPr>
          <p:cNvPr id="97" name="Straight Arrow Connector 27"/>
          <p:cNvCxnSpPr>
            <a:cxnSpLocks noChangeShapeType="1"/>
          </p:cNvCxnSpPr>
          <p:nvPr/>
        </p:nvCxnSpPr>
        <p:spPr bwMode="auto">
          <a:xfrm flipH="1">
            <a:off x="7739064" y="3616325"/>
            <a:ext cx="300037"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98" name="Oval 19"/>
          <p:cNvSpPr/>
          <p:nvPr/>
        </p:nvSpPr>
        <p:spPr bwMode="auto">
          <a:xfrm>
            <a:off x="7620000" y="3775075"/>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99" name="Straight Arrow Connector 26"/>
          <p:cNvCxnSpPr>
            <a:cxnSpLocks noChangeShapeType="1"/>
            <a:stCxn id="106" idx="4"/>
          </p:cNvCxnSpPr>
          <p:nvPr/>
        </p:nvCxnSpPr>
        <p:spPr bwMode="auto">
          <a:xfrm>
            <a:off x="7331075" y="3011488"/>
            <a:ext cx="298450" cy="20320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00" name="Straight Arrow Connector 27"/>
          <p:cNvCxnSpPr>
            <a:cxnSpLocks noChangeShapeType="1"/>
            <a:stCxn id="105" idx="4"/>
          </p:cNvCxnSpPr>
          <p:nvPr/>
        </p:nvCxnSpPr>
        <p:spPr bwMode="auto">
          <a:xfrm flipH="1">
            <a:off x="7727950" y="2990850"/>
            <a:ext cx="293688" cy="223838"/>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01" name="Oval 19"/>
          <p:cNvSpPr/>
          <p:nvPr/>
        </p:nvSpPr>
        <p:spPr bwMode="auto">
          <a:xfrm>
            <a:off x="7608888" y="3175000"/>
            <a:ext cx="139700" cy="1222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02" name="Oval 19"/>
          <p:cNvSpPr/>
          <p:nvPr/>
        </p:nvSpPr>
        <p:spPr bwMode="auto">
          <a:xfrm>
            <a:off x="7608888" y="3182939"/>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03" name="Straight Arrow Connector 24"/>
          <p:cNvCxnSpPr>
            <a:endCxn id="107" idx="0"/>
          </p:cNvCxnSpPr>
          <p:nvPr/>
        </p:nvCxnSpPr>
        <p:spPr bwMode="auto">
          <a:xfrm flipH="1">
            <a:off x="7318375" y="3282950"/>
            <a:ext cx="312738" cy="222250"/>
          </a:xfrm>
          <a:prstGeom prst="straightConnector1">
            <a:avLst/>
          </a:prstGeom>
          <a:ln w="1905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25"/>
          <p:cNvCxnSpPr/>
          <p:nvPr/>
        </p:nvCxnSpPr>
        <p:spPr bwMode="auto">
          <a:xfrm rot="16200000" flipH="1">
            <a:off x="7773988" y="3238500"/>
            <a:ext cx="209550"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05" name="Oval 19"/>
          <p:cNvSpPr/>
          <p:nvPr/>
        </p:nvSpPr>
        <p:spPr bwMode="auto">
          <a:xfrm>
            <a:off x="7951788" y="2871788"/>
            <a:ext cx="139700"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6" name="Oval 19"/>
          <p:cNvSpPr/>
          <p:nvPr/>
        </p:nvSpPr>
        <p:spPr bwMode="auto">
          <a:xfrm>
            <a:off x="7261225" y="2894014"/>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7" name="Oval 19"/>
          <p:cNvSpPr/>
          <p:nvPr/>
        </p:nvSpPr>
        <p:spPr bwMode="auto">
          <a:xfrm>
            <a:off x="7248526" y="3505200"/>
            <a:ext cx="138113"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8" name="Oval 19"/>
          <p:cNvSpPr/>
          <p:nvPr/>
        </p:nvSpPr>
        <p:spPr bwMode="auto">
          <a:xfrm>
            <a:off x="7969250" y="347821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9" name="Oval 19"/>
          <p:cNvSpPr/>
          <p:nvPr/>
        </p:nvSpPr>
        <p:spPr bwMode="auto">
          <a:xfrm>
            <a:off x="7172326" y="2316164"/>
            <a:ext cx="138113"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10" name="Oval 19"/>
          <p:cNvSpPr/>
          <p:nvPr/>
        </p:nvSpPr>
        <p:spPr bwMode="auto">
          <a:xfrm>
            <a:off x="7108825" y="405765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11" name="Straight Arrow Connector 24"/>
          <p:cNvCxnSpPr>
            <a:stCxn id="109" idx="5"/>
          </p:cNvCxnSpPr>
          <p:nvPr/>
        </p:nvCxnSpPr>
        <p:spPr bwMode="auto">
          <a:xfrm>
            <a:off x="7291389" y="2420938"/>
            <a:ext cx="395287" cy="1968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24"/>
          <p:cNvCxnSpPr>
            <a:stCxn id="109" idx="3"/>
            <a:endCxn id="69" idx="0"/>
          </p:cNvCxnSpPr>
          <p:nvPr/>
        </p:nvCxnSpPr>
        <p:spPr bwMode="auto">
          <a:xfrm flipH="1">
            <a:off x="6842125" y="2420939"/>
            <a:ext cx="350838" cy="7588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24"/>
          <p:cNvCxnSpPr>
            <a:stCxn id="69" idx="4"/>
            <a:endCxn id="110" idx="1"/>
          </p:cNvCxnSpPr>
          <p:nvPr/>
        </p:nvCxnSpPr>
        <p:spPr bwMode="auto">
          <a:xfrm>
            <a:off x="6842125" y="3300414"/>
            <a:ext cx="287338" cy="77628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24"/>
          <p:cNvCxnSpPr>
            <a:stCxn id="98" idx="4"/>
            <a:endCxn id="110" idx="6"/>
          </p:cNvCxnSpPr>
          <p:nvPr/>
        </p:nvCxnSpPr>
        <p:spPr bwMode="auto">
          <a:xfrm flipH="1">
            <a:off x="7248526" y="3897313"/>
            <a:ext cx="441325" cy="2222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Oval 19"/>
          <p:cNvSpPr/>
          <p:nvPr/>
        </p:nvSpPr>
        <p:spPr bwMode="auto">
          <a:xfrm>
            <a:off x="8023225" y="1782764"/>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16" name="Oval 19"/>
          <p:cNvSpPr/>
          <p:nvPr/>
        </p:nvSpPr>
        <p:spPr bwMode="auto">
          <a:xfrm>
            <a:off x="8023225" y="45720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17" name="Straight Arrow Connector 24"/>
          <p:cNvCxnSpPr>
            <a:stCxn id="115" idx="5"/>
            <a:endCxn id="71" idx="1"/>
          </p:cNvCxnSpPr>
          <p:nvPr/>
        </p:nvCxnSpPr>
        <p:spPr bwMode="auto">
          <a:xfrm>
            <a:off x="8142288" y="1887539"/>
            <a:ext cx="684212" cy="43338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24"/>
          <p:cNvCxnSpPr>
            <a:stCxn id="115" idx="3"/>
            <a:endCxn id="109" idx="0"/>
          </p:cNvCxnSpPr>
          <p:nvPr/>
        </p:nvCxnSpPr>
        <p:spPr bwMode="auto">
          <a:xfrm flipH="1">
            <a:off x="7242175" y="1887539"/>
            <a:ext cx="801688" cy="4286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24"/>
          <p:cNvCxnSpPr>
            <a:stCxn id="110" idx="5"/>
            <a:endCxn id="116" idx="2"/>
          </p:cNvCxnSpPr>
          <p:nvPr/>
        </p:nvCxnSpPr>
        <p:spPr bwMode="auto">
          <a:xfrm>
            <a:off x="7227889" y="4162425"/>
            <a:ext cx="795337" cy="47148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0" name="Straight Arrow Connector 24"/>
          <p:cNvCxnSpPr>
            <a:stCxn id="70" idx="4"/>
            <a:endCxn id="116" idx="6"/>
          </p:cNvCxnSpPr>
          <p:nvPr/>
        </p:nvCxnSpPr>
        <p:spPr bwMode="auto">
          <a:xfrm flipH="1">
            <a:off x="8162925" y="4146551"/>
            <a:ext cx="723900" cy="487363"/>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Oval 19"/>
          <p:cNvSpPr/>
          <p:nvPr/>
        </p:nvSpPr>
        <p:spPr bwMode="auto">
          <a:xfrm>
            <a:off x="7185025" y="13716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22" name="Oval 19"/>
          <p:cNvSpPr/>
          <p:nvPr/>
        </p:nvSpPr>
        <p:spPr bwMode="auto">
          <a:xfrm>
            <a:off x="7032625" y="5029200"/>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23" name="Oval 19"/>
          <p:cNvSpPr/>
          <p:nvPr/>
        </p:nvSpPr>
        <p:spPr bwMode="auto">
          <a:xfrm>
            <a:off x="6181726" y="3200400"/>
            <a:ext cx="138113"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24" name="Straight Arrow Connector 24"/>
          <p:cNvCxnSpPr>
            <a:stCxn id="121" idx="3"/>
            <a:endCxn id="123" idx="7"/>
          </p:cNvCxnSpPr>
          <p:nvPr/>
        </p:nvCxnSpPr>
        <p:spPr bwMode="auto">
          <a:xfrm flipH="1">
            <a:off x="6300789" y="1476375"/>
            <a:ext cx="904875" cy="174148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24"/>
          <p:cNvCxnSpPr>
            <a:stCxn id="123" idx="4"/>
            <a:endCxn id="122" idx="1"/>
          </p:cNvCxnSpPr>
          <p:nvPr/>
        </p:nvCxnSpPr>
        <p:spPr bwMode="auto">
          <a:xfrm>
            <a:off x="6251575" y="3322639"/>
            <a:ext cx="801688" cy="17240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6" name="Straight Arrow Connector 24"/>
          <p:cNvCxnSpPr>
            <a:stCxn id="121" idx="5"/>
            <a:endCxn id="115" idx="1"/>
          </p:cNvCxnSpPr>
          <p:nvPr/>
        </p:nvCxnSpPr>
        <p:spPr bwMode="auto">
          <a:xfrm>
            <a:off x="7304089" y="1476375"/>
            <a:ext cx="739775" cy="3238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24"/>
          <p:cNvCxnSpPr>
            <a:stCxn id="116" idx="4"/>
            <a:endCxn id="122" idx="6"/>
          </p:cNvCxnSpPr>
          <p:nvPr/>
        </p:nvCxnSpPr>
        <p:spPr bwMode="auto">
          <a:xfrm flipH="1">
            <a:off x="7172325" y="4694239"/>
            <a:ext cx="920750" cy="39687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32" name="TextBox 94"/>
          <p:cNvSpPr txBox="1">
            <a:spLocks noChangeArrowheads="1"/>
          </p:cNvSpPr>
          <p:nvPr/>
        </p:nvSpPr>
        <p:spPr bwMode="auto">
          <a:xfrm>
            <a:off x="7084162" y="2971801"/>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12</a:t>
            </a:r>
          </a:p>
        </p:txBody>
      </p:sp>
      <p:sp>
        <p:nvSpPr>
          <p:cNvPr id="133" name="TextBox 94"/>
          <p:cNvSpPr txBox="1">
            <a:spLocks noChangeArrowheads="1"/>
          </p:cNvSpPr>
          <p:nvPr/>
        </p:nvSpPr>
        <p:spPr bwMode="auto">
          <a:xfrm>
            <a:off x="7848600" y="2971801"/>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10</a:t>
            </a:r>
          </a:p>
        </p:txBody>
      </p:sp>
      <p:sp>
        <p:nvSpPr>
          <p:cNvPr id="134" name="TextBox 92"/>
          <p:cNvSpPr txBox="1">
            <a:spLocks noChangeArrowheads="1"/>
          </p:cNvSpPr>
          <p:nvPr/>
        </p:nvSpPr>
        <p:spPr bwMode="auto">
          <a:xfrm>
            <a:off x="7869238" y="3654426"/>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1</a:t>
            </a:r>
          </a:p>
        </p:txBody>
      </p:sp>
      <p:sp>
        <p:nvSpPr>
          <p:cNvPr id="135" name="TextBox 92"/>
          <p:cNvSpPr txBox="1">
            <a:spLocks noChangeArrowheads="1"/>
          </p:cNvSpPr>
          <p:nvPr/>
        </p:nvSpPr>
        <p:spPr bwMode="auto">
          <a:xfrm>
            <a:off x="6726238" y="3581401"/>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9</a:t>
            </a:r>
          </a:p>
        </p:txBody>
      </p:sp>
      <p:sp>
        <p:nvSpPr>
          <p:cNvPr id="136" name="TextBox 92"/>
          <p:cNvSpPr txBox="1">
            <a:spLocks noChangeArrowheads="1"/>
          </p:cNvSpPr>
          <p:nvPr/>
        </p:nvSpPr>
        <p:spPr bwMode="auto">
          <a:xfrm>
            <a:off x="6324600" y="3962401"/>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8</a:t>
            </a:r>
          </a:p>
        </p:txBody>
      </p:sp>
      <p:pic>
        <p:nvPicPr>
          <p:cNvPr id="137" name="Picture 319" descr="machine"/>
          <p:cNvPicPr>
            <a:picLocks noChangeAspect="1" noChangeArrowheads="1"/>
          </p:cNvPicPr>
          <p:nvPr/>
        </p:nvPicPr>
        <p:blipFill>
          <a:blip r:embed="rId2">
            <a:extLst>
              <a:ext uri="{28A0092B-C50C-407E-A947-70E740481C1C}">
                <a14:useLocalDpi xmlns:a14="http://schemas.microsoft.com/office/drawing/2010/main" val="0"/>
              </a:ext>
            </a:extLst>
          </a:blip>
          <a:srcRect r="88333" b="86667"/>
          <a:stretch>
            <a:fillRect/>
          </a:stretch>
        </p:blipFill>
        <p:spPr bwMode="auto">
          <a:xfrm>
            <a:off x="2987676" y="5257920"/>
            <a:ext cx="876205" cy="56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319" descr="machine"/>
          <p:cNvPicPr>
            <a:picLocks noChangeAspect="1" noChangeArrowheads="1"/>
          </p:cNvPicPr>
          <p:nvPr/>
        </p:nvPicPr>
        <p:blipFill>
          <a:blip r:embed="rId2">
            <a:extLst>
              <a:ext uri="{28A0092B-C50C-407E-A947-70E740481C1C}">
                <a14:useLocalDpi xmlns:a14="http://schemas.microsoft.com/office/drawing/2010/main" val="0"/>
              </a:ext>
            </a:extLst>
          </a:blip>
          <a:srcRect r="88333" b="86667"/>
          <a:stretch>
            <a:fillRect/>
          </a:stretch>
        </p:blipFill>
        <p:spPr bwMode="auto">
          <a:xfrm>
            <a:off x="7071715" y="5289538"/>
            <a:ext cx="749300" cy="48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TextBox 138"/>
          <p:cNvSpPr txBox="1"/>
          <p:nvPr/>
        </p:nvSpPr>
        <p:spPr>
          <a:xfrm>
            <a:off x="3893410" y="5345717"/>
            <a:ext cx="1082348" cy="369332"/>
          </a:xfrm>
          <a:prstGeom prst="rect">
            <a:avLst/>
          </a:prstGeom>
          <a:noFill/>
        </p:spPr>
        <p:txBody>
          <a:bodyPr wrap="none" rtlCol="0">
            <a:spAutoFit/>
          </a:bodyPr>
          <a:lstStyle/>
          <a:p>
            <a:r>
              <a:rPr lang="en-US" dirty="0"/>
              <a:t>4 probes</a:t>
            </a:r>
          </a:p>
        </p:txBody>
      </p:sp>
      <p:sp>
        <p:nvSpPr>
          <p:cNvPr id="140" name="TextBox 139"/>
          <p:cNvSpPr txBox="1"/>
          <p:nvPr/>
        </p:nvSpPr>
        <p:spPr>
          <a:xfrm>
            <a:off x="7923376" y="5301536"/>
            <a:ext cx="1082348" cy="369332"/>
          </a:xfrm>
          <a:prstGeom prst="rect">
            <a:avLst/>
          </a:prstGeom>
          <a:noFill/>
        </p:spPr>
        <p:txBody>
          <a:bodyPr wrap="none" rtlCol="0">
            <a:spAutoFit/>
          </a:bodyPr>
          <a:lstStyle/>
          <a:p>
            <a:r>
              <a:rPr lang="en-US" dirty="0"/>
              <a:t>5 probes</a:t>
            </a:r>
          </a:p>
        </p:txBody>
      </p:sp>
      <p:sp>
        <p:nvSpPr>
          <p:cNvPr id="141" name="TextBox 91"/>
          <p:cNvSpPr txBox="1">
            <a:spLocks noChangeArrowheads="1"/>
          </p:cNvSpPr>
          <p:nvPr/>
        </p:nvSpPr>
        <p:spPr bwMode="auto">
          <a:xfrm>
            <a:off x="4953000" y="2590801"/>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dirty="0"/>
              <a:t>6</a:t>
            </a:r>
          </a:p>
        </p:txBody>
      </p:sp>
    </p:spTree>
    <p:extLst>
      <p:ext uri="{BB962C8B-B14F-4D97-AF65-F5344CB8AC3E}">
        <p14:creationId xmlns:p14="http://schemas.microsoft.com/office/powerpoint/2010/main" val="703717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81200" y="111126"/>
            <a:ext cx="8229600" cy="574675"/>
          </a:xfrm>
        </p:spPr>
        <p:txBody>
          <a:bodyPr/>
          <a:lstStyle/>
          <a:p>
            <a:pPr eaLnBrk="1" hangingPunct="1"/>
            <a:r>
              <a:rPr lang="en-US"/>
              <a:t>Partitioning Algorithm</a:t>
            </a:r>
          </a:p>
        </p:txBody>
      </p:sp>
      <p:sp>
        <p:nvSpPr>
          <p:cNvPr id="17411" name="Content Placeholder 2"/>
          <p:cNvSpPr>
            <a:spLocks noGrp="1"/>
          </p:cNvSpPr>
          <p:nvPr>
            <p:ph idx="1"/>
          </p:nvPr>
        </p:nvSpPr>
        <p:spPr/>
        <p:txBody>
          <a:bodyPr/>
          <a:lstStyle/>
          <a:p>
            <a:pPr eaLnBrk="1" hangingPunct="1"/>
            <a:r>
              <a:rPr lang="en-US"/>
              <a:t>The partitioning combines the paths that pass through same diamonds and triangles into one task</a:t>
            </a:r>
          </a:p>
          <a:p>
            <a:pPr lvl="1" eaLnBrk="1" hangingPunct="1"/>
            <a:r>
              <a:rPr lang="en-US"/>
              <a:t>These paths share lot of overlapping probes and best suited for profiling in the same core</a:t>
            </a:r>
          </a:p>
          <a:p>
            <a:pPr eaLnBrk="1" hangingPunct="1"/>
            <a:endParaRPr lang="en-US"/>
          </a:p>
        </p:txBody>
      </p:sp>
      <p:sp>
        <p:nvSpPr>
          <p:cNvPr id="17412" name="TextBox 10"/>
          <p:cNvSpPr txBox="1">
            <a:spLocks noChangeArrowheads="1"/>
          </p:cNvSpPr>
          <p:nvPr/>
        </p:nvSpPr>
        <p:spPr bwMode="auto">
          <a:xfrm>
            <a:off x="5291138" y="3595688"/>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v12</a:t>
            </a:r>
          </a:p>
        </p:txBody>
      </p:sp>
      <p:sp>
        <p:nvSpPr>
          <p:cNvPr id="17413" name="TextBox 11"/>
          <p:cNvSpPr txBox="1">
            <a:spLocks noChangeArrowheads="1"/>
          </p:cNvSpPr>
          <p:nvPr/>
        </p:nvSpPr>
        <p:spPr bwMode="auto">
          <a:xfrm>
            <a:off x="4945063" y="3971926"/>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v13</a:t>
            </a:r>
          </a:p>
        </p:txBody>
      </p:sp>
      <p:sp>
        <p:nvSpPr>
          <p:cNvPr id="17414" name="TextBox 12"/>
          <p:cNvSpPr txBox="1">
            <a:spLocks noChangeArrowheads="1"/>
          </p:cNvSpPr>
          <p:nvPr/>
        </p:nvSpPr>
        <p:spPr bwMode="auto">
          <a:xfrm>
            <a:off x="5295901" y="5456238"/>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v21</a:t>
            </a:r>
          </a:p>
        </p:txBody>
      </p:sp>
      <p:sp>
        <p:nvSpPr>
          <p:cNvPr id="7" name="Oval 14"/>
          <p:cNvSpPr/>
          <p:nvPr/>
        </p:nvSpPr>
        <p:spPr bwMode="auto">
          <a:xfrm>
            <a:off x="3181350" y="4606925"/>
            <a:ext cx="139700" cy="12065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8" name="Oval 16"/>
          <p:cNvSpPr/>
          <p:nvPr/>
        </p:nvSpPr>
        <p:spPr bwMode="auto">
          <a:xfrm>
            <a:off x="5226050" y="5456238"/>
            <a:ext cx="139700" cy="117475"/>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9" name="Oval 19"/>
          <p:cNvSpPr/>
          <p:nvPr/>
        </p:nvSpPr>
        <p:spPr bwMode="auto">
          <a:xfrm>
            <a:off x="5214938" y="3729037"/>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7418" name="TextBox 22"/>
          <p:cNvSpPr txBox="1">
            <a:spLocks noChangeArrowheads="1"/>
          </p:cNvSpPr>
          <p:nvPr/>
        </p:nvSpPr>
        <p:spPr bwMode="auto">
          <a:xfrm>
            <a:off x="5365751" y="4857751"/>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v18</a:t>
            </a:r>
          </a:p>
        </p:txBody>
      </p:sp>
      <p:cxnSp>
        <p:nvCxnSpPr>
          <p:cNvPr id="11" name="Straight Arrow Connector 24"/>
          <p:cNvCxnSpPr/>
          <p:nvPr/>
        </p:nvCxnSpPr>
        <p:spPr bwMode="auto">
          <a:xfrm rot="5400000">
            <a:off x="4983957" y="3786981"/>
            <a:ext cx="207962"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25"/>
          <p:cNvCxnSpPr/>
          <p:nvPr/>
        </p:nvCxnSpPr>
        <p:spPr bwMode="auto">
          <a:xfrm rot="16200000" flipH="1">
            <a:off x="5380832" y="3786981"/>
            <a:ext cx="207962" cy="2984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21" name="Straight Arrow Connector 26"/>
          <p:cNvCxnSpPr>
            <a:cxnSpLocks noChangeShapeType="1"/>
          </p:cNvCxnSpPr>
          <p:nvPr/>
        </p:nvCxnSpPr>
        <p:spPr bwMode="auto">
          <a:xfrm>
            <a:off x="4948238" y="4748212"/>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7422" name="Straight Arrow Connector 27"/>
          <p:cNvCxnSpPr>
            <a:cxnSpLocks noChangeShapeType="1"/>
          </p:cNvCxnSpPr>
          <p:nvPr/>
        </p:nvCxnSpPr>
        <p:spPr bwMode="auto">
          <a:xfrm flipH="1">
            <a:off x="5345113" y="4748212"/>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7423" name="TextBox 28"/>
          <p:cNvSpPr txBox="1">
            <a:spLocks noChangeArrowheads="1"/>
          </p:cNvSpPr>
          <p:nvPr/>
        </p:nvSpPr>
        <p:spPr bwMode="auto">
          <a:xfrm>
            <a:off x="5645151" y="3968751"/>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v14</a:t>
            </a:r>
          </a:p>
        </p:txBody>
      </p:sp>
      <p:sp>
        <p:nvSpPr>
          <p:cNvPr id="17424" name="TextBox 11"/>
          <p:cNvSpPr txBox="1">
            <a:spLocks noChangeArrowheads="1"/>
          </p:cNvSpPr>
          <p:nvPr/>
        </p:nvSpPr>
        <p:spPr bwMode="auto">
          <a:xfrm>
            <a:off x="4956176" y="5159376"/>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v19</a:t>
            </a:r>
          </a:p>
        </p:txBody>
      </p:sp>
      <p:sp>
        <p:nvSpPr>
          <p:cNvPr id="17" name="Oval 19"/>
          <p:cNvSpPr/>
          <p:nvPr/>
        </p:nvSpPr>
        <p:spPr bwMode="auto">
          <a:xfrm>
            <a:off x="5226050" y="4905376"/>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17426" name="Straight Arrow Connector 24"/>
          <p:cNvCxnSpPr>
            <a:cxnSpLocks noChangeShapeType="1"/>
          </p:cNvCxnSpPr>
          <p:nvPr/>
        </p:nvCxnSpPr>
        <p:spPr bwMode="auto">
          <a:xfrm flipH="1">
            <a:off x="4948238" y="5008563"/>
            <a:ext cx="298450" cy="207963"/>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7427" name="Straight Arrow Connector 25"/>
          <p:cNvCxnSpPr>
            <a:cxnSpLocks noChangeShapeType="1"/>
          </p:cNvCxnSpPr>
          <p:nvPr/>
        </p:nvCxnSpPr>
        <p:spPr bwMode="auto">
          <a:xfrm>
            <a:off x="5345113" y="5008563"/>
            <a:ext cx="298450" cy="207963"/>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20" name="Straight Arrow Connector 26"/>
          <p:cNvCxnSpPr/>
          <p:nvPr/>
        </p:nvCxnSpPr>
        <p:spPr bwMode="auto">
          <a:xfrm rot="16200000" flipH="1">
            <a:off x="4996656" y="5285581"/>
            <a:ext cx="198438"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29" name="Straight Arrow Connector 27"/>
          <p:cNvCxnSpPr>
            <a:cxnSpLocks noChangeShapeType="1"/>
          </p:cNvCxnSpPr>
          <p:nvPr/>
        </p:nvCxnSpPr>
        <p:spPr bwMode="auto">
          <a:xfrm flipH="1">
            <a:off x="5345113" y="5335587"/>
            <a:ext cx="298450" cy="198438"/>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17430" name="TextBox 28"/>
          <p:cNvSpPr txBox="1">
            <a:spLocks noChangeArrowheads="1"/>
          </p:cNvSpPr>
          <p:nvPr/>
        </p:nvSpPr>
        <p:spPr bwMode="auto">
          <a:xfrm>
            <a:off x="5713413" y="5156201"/>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v20</a:t>
            </a:r>
          </a:p>
        </p:txBody>
      </p:sp>
      <p:sp>
        <p:nvSpPr>
          <p:cNvPr id="23" name="Oval 16"/>
          <p:cNvSpPr/>
          <p:nvPr/>
        </p:nvSpPr>
        <p:spPr bwMode="auto">
          <a:xfrm>
            <a:off x="5573714" y="5216525"/>
            <a:ext cx="136525" cy="119062"/>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7432" name="TextBox 22"/>
          <p:cNvSpPr txBox="1">
            <a:spLocks noChangeArrowheads="1"/>
          </p:cNvSpPr>
          <p:nvPr/>
        </p:nvSpPr>
        <p:spPr bwMode="auto">
          <a:xfrm>
            <a:off x="5354639" y="4257676"/>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v15</a:t>
            </a:r>
          </a:p>
        </p:txBody>
      </p:sp>
      <p:cxnSp>
        <p:nvCxnSpPr>
          <p:cNvPr id="17433" name="Straight Arrow Connector 26"/>
          <p:cNvCxnSpPr>
            <a:cxnSpLocks noChangeShapeType="1"/>
          </p:cNvCxnSpPr>
          <p:nvPr/>
        </p:nvCxnSpPr>
        <p:spPr bwMode="auto">
          <a:xfrm>
            <a:off x="4935539" y="4148137"/>
            <a:ext cx="300037"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7434" name="Straight Arrow Connector 27"/>
          <p:cNvCxnSpPr>
            <a:cxnSpLocks noChangeShapeType="1"/>
            <a:stCxn id="33" idx="4"/>
          </p:cNvCxnSpPr>
          <p:nvPr/>
        </p:nvCxnSpPr>
        <p:spPr bwMode="auto">
          <a:xfrm flipH="1">
            <a:off x="5334000" y="4121151"/>
            <a:ext cx="293688" cy="223837"/>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27" name="Oval 19"/>
          <p:cNvSpPr/>
          <p:nvPr/>
        </p:nvSpPr>
        <p:spPr bwMode="auto">
          <a:xfrm>
            <a:off x="5214938" y="4306887"/>
            <a:ext cx="139700" cy="12065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7436" name="TextBox 11"/>
          <p:cNvSpPr txBox="1">
            <a:spLocks noChangeArrowheads="1"/>
          </p:cNvSpPr>
          <p:nvPr/>
        </p:nvSpPr>
        <p:spPr bwMode="auto">
          <a:xfrm>
            <a:off x="4945063" y="4567238"/>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v16</a:t>
            </a:r>
          </a:p>
        </p:txBody>
      </p:sp>
      <p:sp>
        <p:nvSpPr>
          <p:cNvPr id="29" name="Oval 19"/>
          <p:cNvSpPr/>
          <p:nvPr/>
        </p:nvSpPr>
        <p:spPr bwMode="auto">
          <a:xfrm>
            <a:off x="5214938" y="4314826"/>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30" name="Straight Arrow Connector 24"/>
          <p:cNvCxnSpPr>
            <a:endCxn id="35" idx="1"/>
          </p:cNvCxnSpPr>
          <p:nvPr/>
        </p:nvCxnSpPr>
        <p:spPr bwMode="auto">
          <a:xfrm flipH="1">
            <a:off x="4894263" y="4414838"/>
            <a:ext cx="342900" cy="2381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25"/>
          <p:cNvCxnSpPr/>
          <p:nvPr/>
        </p:nvCxnSpPr>
        <p:spPr bwMode="auto">
          <a:xfrm rot="16200000" flipH="1">
            <a:off x="5380038" y="4370387"/>
            <a:ext cx="209550"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7440" name="TextBox 28"/>
          <p:cNvSpPr txBox="1">
            <a:spLocks noChangeArrowheads="1"/>
          </p:cNvSpPr>
          <p:nvPr/>
        </p:nvSpPr>
        <p:spPr bwMode="auto">
          <a:xfrm>
            <a:off x="5643563" y="4565651"/>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v17</a:t>
            </a:r>
          </a:p>
        </p:txBody>
      </p:sp>
      <p:sp>
        <p:nvSpPr>
          <p:cNvPr id="33" name="Oval 19"/>
          <p:cNvSpPr/>
          <p:nvPr/>
        </p:nvSpPr>
        <p:spPr bwMode="auto">
          <a:xfrm>
            <a:off x="5557838" y="4003676"/>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4" name="Oval 19"/>
          <p:cNvSpPr/>
          <p:nvPr/>
        </p:nvSpPr>
        <p:spPr bwMode="auto">
          <a:xfrm>
            <a:off x="4864100" y="4035425"/>
            <a:ext cx="139700"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5" name="Oval 19"/>
          <p:cNvSpPr/>
          <p:nvPr/>
        </p:nvSpPr>
        <p:spPr bwMode="auto">
          <a:xfrm>
            <a:off x="4873625" y="4635500"/>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6" name="Oval 19"/>
          <p:cNvSpPr/>
          <p:nvPr/>
        </p:nvSpPr>
        <p:spPr bwMode="auto">
          <a:xfrm>
            <a:off x="4859338" y="5213350"/>
            <a:ext cx="139700"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7" name="Oval 19"/>
          <p:cNvSpPr/>
          <p:nvPr/>
        </p:nvSpPr>
        <p:spPr bwMode="auto">
          <a:xfrm>
            <a:off x="5575301" y="4610100"/>
            <a:ext cx="138113"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7447" name="TextBox 11"/>
          <p:cNvSpPr txBox="1">
            <a:spLocks noChangeArrowheads="1"/>
          </p:cNvSpPr>
          <p:nvPr/>
        </p:nvSpPr>
        <p:spPr bwMode="auto">
          <a:xfrm>
            <a:off x="3748089" y="4267201"/>
            <a:ext cx="35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v5</a:t>
            </a:r>
          </a:p>
        </p:txBody>
      </p:sp>
      <p:sp>
        <p:nvSpPr>
          <p:cNvPr id="40" name="Oval 19"/>
          <p:cNvSpPr/>
          <p:nvPr/>
        </p:nvSpPr>
        <p:spPr bwMode="auto">
          <a:xfrm>
            <a:off x="4017963" y="4025901"/>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7449" name="TextBox 22"/>
          <p:cNvSpPr txBox="1">
            <a:spLocks noChangeArrowheads="1"/>
          </p:cNvSpPr>
          <p:nvPr/>
        </p:nvSpPr>
        <p:spPr bwMode="auto">
          <a:xfrm>
            <a:off x="4168776" y="5153026"/>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v10</a:t>
            </a:r>
          </a:p>
        </p:txBody>
      </p:sp>
      <p:cxnSp>
        <p:nvCxnSpPr>
          <p:cNvPr id="42" name="Straight Arrow Connector 24"/>
          <p:cNvCxnSpPr/>
          <p:nvPr/>
        </p:nvCxnSpPr>
        <p:spPr bwMode="auto">
          <a:xfrm rot="5400000">
            <a:off x="3786188" y="4083050"/>
            <a:ext cx="209550" cy="298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25"/>
          <p:cNvCxnSpPr/>
          <p:nvPr/>
        </p:nvCxnSpPr>
        <p:spPr bwMode="auto">
          <a:xfrm rot="16200000" flipH="1">
            <a:off x="4183857" y="4082257"/>
            <a:ext cx="209550" cy="30003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52" name="Straight Arrow Connector 26"/>
          <p:cNvCxnSpPr>
            <a:cxnSpLocks noChangeShapeType="1"/>
          </p:cNvCxnSpPr>
          <p:nvPr/>
        </p:nvCxnSpPr>
        <p:spPr bwMode="auto">
          <a:xfrm>
            <a:off x="3751263" y="5043487"/>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7453" name="Straight Arrow Connector 27"/>
          <p:cNvCxnSpPr>
            <a:cxnSpLocks noChangeShapeType="1"/>
          </p:cNvCxnSpPr>
          <p:nvPr/>
        </p:nvCxnSpPr>
        <p:spPr bwMode="auto">
          <a:xfrm flipH="1">
            <a:off x="4148139" y="5043487"/>
            <a:ext cx="300037" cy="196850"/>
          </a:xfrm>
          <a:prstGeom prst="straightConnector1">
            <a:avLst/>
          </a:prstGeom>
          <a:noFill/>
          <a:ln w="19050" algn="ctr">
            <a:solidFill>
              <a:srgbClr val="FF0000"/>
            </a:solidFill>
            <a:round/>
            <a:headEnd/>
            <a:tailEnd type="triangle" w="lg" len="lg"/>
          </a:ln>
          <a:extLst>
            <a:ext uri="{909E8E84-426E-40DD-AFC4-6F175D3DCCD1}">
              <a14:hiddenFill xmlns:a14="http://schemas.microsoft.com/office/drawing/2010/main">
                <a:noFill/>
              </a14:hiddenFill>
            </a:ext>
          </a:extLst>
        </p:spPr>
      </p:cxnSp>
      <p:sp>
        <p:nvSpPr>
          <p:cNvPr id="17454" name="TextBox 28"/>
          <p:cNvSpPr txBox="1">
            <a:spLocks noChangeArrowheads="1"/>
          </p:cNvSpPr>
          <p:nvPr/>
        </p:nvSpPr>
        <p:spPr bwMode="auto">
          <a:xfrm>
            <a:off x="4448176" y="4264026"/>
            <a:ext cx="35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v6</a:t>
            </a:r>
          </a:p>
        </p:txBody>
      </p:sp>
      <p:sp>
        <p:nvSpPr>
          <p:cNvPr id="47" name="Oval 19"/>
          <p:cNvSpPr/>
          <p:nvPr/>
        </p:nvSpPr>
        <p:spPr bwMode="auto">
          <a:xfrm>
            <a:off x="4029075" y="5202237"/>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7456" name="TextBox 22"/>
          <p:cNvSpPr txBox="1">
            <a:spLocks noChangeArrowheads="1"/>
          </p:cNvSpPr>
          <p:nvPr/>
        </p:nvSpPr>
        <p:spPr bwMode="auto">
          <a:xfrm>
            <a:off x="4157664" y="4552951"/>
            <a:ext cx="35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v7</a:t>
            </a:r>
          </a:p>
        </p:txBody>
      </p:sp>
      <p:cxnSp>
        <p:nvCxnSpPr>
          <p:cNvPr id="17457" name="Straight Arrow Connector 26"/>
          <p:cNvCxnSpPr>
            <a:cxnSpLocks noChangeShapeType="1"/>
          </p:cNvCxnSpPr>
          <p:nvPr/>
        </p:nvCxnSpPr>
        <p:spPr bwMode="auto">
          <a:xfrm>
            <a:off x="3740150" y="4445000"/>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7458" name="Straight Arrow Connector 27"/>
          <p:cNvCxnSpPr>
            <a:cxnSpLocks noChangeShapeType="1"/>
          </p:cNvCxnSpPr>
          <p:nvPr/>
        </p:nvCxnSpPr>
        <p:spPr bwMode="auto">
          <a:xfrm flipH="1">
            <a:off x="4137025" y="4445000"/>
            <a:ext cx="298450" cy="196850"/>
          </a:xfrm>
          <a:prstGeom prst="straightConnector1">
            <a:avLst/>
          </a:prstGeom>
          <a:noFill/>
          <a:ln w="19050"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51" name="Oval 19"/>
          <p:cNvSpPr/>
          <p:nvPr/>
        </p:nvSpPr>
        <p:spPr bwMode="auto">
          <a:xfrm>
            <a:off x="4017963" y="4602162"/>
            <a:ext cx="139700" cy="1222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7460" name="TextBox 11"/>
          <p:cNvSpPr txBox="1">
            <a:spLocks noChangeArrowheads="1"/>
          </p:cNvSpPr>
          <p:nvPr/>
        </p:nvSpPr>
        <p:spPr bwMode="auto">
          <a:xfrm>
            <a:off x="3748089" y="4864101"/>
            <a:ext cx="35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v8</a:t>
            </a:r>
          </a:p>
        </p:txBody>
      </p:sp>
      <p:sp>
        <p:nvSpPr>
          <p:cNvPr id="53" name="Oval 19"/>
          <p:cNvSpPr/>
          <p:nvPr/>
        </p:nvSpPr>
        <p:spPr bwMode="auto">
          <a:xfrm>
            <a:off x="4017963" y="4610101"/>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54" name="Straight Arrow Connector 24"/>
          <p:cNvCxnSpPr>
            <a:endCxn id="59" idx="0"/>
          </p:cNvCxnSpPr>
          <p:nvPr/>
        </p:nvCxnSpPr>
        <p:spPr bwMode="auto">
          <a:xfrm flipH="1">
            <a:off x="3727450" y="4710112"/>
            <a:ext cx="312738" cy="2222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25"/>
          <p:cNvCxnSpPr/>
          <p:nvPr/>
        </p:nvCxnSpPr>
        <p:spPr bwMode="auto">
          <a:xfrm rot="16200000" flipH="1">
            <a:off x="4183063" y="4665662"/>
            <a:ext cx="209550" cy="29845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7464" name="TextBox 28"/>
          <p:cNvSpPr txBox="1">
            <a:spLocks noChangeArrowheads="1"/>
          </p:cNvSpPr>
          <p:nvPr/>
        </p:nvSpPr>
        <p:spPr bwMode="auto">
          <a:xfrm>
            <a:off x="4448175" y="4860926"/>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v9</a:t>
            </a:r>
          </a:p>
        </p:txBody>
      </p:sp>
      <p:sp>
        <p:nvSpPr>
          <p:cNvPr id="57" name="Oval 19"/>
          <p:cNvSpPr/>
          <p:nvPr/>
        </p:nvSpPr>
        <p:spPr bwMode="auto">
          <a:xfrm>
            <a:off x="4360863" y="4298950"/>
            <a:ext cx="139700" cy="119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8" name="Oval 19"/>
          <p:cNvSpPr/>
          <p:nvPr/>
        </p:nvSpPr>
        <p:spPr bwMode="auto">
          <a:xfrm>
            <a:off x="3670300" y="4321176"/>
            <a:ext cx="139700" cy="1174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9" name="Oval 19"/>
          <p:cNvSpPr/>
          <p:nvPr/>
        </p:nvSpPr>
        <p:spPr bwMode="auto">
          <a:xfrm>
            <a:off x="3657601" y="4932362"/>
            <a:ext cx="138113" cy="12065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0" name="Oval 19"/>
          <p:cNvSpPr/>
          <p:nvPr/>
        </p:nvSpPr>
        <p:spPr bwMode="auto">
          <a:xfrm>
            <a:off x="4378325" y="4905376"/>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1" name="Oval 19"/>
          <p:cNvSpPr/>
          <p:nvPr/>
        </p:nvSpPr>
        <p:spPr bwMode="auto">
          <a:xfrm>
            <a:off x="3581401" y="3743326"/>
            <a:ext cx="138113"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2" name="Oval 19"/>
          <p:cNvSpPr/>
          <p:nvPr/>
        </p:nvSpPr>
        <p:spPr bwMode="auto">
          <a:xfrm>
            <a:off x="3517900" y="5484812"/>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63" name="Straight Arrow Connector 24"/>
          <p:cNvCxnSpPr>
            <a:stCxn id="61" idx="5"/>
          </p:cNvCxnSpPr>
          <p:nvPr/>
        </p:nvCxnSpPr>
        <p:spPr bwMode="auto">
          <a:xfrm>
            <a:off x="3700464" y="3848100"/>
            <a:ext cx="395287" cy="1968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24"/>
          <p:cNvCxnSpPr>
            <a:stCxn id="61" idx="3"/>
            <a:endCxn id="7" idx="0"/>
          </p:cNvCxnSpPr>
          <p:nvPr/>
        </p:nvCxnSpPr>
        <p:spPr bwMode="auto">
          <a:xfrm flipH="1">
            <a:off x="3251200" y="3848101"/>
            <a:ext cx="350838" cy="7588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24"/>
          <p:cNvCxnSpPr>
            <a:stCxn id="7" idx="4"/>
            <a:endCxn id="62" idx="1"/>
          </p:cNvCxnSpPr>
          <p:nvPr/>
        </p:nvCxnSpPr>
        <p:spPr bwMode="auto">
          <a:xfrm>
            <a:off x="3251200" y="4727576"/>
            <a:ext cx="287338" cy="77628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24"/>
          <p:cNvCxnSpPr>
            <a:stCxn id="47" idx="4"/>
            <a:endCxn id="62" idx="6"/>
          </p:cNvCxnSpPr>
          <p:nvPr/>
        </p:nvCxnSpPr>
        <p:spPr bwMode="auto">
          <a:xfrm flipH="1">
            <a:off x="3657601" y="5324475"/>
            <a:ext cx="441325" cy="2222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67" name="Oval 19"/>
          <p:cNvSpPr/>
          <p:nvPr/>
        </p:nvSpPr>
        <p:spPr bwMode="auto">
          <a:xfrm>
            <a:off x="4432300" y="3209926"/>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8" name="Oval 19"/>
          <p:cNvSpPr/>
          <p:nvPr/>
        </p:nvSpPr>
        <p:spPr bwMode="auto">
          <a:xfrm>
            <a:off x="4432300" y="5999162"/>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69" name="Straight Arrow Connector 24"/>
          <p:cNvCxnSpPr>
            <a:stCxn id="67" idx="5"/>
            <a:endCxn id="9" idx="1"/>
          </p:cNvCxnSpPr>
          <p:nvPr/>
        </p:nvCxnSpPr>
        <p:spPr bwMode="auto">
          <a:xfrm>
            <a:off x="4551363" y="3314701"/>
            <a:ext cx="684212" cy="43338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24"/>
          <p:cNvCxnSpPr>
            <a:stCxn id="67" idx="3"/>
            <a:endCxn id="61" idx="0"/>
          </p:cNvCxnSpPr>
          <p:nvPr/>
        </p:nvCxnSpPr>
        <p:spPr bwMode="auto">
          <a:xfrm flipH="1">
            <a:off x="3651250" y="3314701"/>
            <a:ext cx="801688" cy="4286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24"/>
          <p:cNvCxnSpPr>
            <a:stCxn id="62" idx="5"/>
            <a:endCxn id="68" idx="2"/>
          </p:cNvCxnSpPr>
          <p:nvPr/>
        </p:nvCxnSpPr>
        <p:spPr bwMode="auto">
          <a:xfrm>
            <a:off x="3636964" y="5589587"/>
            <a:ext cx="795337" cy="47148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24"/>
          <p:cNvCxnSpPr>
            <a:stCxn id="8" idx="4"/>
            <a:endCxn id="68" idx="6"/>
          </p:cNvCxnSpPr>
          <p:nvPr/>
        </p:nvCxnSpPr>
        <p:spPr bwMode="auto">
          <a:xfrm flipH="1">
            <a:off x="4572000" y="5573713"/>
            <a:ext cx="723900" cy="487363"/>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Oval 19"/>
          <p:cNvSpPr/>
          <p:nvPr/>
        </p:nvSpPr>
        <p:spPr bwMode="auto">
          <a:xfrm>
            <a:off x="3594100" y="2798762"/>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4" name="Oval 19"/>
          <p:cNvSpPr/>
          <p:nvPr/>
        </p:nvSpPr>
        <p:spPr bwMode="auto">
          <a:xfrm>
            <a:off x="3441700" y="6456362"/>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5" name="Oval 19"/>
          <p:cNvSpPr/>
          <p:nvPr/>
        </p:nvSpPr>
        <p:spPr bwMode="auto">
          <a:xfrm>
            <a:off x="2590801" y="4627562"/>
            <a:ext cx="138113"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76" name="Straight Arrow Connector 24"/>
          <p:cNvCxnSpPr>
            <a:stCxn id="73" idx="3"/>
            <a:endCxn id="75" idx="7"/>
          </p:cNvCxnSpPr>
          <p:nvPr/>
        </p:nvCxnSpPr>
        <p:spPr bwMode="auto">
          <a:xfrm flipH="1">
            <a:off x="2709864" y="2903537"/>
            <a:ext cx="904875" cy="17414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24"/>
          <p:cNvCxnSpPr>
            <a:stCxn id="75" idx="4"/>
            <a:endCxn id="74" idx="1"/>
          </p:cNvCxnSpPr>
          <p:nvPr/>
        </p:nvCxnSpPr>
        <p:spPr bwMode="auto">
          <a:xfrm>
            <a:off x="2660650" y="4749801"/>
            <a:ext cx="801688" cy="17240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24"/>
          <p:cNvCxnSpPr>
            <a:stCxn id="73" idx="5"/>
            <a:endCxn id="67" idx="1"/>
          </p:cNvCxnSpPr>
          <p:nvPr/>
        </p:nvCxnSpPr>
        <p:spPr bwMode="auto">
          <a:xfrm>
            <a:off x="3713164" y="2903537"/>
            <a:ext cx="739775" cy="3238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24"/>
          <p:cNvCxnSpPr>
            <a:stCxn id="68" idx="4"/>
            <a:endCxn id="74" idx="6"/>
          </p:cNvCxnSpPr>
          <p:nvPr/>
        </p:nvCxnSpPr>
        <p:spPr bwMode="auto">
          <a:xfrm flipH="1">
            <a:off x="3581400" y="6121401"/>
            <a:ext cx="920750" cy="39687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7488" name="TextBox 10"/>
          <p:cNvSpPr txBox="1">
            <a:spLocks noChangeArrowheads="1"/>
          </p:cNvSpPr>
          <p:nvPr/>
        </p:nvSpPr>
        <p:spPr bwMode="auto">
          <a:xfrm>
            <a:off x="2362200" y="4395788"/>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v0</a:t>
            </a:r>
          </a:p>
        </p:txBody>
      </p:sp>
      <p:sp>
        <p:nvSpPr>
          <p:cNvPr id="17489" name="TextBox 10"/>
          <p:cNvSpPr txBox="1">
            <a:spLocks noChangeArrowheads="1"/>
          </p:cNvSpPr>
          <p:nvPr/>
        </p:nvSpPr>
        <p:spPr bwMode="auto">
          <a:xfrm>
            <a:off x="4441826" y="2951163"/>
            <a:ext cx="35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a:t>
            </a:r>
          </a:p>
        </p:txBody>
      </p:sp>
      <p:sp>
        <p:nvSpPr>
          <p:cNvPr id="17490" name="TextBox 10"/>
          <p:cNvSpPr txBox="1">
            <a:spLocks noChangeArrowheads="1"/>
          </p:cNvSpPr>
          <p:nvPr/>
        </p:nvSpPr>
        <p:spPr bwMode="auto">
          <a:xfrm>
            <a:off x="3429000" y="3481388"/>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a:t>
            </a:r>
          </a:p>
        </p:txBody>
      </p:sp>
      <p:sp>
        <p:nvSpPr>
          <p:cNvPr id="17491" name="TextBox 10"/>
          <p:cNvSpPr txBox="1">
            <a:spLocks noChangeArrowheads="1"/>
          </p:cNvSpPr>
          <p:nvPr/>
        </p:nvSpPr>
        <p:spPr bwMode="auto">
          <a:xfrm>
            <a:off x="3276600" y="4475163"/>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v3</a:t>
            </a:r>
          </a:p>
        </p:txBody>
      </p:sp>
      <p:sp>
        <p:nvSpPr>
          <p:cNvPr id="17492" name="TextBox 22"/>
          <p:cNvSpPr txBox="1">
            <a:spLocks noChangeArrowheads="1"/>
          </p:cNvSpPr>
          <p:nvPr/>
        </p:nvSpPr>
        <p:spPr bwMode="auto">
          <a:xfrm>
            <a:off x="3733801" y="5462588"/>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v11</a:t>
            </a:r>
          </a:p>
        </p:txBody>
      </p:sp>
      <p:sp>
        <p:nvSpPr>
          <p:cNvPr id="17493" name="TextBox 12"/>
          <p:cNvSpPr txBox="1">
            <a:spLocks noChangeArrowheads="1"/>
          </p:cNvSpPr>
          <p:nvPr/>
        </p:nvSpPr>
        <p:spPr bwMode="auto">
          <a:xfrm>
            <a:off x="4572001" y="5999163"/>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v22</a:t>
            </a:r>
          </a:p>
        </p:txBody>
      </p:sp>
      <p:sp>
        <p:nvSpPr>
          <p:cNvPr id="17494" name="TextBox 12"/>
          <p:cNvSpPr txBox="1">
            <a:spLocks noChangeArrowheads="1"/>
          </p:cNvSpPr>
          <p:nvPr/>
        </p:nvSpPr>
        <p:spPr bwMode="auto">
          <a:xfrm>
            <a:off x="3505200" y="6529388"/>
            <a:ext cx="45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400">
                <a:latin typeface="Calibri" panose="020F0502020204030204" pitchFamily="34" charset="0"/>
              </a:rPr>
              <a:t>exit</a:t>
            </a:r>
          </a:p>
        </p:txBody>
      </p:sp>
      <p:sp>
        <p:nvSpPr>
          <p:cNvPr id="17502" name="TextBox 93"/>
          <p:cNvSpPr txBox="1">
            <a:spLocks noChangeArrowheads="1"/>
          </p:cNvSpPr>
          <p:nvPr/>
        </p:nvSpPr>
        <p:spPr bwMode="auto">
          <a:xfrm>
            <a:off x="3648076" y="3941763"/>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a:t>2</a:t>
            </a:r>
          </a:p>
        </p:txBody>
      </p:sp>
      <p:sp>
        <p:nvSpPr>
          <p:cNvPr id="2" name="Right Arrow 1"/>
          <p:cNvSpPr/>
          <p:nvPr/>
        </p:nvSpPr>
        <p:spPr>
          <a:xfrm>
            <a:off x="6248400" y="4306888"/>
            <a:ext cx="381000" cy="346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 name="Oval 19"/>
          <p:cNvSpPr/>
          <p:nvPr/>
        </p:nvSpPr>
        <p:spPr bwMode="auto">
          <a:xfrm>
            <a:off x="7620000" y="2782887"/>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90" name="Oval 19"/>
          <p:cNvSpPr/>
          <p:nvPr/>
        </p:nvSpPr>
        <p:spPr bwMode="auto">
          <a:xfrm>
            <a:off x="8153400" y="3209926"/>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91" name="Oval 19"/>
          <p:cNvSpPr/>
          <p:nvPr/>
        </p:nvSpPr>
        <p:spPr bwMode="auto">
          <a:xfrm>
            <a:off x="7785100" y="3667126"/>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92" name="Oval 19"/>
          <p:cNvSpPr/>
          <p:nvPr/>
        </p:nvSpPr>
        <p:spPr bwMode="auto">
          <a:xfrm>
            <a:off x="7543800" y="4276726"/>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93" name="Oval 19"/>
          <p:cNvSpPr/>
          <p:nvPr/>
        </p:nvSpPr>
        <p:spPr bwMode="auto">
          <a:xfrm>
            <a:off x="7861300" y="4810126"/>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94" name="Oval 19"/>
          <p:cNvSpPr/>
          <p:nvPr/>
        </p:nvSpPr>
        <p:spPr bwMode="auto">
          <a:xfrm>
            <a:off x="8153400" y="4017962"/>
            <a:ext cx="139700" cy="122238"/>
          </a:xfrm>
          <a:prstGeom prst="ellipse">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95" name="Oval 19"/>
          <p:cNvSpPr/>
          <p:nvPr/>
        </p:nvSpPr>
        <p:spPr bwMode="auto">
          <a:xfrm>
            <a:off x="8166100" y="4429126"/>
            <a:ext cx="139700" cy="122237"/>
          </a:xfrm>
          <a:prstGeom prst="ellipse">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96" name="Oval 19"/>
          <p:cNvSpPr/>
          <p:nvPr/>
        </p:nvSpPr>
        <p:spPr bwMode="auto">
          <a:xfrm>
            <a:off x="8623300" y="3667126"/>
            <a:ext cx="139700" cy="122237"/>
          </a:xfrm>
          <a:prstGeom prst="ellipse">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97" name="Oval 19"/>
          <p:cNvSpPr/>
          <p:nvPr/>
        </p:nvSpPr>
        <p:spPr bwMode="auto">
          <a:xfrm>
            <a:off x="8610600" y="4200526"/>
            <a:ext cx="139700" cy="122237"/>
          </a:xfrm>
          <a:prstGeom prst="ellipse">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98" name="Oval 19"/>
          <p:cNvSpPr/>
          <p:nvPr/>
        </p:nvSpPr>
        <p:spPr bwMode="auto">
          <a:xfrm>
            <a:off x="8623300" y="4733926"/>
            <a:ext cx="139700" cy="122237"/>
          </a:xfrm>
          <a:prstGeom prst="ellipse">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99" name="Oval 19"/>
          <p:cNvSpPr/>
          <p:nvPr/>
        </p:nvSpPr>
        <p:spPr bwMode="auto">
          <a:xfrm>
            <a:off x="8229600" y="5313362"/>
            <a:ext cx="139700" cy="1222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00" name="Oval 19"/>
          <p:cNvSpPr/>
          <p:nvPr/>
        </p:nvSpPr>
        <p:spPr bwMode="auto">
          <a:xfrm>
            <a:off x="7620000" y="5876926"/>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01" name="Oval 19"/>
          <p:cNvSpPr/>
          <p:nvPr/>
        </p:nvSpPr>
        <p:spPr bwMode="auto">
          <a:xfrm>
            <a:off x="6858000" y="4276726"/>
            <a:ext cx="139700" cy="122237"/>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204" name="Straight Arrow Connector 24"/>
          <p:cNvCxnSpPr>
            <a:stCxn id="189" idx="3"/>
            <a:endCxn id="201" idx="7"/>
          </p:cNvCxnSpPr>
          <p:nvPr/>
        </p:nvCxnSpPr>
        <p:spPr bwMode="auto">
          <a:xfrm flipH="1">
            <a:off x="6977064" y="2887663"/>
            <a:ext cx="663575" cy="14065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7" name="Straight Arrow Connector 24"/>
          <p:cNvCxnSpPr>
            <a:stCxn id="201" idx="4"/>
            <a:endCxn id="200" idx="1"/>
          </p:cNvCxnSpPr>
          <p:nvPr/>
        </p:nvCxnSpPr>
        <p:spPr bwMode="auto">
          <a:xfrm>
            <a:off x="6927850" y="4398963"/>
            <a:ext cx="712788" cy="14954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1" name="Straight Arrow Connector 24"/>
          <p:cNvCxnSpPr>
            <a:stCxn id="189" idx="5"/>
            <a:endCxn id="190" idx="0"/>
          </p:cNvCxnSpPr>
          <p:nvPr/>
        </p:nvCxnSpPr>
        <p:spPr bwMode="auto">
          <a:xfrm>
            <a:off x="7739064" y="2887663"/>
            <a:ext cx="484187" cy="322263"/>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4" name="Straight Arrow Connector 24"/>
          <p:cNvCxnSpPr>
            <a:stCxn id="190" idx="5"/>
            <a:endCxn id="196" idx="0"/>
          </p:cNvCxnSpPr>
          <p:nvPr/>
        </p:nvCxnSpPr>
        <p:spPr bwMode="auto">
          <a:xfrm>
            <a:off x="8272464" y="3314701"/>
            <a:ext cx="420687" cy="3524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7" name="Straight Arrow Connector 24"/>
          <p:cNvCxnSpPr>
            <a:stCxn id="190" idx="3"/>
            <a:endCxn id="191" idx="0"/>
          </p:cNvCxnSpPr>
          <p:nvPr/>
        </p:nvCxnSpPr>
        <p:spPr bwMode="auto">
          <a:xfrm flipH="1">
            <a:off x="7854950" y="3314701"/>
            <a:ext cx="319088" cy="3524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0" name="Straight Arrow Connector 24"/>
          <p:cNvCxnSpPr>
            <a:stCxn id="191" idx="3"/>
            <a:endCxn id="192" idx="7"/>
          </p:cNvCxnSpPr>
          <p:nvPr/>
        </p:nvCxnSpPr>
        <p:spPr bwMode="auto">
          <a:xfrm flipH="1">
            <a:off x="7662864" y="3771901"/>
            <a:ext cx="142875" cy="52228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3" name="Straight Arrow Connector 24"/>
          <p:cNvCxnSpPr>
            <a:stCxn id="192" idx="5"/>
            <a:endCxn id="193" idx="1"/>
          </p:cNvCxnSpPr>
          <p:nvPr/>
        </p:nvCxnSpPr>
        <p:spPr bwMode="auto">
          <a:xfrm>
            <a:off x="7662864" y="4381501"/>
            <a:ext cx="219075" cy="44608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6" name="Straight Arrow Connector 24"/>
          <p:cNvCxnSpPr>
            <a:stCxn id="191" idx="5"/>
            <a:endCxn id="194" idx="0"/>
          </p:cNvCxnSpPr>
          <p:nvPr/>
        </p:nvCxnSpPr>
        <p:spPr bwMode="auto">
          <a:xfrm>
            <a:off x="7904164" y="3771900"/>
            <a:ext cx="319087" cy="246062"/>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9" name="Straight Arrow Connector 24"/>
          <p:cNvCxnSpPr>
            <a:stCxn id="194" idx="4"/>
            <a:endCxn id="195" idx="0"/>
          </p:cNvCxnSpPr>
          <p:nvPr/>
        </p:nvCxnSpPr>
        <p:spPr bwMode="auto">
          <a:xfrm>
            <a:off x="8223250" y="4140201"/>
            <a:ext cx="12700" cy="28892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2" name="Straight Arrow Connector 24"/>
          <p:cNvCxnSpPr>
            <a:stCxn id="195" idx="4"/>
            <a:endCxn id="193" idx="6"/>
          </p:cNvCxnSpPr>
          <p:nvPr/>
        </p:nvCxnSpPr>
        <p:spPr bwMode="auto">
          <a:xfrm flipH="1">
            <a:off x="8001000" y="4551363"/>
            <a:ext cx="234950" cy="32067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5" name="Straight Arrow Connector 24"/>
          <p:cNvCxnSpPr>
            <a:stCxn id="196" idx="4"/>
            <a:endCxn id="197" idx="0"/>
          </p:cNvCxnSpPr>
          <p:nvPr/>
        </p:nvCxnSpPr>
        <p:spPr bwMode="auto">
          <a:xfrm flipH="1">
            <a:off x="8680450" y="3789363"/>
            <a:ext cx="12700" cy="411163"/>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8" name="Straight Arrow Connector 24"/>
          <p:cNvCxnSpPr>
            <a:stCxn id="197" idx="4"/>
            <a:endCxn id="198" idx="0"/>
          </p:cNvCxnSpPr>
          <p:nvPr/>
        </p:nvCxnSpPr>
        <p:spPr bwMode="auto">
          <a:xfrm>
            <a:off x="8680450" y="4322763"/>
            <a:ext cx="12700" cy="411163"/>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1" name="Straight Arrow Connector 24"/>
          <p:cNvCxnSpPr>
            <a:stCxn id="198" idx="4"/>
            <a:endCxn id="199" idx="7"/>
          </p:cNvCxnSpPr>
          <p:nvPr/>
        </p:nvCxnSpPr>
        <p:spPr bwMode="auto">
          <a:xfrm flipH="1">
            <a:off x="8348664" y="4856163"/>
            <a:ext cx="344487" cy="474663"/>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4" name="Straight Arrow Connector 24"/>
          <p:cNvCxnSpPr>
            <a:stCxn id="193" idx="4"/>
            <a:endCxn id="199" idx="0"/>
          </p:cNvCxnSpPr>
          <p:nvPr/>
        </p:nvCxnSpPr>
        <p:spPr bwMode="auto">
          <a:xfrm>
            <a:off x="7931150" y="4932362"/>
            <a:ext cx="368300" cy="38100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7" name="Straight Arrow Connector 24"/>
          <p:cNvCxnSpPr>
            <a:stCxn id="199" idx="2"/>
            <a:endCxn id="200" idx="6"/>
          </p:cNvCxnSpPr>
          <p:nvPr/>
        </p:nvCxnSpPr>
        <p:spPr bwMode="auto">
          <a:xfrm flipH="1">
            <a:off x="7759700" y="5375275"/>
            <a:ext cx="469900" cy="563562"/>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94ABA8D7-01AB-4934-8EB2-4FC804FF4FDF}" type="slidenum">
              <a:rPr lang="en-US" smtClean="0"/>
              <a:pPr>
                <a:defRPr/>
              </a:pPr>
              <a:t>35</a:t>
            </a:fld>
            <a:endParaRPr lang="en-US"/>
          </a:p>
        </p:txBody>
      </p:sp>
      <p:sp>
        <p:nvSpPr>
          <p:cNvPr id="4" name="TextBox 3"/>
          <p:cNvSpPr txBox="1"/>
          <p:nvPr/>
        </p:nvSpPr>
        <p:spPr>
          <a:xfrm>
            <a:off x="7020350" y="6121401"/>
            <a:ext cx="2967479" cy="646331"/>
          </a:xfrm>
          <a:prstGeom prst="rect">
            <a:avLst/>
          </a:prstGeom>
          <a:noFill/>
        </p:spPr>
        <p:txBody>
          <a:bodyPr wrap="none" rtlCol="0">
            <a:spAutoFit/>
          </a:bodyPr>
          <a:lstStyle/>
          <a:p>
            <a:r>
              <a:rPr lang="en-US" dirty="0"/>
              <a:t>4 tasks – one for each path</a:t>
            </a:r>
          </a:p>
          <a:p>
            <a:r>
              <a:rPr lang="en-US" dirty="0"/>
              <a:t>in the reduced graph </a:t>
            </a:r>
          </a:p>
        </p:txBody>
      </p:sp>
    </p:spTree>
    <p:extLst>
      <p:ext uri="{BB962C8B-B14F-4D97-AF65-F5344CB8AC3E}">
        <p14:creationId xmlns:p14="http://schemas.microsoft.com/office/powerpoint/2010/main" val="288849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1200" y="111126"/>
            <a:ext cx="8229600" cy="574675"/>
          </a:xfrm>
        </p:spPr>
        <p:txBody>
          <a:bodyPr/>
          <a:lstStyle/>
          <a:p>
            <a:pPr eaLnBrk="1" hangingPunct="1"/>
            <a:r>
              <a:rPr lang="en-US" dirty="0"/>
              <a:t>C4: Parallel Distribution</a:t>
            </a:r>
          </a:p>
        </p:txBody>
      </p:sp>
      <p:sp>
        <p:nvSpPr>
          <p:cNvPr id="27651" name="Rectangle 3"/>
          <p:cNvSpPr>
            <a:spLocks noGrp="1" noChangeArrowheads="1"/>
          </p:cNvSpPr>
          <p:nvPr>
            <p:ph type="body" idx="1"/>
          </p:nvPr>
        </p:nvSpPr>
        <p:spPr/>
        <p:txBody>
          <a:bodyPr/>
          <a:lstStyle/>
          <a:p>
            <a:pPr eaLnBrk="1" hangingPunct="1">
              <a:lnSpc>
                <a:spcPct val="90000"/>
              </a:lnSpc>
            </a:pPr>
            <a:r>
              <a:rPr lang="en-US" dirty="0"/>
              <a:t>Optimal parallel distribution problem with unbounded (and bounded) profile size is NP-Complete</a:t>
            </a:r>
          </a:p>
          <a:p>
            <a:pPr lvl="1" eaLnBrk="1" hangingPunct="1">
              <a:lnSpc>
                <a:spcPct val="90000"/>
              </a:lnSpc>
            </a:pPr>
            <a:r>
              <a:rPr lang="en-US" dirty="0"/>
              <a:t>Reduction from Multiprocessor Scheduling problem</a:t>
            </a:r>
          </a:p>
          <a:p>
            <a:pPr lvl="2" eaLnBrk="1" hangingPunct="1">
              <a:lnSpc>
                <a:spcPct val="90000"/>
              </a:lnSpc>
              <a:buFontTx/>
              <a:buNone/>
            </a:pPr>
            <a:endParaRPr lang="en-US" dirty="0"/>
          </a:p>
          <a:p>
            <a:pPr eaLnBrk="1" hangingPunct="1">
              <a:lnSpc>
                <a:spcPct val="90000"/>
              </a:lnSpc>
            </a:pPr>
            <a:r>
              <a:rPr lang="en-US" dirty="0"/>
              <a:t>Greedy approximation algorithms</a:t>
            </a:r>
          </a:p>
          <a:p>
            <a:pPr lvl="1" eaLnBrk="1" hangingPunct="1">
              <a:lnSpc>
                <a:spcPct val="90000"/>
              </a:lnSpc>
            </a:pPr>
            <a:r>
              <a:rPr lang="en-US" dirty="0"/>
              <a:t> 4/3 approximation algorithm  </a:t>
            </a:r>
            <a:endParaRPr lang="en-US" b="1" dirty="0"/>
          </a:p>
          <a:p>
            <a:pPr lvl="2" eaLnBrk="1" hangingPunct="1">
              <a:lnSpc>
                <a:spcPct val="90000"/>
              </a:lnSpc>
            </a:pPr>
            <a:r>
              <a:rPr lang="en-US" dirty="0"/>
              <a:t>Sort all jobs based on processing time</a:t>
            </a:r>
          </a:p>
          <a:p>
            <a:pPr lvl="2" eaLnBrk="1" hangingPunct="1">
              <a:lnSpc>
                <a:spcPct val="90000"/>
              </a:lnSpc>
            </a:pPr>
            <a:r>
              <a:rPr lang="en-US" dirty="0"/>
              <a:t>For each job in descending order, assign it to a machine with least current load</a:t>
            </a:r>
          </a:p>
          <a:p>
            <a:pPr eaLnBrk="1" hangingPunct="1">
              <a:lnSpc>
                <a:spcPct val="90000"/>
              </a:lnSpc>
            </a:pPr>
            <a:endParaRPr lang="en-US" dirty="0"/>
          </a:p>
        </p:txBody>
      </p:sp>
      <p:sp>
        <p:nvSpPr>
          <p:cNvPr id="2" name="Slide Number Placeholder 1"/>
          <p:cNvSpPr>
            <a:spLocks noGrp="1"/>
          </p:cNvSpPr>
          <p:nvPr>
            <p:ph type="sldNum" sz="quarter" idx="12"/>
          </p:nvPr>
        </p:nvSpPr>
        <p:spPr/>
        <p:txBody>
          <a:bodyPr/>
          <a:lstStyle/>
          <a:p>
            <a:pPr>
              <a:defRPr/>
            </a:pPr>
            <a:fld id="{94ABA8D7-01AB-4934-8EB2-4FC804FF4FDF}" type="slidenum">
              <a:rPr lang="en-US" smtClean="0"/>
              <a:pPr>
                <a:defRPr/>
              </a:pPr>
              <a:t>36</a:t>
            </a:fld>
            <a:endParaRPr lang="en-US"/>
          </a:p>
        </p:txBody>
      </p:sp>
    </p:spTree>
    <p:custDataLst>
      <p:tags r:id="rId1"/>
    </p:custDataLst>
    <p:extLst>
      <p:ext uri="{BB962C8B-B14F-4D97-AF65-F5344CB8AC3E}">
        <p14:creationId xmlns:p14="http://schemas.microsoft.com/office/powerpoint/2010/main" val="1169039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7" dur="500"/>
                                        <p:tgtEl>
                                          <p:spTgt spid="27651">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651">
                                            <p:txEl>
                                              <p:pRg st="4" end="4"/>
                                            </p:txEl>
                                          </p:spTgt>
                                        </p:tgtEl>
                                        <p:attrNameLst>
                                          <p:attrName>style.visibility</p:attrName>
                                        </p:attrNameLst>
                                      </p:cBhvr>
                                      <p:to>
                                        <p:strVal val="visible"/>
                                      </p:to>
                                    </p:set>
                                    <p:animEffect transition="in" filter="blinds(horizontal)">
                                      <p:cBhvr>
                                        <p:cTn id="10" dur="500"/>
                                        <p:tgtEl>
                                          <p:spTgt spid="27651">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651">
                                            <p:txEl>
                                              <p:pRg st="5" end="5"/>
                                            </p:txEl>
                                          </p:spTgt>
                                        </p:tgtEl>
                                        <p:attrNameLst>
                                          <p:attrName>style.visibility</p:attrName>
                                        </p:attrNameLst>
                                      </p:cBhvr>
                                      <p:to>
                                        <p:strVal val="visible"/>
                                      </p:to>
                                    </p:set>
                                    <p:animEffect transition="in" filter="blinds(horizontal)">
                                      <p:cBhvr>
                                        <p:cTn id="13" dur="500"/>
                                        <p:tgtEl>
                                          <p:spTgt spid="27651">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7651">
                                            <p:txEl>
                                              <p:pRg st="6" end="6"/>
                                            </p:txEl>
                                          </p:spTgt>
                                        </p:tgtEl>
                                        <p:attrNameLst>
                                          <p:attrName>style.visibility</p:attrName>
                                        </p:attrNameLst>
                                      </p:cBhvr>
                                      <p:to>
                                        <p:strVal val="visible"/>
                                      </p:to>
                                    </p:set>
                                    <p:animEffect transition="in" filter="blinds(horizontal)">
                                      <p:cBhvr>
                                        <p:cTn id="16" dur="5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0" y="111126"/>
            <a:ext cx="8229600" cy="574675"/>
          </a:xfrm>
        </p:spPr>
        <p:txBody>
          <a:bodyPr/>
          <a:lstStyle/>
          <a:p>
            <a:pPr eaLnBrk="1" hangingPunct="1"/>
            <a:r>
              <a:rPr lang="en-US"/>
              <a:t>Experimental Results: P3 vs PBL vs SBL</a:t>
            </a:r>
          </a:p>
        </p:txBody>
      </p:sp>
      <p:pic>
        <p:nvPicPr>
          <p:cNvPr id="194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1172" y="685800"/>
            <a:ext cx="36576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4485" y="685800"/>
            <a:ext cx="3994150"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784686"/>
            <a:ext cx="3505200" cy="307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5"/>
          <p:cNvSpPr txBox="1">
            <a:spLocks noChangeArrowheads="1"/>
          </p:cNvSpPr>
          <p:nvPr/>
        </p:nvSpPr>
        <p:spPr bwMode="auto">
          <a:xfrm>
            <a:off x="5791853" y="4037013"/>
            <a:ext cx="43823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800" dirty="0"/>
              <a:t>Summary: </a:t>
            </a:r>
            <a:r>
              <a:rPr lang="en-US" sz="1800" i="1" dirty="0"/>
              <a:t>Benchmark: SPEC 2006</a:t>
            </a:r>
          </a:p>
          <a:p>
            <a:pPr>
              <a:spcBef>
                <a:spcPct val="0"/>
              </a:spcBef>
              <a:buFontTx/>
              <a:buNone/>
            </a:pPr>
            <a:r>
              <a:rPr lang="en-US" sz="1800" dirty="0"/>
              <a:t>Reduction (#cores)</a:t>
            </a:r>
          </a:p>
          <a:p>
            <a:pPr>
              <a:spcBef>
                <a:spcPct val="0"/>
              </a:spcBef>
              <a:buFontTx/>
              <a:buNone/>
            </a:pPr>
            <a:r>
              <a:rPr lang="en-US" sz="1800" dirty="0"/>
              <a:t>SBL </a:t>
            </a:r>
            <a:r>
              <a:rPr lang="en-US" sz="1800" dirty="0" err="1"/>
              <a:t>vs</a:t>
            </a:r>
            <a:r>
              <a:rPr lang="en-US" sz="1800" dirty="0"/>
              <a:t> P3: 23% (2), 43% (4) and 56%(8)</a:t>
            </a:r>
          </a:p>
          <a:p>
            <a:pPr>
              <a:spcBef>
                <a:spcPct val="0"/>
              </a:spcBef>
              <a:buFontTx/>
              <a:buNone/>
            </a:pPr>
            <a:r>
              <a:rPr lang="en-US" sz="1800" dirty="0"/>
              <a:t>PBL </a:t>
            </a:r>
            <a:r>
              <a:rPr lang="en-US" sz="1800" dirty="0" err="1"/>
              <a:t>vs</a:t>
            </a:r>
            <a:r>
              <a:rPr lang="en-US" sz="1800" dirty="0"/>
              <a:t> P3: 5% (2), 18% (4) and 25%(8)</a:t>
            </a:r>
          </a:p>
        </p:txBody>
      </p:sp>
      <p:sp>
        <p:nvSpPr>
          <p:cNvPr id="2" name="TextBox 1"/>
          <p:cNvSpPr txBox="1"/>
          <p:nvPr/>
        </p:nvSpPr>
        <p:spPr>
          <a:xfrm>
            <a:off x="5791854" y="5562601"/>
            <a:ext cx="4383087" cy="1200329"/>
          </a:xfrm>
          <a:prstGeom prst="rect">
            <a:avLst/>
          </a:prstGeom>
          <a:noFill/>
        </p:spPr>
        <p:txBody>
          <a:bodyPr wrap="square" rtlCol="0">
            <a:spAutoFit/>
          </a:bodyPr>
          <a:lstStyle/>
          <a:p>
            <a:r>
              <a:rPr lang="en-US" dirty="0"/>
              <a:t>Observation: In most cases P3 is better than PBL</a:t>
            </a:r>
          </a:p>
          <a:p>
            <a:r>
              <a:rPr lang="en-US" dirty="0"/>
              <a:t>               Profitable procedure selection</a:t>
            </a:r>
          </a:p>
          <a:p>
            <a:r>
              <a:rPr lang="en-US" dirty="0"/>
              <a:t>	Overlapping of probes</a:t>
            </a:r>
          </a:p>
        </p:txBody>
      </p:sp>
      <p:sp>
        <p:nvSpPr>
          <p:cNvPr id="3" name="Slide Number Placeholder 2"/>
          <p:cNvSpPr>
            <a:spLocks noGrp="1"/>
          </p:cNvSpPr>
          <p:nvPr>
            <p:ph type="sldNum" sz="quarter" idx="12"/>
          </p:nvPr>
        </p:nvSpPr>
        <p:spPr/>
        <p:txBody>
          <a:bodyPr/>
          <a:lstStyle/>
          <a:p>
            <a:pPr>
              <a:defRPr/>
            </a:pPr>
            <a:fld id="{94ABA8D7-01AB-4934-8EB2-4FC804FF4FDF}" type="slidenum">
              <a:rPr lang="en-US" smtClean="0"/>
              <a:pPr>
                <a:defRPr/>
              </a:pPr>
              <a:t>37</a:t>
            </a:fld>
            <a:endParaRPr lang="en-US"/>
          </a:p>
        </p:txBody>
      </p:sp>
      <p:sp>
        <p:nvSpPr>
          <p:cNvPr id="4" name="TextBox 3"/>
          <p:cNvSpPr txBox="1"/>
          <p:nvPr/>
        </p:nvSpPr>
        <p:spPr>
          <a:xfrm>
            <a:off x="1752601" y="3307318"/>
            <a:ext cx="825867" cy="369332"/>
          </a:xfrm>
          <a:prstGeom prst="rect">
            <a:avLst/>
          </a:prstGeom>
          <a:noFill/>
        </p:spPr>
        <p:txBody>
          <a:bodyPr wrap="none" rtlCol="0">
            <a:spAutoFit/>
          </a:bodyPr>
          <a:lstStyle/>
          <a:p>
            <a:r>
              <a:rPr lang="en-US" dirty="0"/>
              <a:t>2 core</a:t>
            </a:r>
          </a:p>
        </p:txBody>
      </p:sp>
      <p:sp>
        <p:nvSpPr>
          <p:cNvPr id="10" name="TextBox 9"/>
          <p:cNvSpPr txBox="1"/>
          <p:nvPr/>
        </p:nvSpPr>
        <p:spPr>
          <a:xfrm>
            <a:off x="6400801" y="3645644"/>
            <a:ext cx="825867" cy="369332"/>
          </a:xfrm>
          <a:prstGeom prst="rect">
            <a:avLst/>
          </a:prstGeom>
          <a:noFill/>
        </p:spPr>
        <p:txBody>
          <a:bodyPr wrap="none" rtlCol="0">
            <a:spAutoFit/>
          </a:bodyPr>
          <a:lstStyle/>
          <a:p>
            <a:r>
              <a:rPr lang="en-US" dirty="0"/>
              <a:t>4 core</a:t>
            </a:r>
          </a:p>
        </p:txBody>
      </p:sp>
      <p:sp>
        <p:nvSpPr>
          <p:cNvPr id="11" name="TextBox 10"/>
          <p:cNvSpPr txBox="1"/>
          <p:nvPr/>
        </p:nvSpPr>
        <p:spPr>
          <a:xfrm>
            <a:off x="1600201" y="6553200"/>
            <a:ext cx="825867" cy="369332"/>
          </a:xfrm>
          <a:prstGeom prst="rect">
            <a:avLst/>
          </a:prstGeom>
          <a:noFill/>
        </p:spPr>
        <p:txBody>
          <a:bodyPr wrap="none" rtlCol="0">
            <a:spAutoFit/>
          </a:bodyPr>
          <a:lstStyle/>
          <a:p>
            <a:r>
              <a:rPr lang="en-US" dirty="0"/>
              <a:t>8 core</a:t>
            </a:r>
          </a:p>
        </p:txBody>
      </p:sp>
    </p:spTree>
    <p:extLst>
      <p:ext uri="{BB962C8B-B14F-4D97-AF65-F5344CB8AC3E}">
        <p14:creationId xmlns:p14="http://schemas.microsoft.com/office/powerpoint/2010/main" val="51031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1000"/>
                                        <p:tgtEl>
                                          <p:spTgt spid="19462"/>
                                        </p:tgtEl>
                                      </p:cBhvr>
                                    </p:animEffect>
                                    <p:anim calcmode="lin" valueType="num">
                                      <p:cBhvr>
                                        <p:cTn id="8" dur="1000" fill="hold"/>
                                        <p:tgtEl>
                                          <p:spTgt spid="19462"/>
                                        </p:tgtEl>
                                        <p:attrNameLst>
                                          <p:attrName>ppt_x</p:attrName>
                                        </p:attrNameLst>
                                      </p:cBhvr>
                                      <p:tavLst>
                                        <p:tav tm="0">
                                          <p:val>
                                            <p:strVal val="#ppt_x"/>
                                          </p:val>
                                        </p:tav>
                                        <p:tav tm="100000">
                                          <p:val>
                                            <p:strVal val="#ppt_x"/>
                                          </p:val>
                                        </p:tav>
                                      </p:tavLst>
                                    </p:anim>
                                    <p:anim calcmode="lin" valueType="num">
                                      <p:cBhvr>
                                        <p:cTn id="9" dur="1000" fill="hold"/>
                                        <p:tgtEl>
                                          <p:spTgt spid="194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CA91D7-36D4-4C40-B742-A1AA816623BA}"/>
              </a:ext>
            </a:extLst>
          </p:cNvPr>
          <p:cNvSpPr>
            <a:spLocks noGrp="1"/>
          </p:cNvSpPr>
          <p:nvPr>
            <p:ph type="title"/>
          </p:nvPr>
        </p:nvSpPr>
        <p:spPr>
          <a:xfrm>
            <a:off x="1780903" y="2784565"/>
            <a:ext cx="9601200" cy="1485900"/>
          </a:xfrm>
        </p:spPr>
        <p:txBody>
          <a:bodyPr>
            <a:normAutofit fontScale="90000"/>
          </a:bodyPr>
          <a:lstStyle/>
          <a:p>
            <a:r>
              <a:rPr lang="en-US" dirty="0"/>
              <a:t>Practical constraints often present the scope for solving interesting problems which otherwise is not well-motivated</a:t>
            </a:r>
            <a:br>
              <a:rPr lang="en-US" dirty="0"/>
            </a:br>
            <a:endParaRPr lang="en-US" dirty="0"/>
          </a:p>
        </p:txBody>
      </p:sp>
    </p:spTree>
    <p:extLst>
      <p:ext uri="{BB962C8B-B14F-4D97-AF65-F5344CB8AC3E}">
        <p14:creationId xmlns:p14="http://schemas.microsoft.com/office/powerpoint/2010/main" val="196807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863C23-6CAC-4EBC-A32A-C93E56CDEDCC}"/>
              </a:ext>
            </a:extLst>
          </p:cNvPr>
          <p:cNvSpPr txBox="1"/>
          <p:nvPr/>
        </p:nvSpPr>
        <p:spPr>
          <a:xfrm>
            <a:off x="1976845" y="2447109"/>
            <a:ext cx="7681526" cy="830997"/>
          </a:xfrm>
          <a:prstGeom prst="rect">
            <a:avLst/>
          </a:prstGeom>
          <a:noFill/>
        </p:spPr>
        <p:txBody>
          <a:bodyPr wrap="none" rtlCol="0">
            <a:spAutoFit/>
          </a:bodyPr>
          <a:lstStyle/>
          <a:p>
            <a:r>
              <a:rPr lang="en-US" sz="4800" dirty="0"/>
              <a:t>Automated Fault Localization</a:t>
            </a:r>
          </a:p>
        </p:txBody>
      </p:sp>
    </p:spTree>
    <p:extLst>
      <p:ext uri="{BB962C8B-B14F-4D97-AF65-F5344CB8AC3E}">
        <p14:creationId xmlns:p14="http://schemas.microsoft.com/office/powerpoint/2010/main" val="4093555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81200" y="152401"/>
            <a:ext cx="8229600" cy="563563"/>
          </a:xfrm>
        </p:spPr>
        <p:txBody>
          <a:bodyPr/>
          <a:lstStyle/>
          <a:p>
            <a:r>
              <a:rPr lang="en-US" sz="2400" dirty="0"/>
              <a:t>Fault Localization of SAP-ABAP Programs</a:t>
            </a:r>
          </a:p>
        </p:txBody>
      </p:sp>
      <p:sp>
        <p:nvSpPr>
          <p:cNvPr id="3" name="Content Placeholder 2"/>
          <p:cNvSpPr>
            <a:spLocks noGrp="1"/>
          </p:cNvSpPr>
          <p:nvPr>
            <p:ph idx="1"/>
          </p:nvPr>
        </p:nvSpPr>
        <p:spPr>
          <a:xfrm>
            <a:off x="1632856" y="1944523"/>
            <a:ext cx="10010503" cy="4508863"/>
          </a:xfrm>
        </p:spPr>
        <p:txBody>
          <a:bodyPr>
            <a:normAutofit fontScale="85000" lnSpcReduction="20000"/>
          </a:bodyPr>
          <a:lstStyle/>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marL="0" indent="0">
              <a:buNone/>
              <a:defRPr/>
            </a:pPr>
            <a:endParaRPr lang="en-US" dirty="0"/>
          </a:p>
          <a:p>
            <a:pPr eaLnBrk="1" hangingPunct="1">
              <a:defRPr/>
            </a:pPr>
            <a:r>
              <a:rPr lang="en-US" sz="1800" dirty="0"/>
              <a:t>Contributions:</a:t>
            </a:r>
          </a:p>
          <a:p>
            <a:pPr lvl="1" eaLnBrk="1" hangingPunct="1">
              <a:defRPr/>
            </a:pPr>
            <a:r>
              <a:rPr lang="en-US" sz="1800" b="1" dirty="0"/>
              <a:t>Fault Localization of Data-Centric Programs (FSE’11)</a:t>
            </a:r>
          </a:p>
          <a:p>
            <a:pPr lvl="1" eaLnBrk="1" hangingPunct="1">
              <a:defRPr/>
            </a:pPr>
            <a:r>
              <a:rPr lang="en-US" sz="1800" b="1" dirty="0"/>
              <a:t>Distributed Program Tracing (FSE’13)</a:t>
            </a:r>
          </a:p>
          <a:p>
            <a:pPr lvl="1" eaLnBrk="1" hangingPunct="1">
              <a:defRPr/>
            </a:pPr>
            <a:r>
              <a:rPr lang="en-US" sz="1800" b="1" dirty="0"/>
              <a:t>Data-Guided Repair of Selection Statements (ICSE’14)</a:t>
            </a:r>
          </a:p>
          <a:p>
            <a:pPr lvl="1" eaLnBrk="1" hangingPunct="1">
              <a:defRPr/>
            </a:pPr>
            <a:r>
              <a:rPr lang="en-US" sz="1800" b="1" dirty="0"/>
              <a:t>P3: Partitioned Program Profiling (FSE’15)</a:t>
            </a:r>
          </a:p>
          <a:p>
            <a:pPr lvl="1">
              <a:defRPr/>
            </a:pPr>
            <a:r>
              <a:rPr lang="en-US" dirty="0" err="1"/>
              <a:t>Gramin</a:t>
            </a:r>
            <a:r>
              <a:rPr lang="en-US" dirty="0"/>
              <a:t>: a system for incremental learning of programming language gramma</a:t>
            </a:r>
            <a:r>
              <a:rPr lang="en-US" b="1" dirty="0"/>
              <a:t>rs. (</a:t>
            </a:r>
            <a:r>
              <a:rPr lang="en-US" dirty="0"/>
              <a:t>ISEC’11</a:t>
            </a:r>
            <a:r>
              <a:rPr lang="en-US" b="1" dirty="0"/>
              <a:t>)</a:t>
            </a:r>
          </a:p>
          <a:p>
            <a:pPr lvl="1">
              <a:defRPr/>
            </a:pPr>
            <a:r>
              <a:rPr lang="en-US" dirty="0"/>
              <a:t>A framework for analyzing programs written in proprietary languages. (OOPSLA Onward’11)</a:t>
            </a:r>
            <a:endParaRPr lang="en-US" sz="1800" dirty="0"/>
          </a:p>
          <a:p>
            <a:pPr lvl="1" eaLnBrk="1" hangingPunct="1">
              <a:defRPr/>
            </a:pPr>
            <a:endParaRPr lang="en-US" sz="1800" dirty="0"/>
          </a:p>
          <a:p>
            <a:pPr>
              <a:defRPr/>
            </a:pPr>
            <a:endParaRPr lang="en-US" dirty="0"/>
          </a:p>
        </p:txBody>
      </p:sp>
      <p:sp>
        <p:nvSpPr>
          <p:cNvPr id="5126"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0A8388-3B03-4ED6-AD20-BFD930DB536B}" type="slidenum">
              <a:rPr lang="en-US" smtClean="0"/>
              <a:pPr/>
              <a:t>4</a:t>
            </a:fld>
            <a:endParaRPr lang="en-US"/>
          </a:p>
        </p:txBody>
      </p:sp>
      <p:pic>
        <p:nvPicPr>
          <p:cNvPr id="5127" name="Picture 20"/>
          <p:cNvPicPr>
            <a:picLocks noChangeAspect="1" noChangeArrowheads="1"/>
          </p:cNvPicPr>
          <p:nvPr/>
        </p:nvPicPr>
        <p:blipFill>
          <a:blip r:embed="rId2">
            <a:extLst>
              <a:ext uri="{28A0092B-C50C-407E-A947-70E740481C1C}">
                <a14:useLocalDpi xmlns:a14="http://schemas.microsoft.com/office/drawing/2010/main" val="0"/>
              </a:ext>
            </a:extLst>
          </a:blip>
          <a:srcRect l="-916" t="1526" b="18303"/>
          <a:stretch>
            <a:fillRect/>
          </a:stretch>
        </p:blipFill>
        <p:spPr bwMode="auto">
          <a:xfrm>
            <a:off x="2743200" y="944563"/>
            <a:ext cx="68580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956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Fault Localization</a:t>
            </a:r>
          </a:p>
        </p:txBody>
      </p:sp>
      <p:sp>
        <p:nvSpPr>
          <p:cNvPr id="3" name="Content Placeholder 2"/>
          <p:cNvSpPr>
            <a:spLocks noGrp="1"/>
          </p:cNvSpPr>
          <p:nvPr>
            <p:ph idx="1"/>
          </p:nvPr>
        </p:nvSpPr>
        <p:spPr>
          <a:xfrm>
            <a:off x="1981200" y="1066800"/>
            <a:ext cx="4038600" cy="5791200"/>
          </a:xfrm>
        </p:spPr>
        <p:txBody>
          <a:bodyPr>
            <a:normAutofit fontScale="92500" lnSpcReduction="20000"/>
          </a:bodyPr>
          <a:lstStyle/>
          <a:p>
            <a:r>
              <a:rPr lang="en-US" dirty="0"/>
              <a:t>Input</a:t>
            </a:r>
          </a:p>
          <a:p>
            <a:pPr lvl="1"/>
            <a:r>
              <a:rPr lang="en-US" dirty="0"/>
              <a:t>Single failing test-case</a:t>
            </a:r>
          </a:p>
          <a:p>
            <a:r>
              <a:rPr lang="en-US" dirty="0"/>
              <a:t>Methodology for fault localization for incorrect output in some rows</a:t>
            </a:r>
          </a:p>
          <a:p>
            <a:pPr lvl="1"/>
            <a:r>
              <a:rPr lang="en-US" dirty="0"/>
              <a:t>Differencing</a:t>
            </a:r>
          </a:p>
          <a:p>
            <a:pPr lvl="2"/>
            <a:r>
              <a:rPr lang="en-US" dirty="0"/>
              <a:t>Compare passing and failing execution traces</a:t>
            </a:r>
          </a:p>
          <a:p>
            <a:pPr lvl="1"/>
            <a:r>
              <a:rPr lang="en-US" dirty="0"/>
              <a:t>Single execution trace available</a:t>
            </a:r>
          </a:p>
          <a:p>
            <a:pPr lvl="1"/>
            <a:r>
              <a:rPr lang="en-US" dirty="0"/>
              <a:t>Observation: In data-centric paradigm, programs loop over input data, operate on data per key value, output records per key value </a:t>
            </a:r>
          </a:p>
          <a:p>
            <a:pPr lvl="1"/>
            <a:r>
              <a:rPr lang="en-US" dirty="0"/>
              <a:t>Solution: </a:t>
            </a:r>
            <a:r>
              <a:rPr lang="en-US" b="1" i="1" dirty="0">
                <a:solidFill>
                  <a:schemeClr val="accent2"/>
                </a:solidFill>
              </a:rPr>
              <a:t>Compute dynamic slices with respect to correct and incorrect output</a:t>
            </a:r>
          </a:p>
          <a:p>
            <a:pPr lvl="2"/>
            <a:r>
              <a:rPr lang="en-US" dirty="0"/>
              <a:t>Correct and Incorrect slices</a:t>
            </a:r>
          </a:p>
          <a:p>
            <a:pPr lvl="1"/>
            <a:r>
              <a:rPr lang="en-US" dirty="0"/>
              <a:t>Compute </a:t>
            </a:r>
            <a:r>
              <a:rPr lang="en-US" b="1" i="1" dirty="0">
                <a:solidFill>
                  <a:schemeClr val="accent2"/>
                </a:solidFill>
              </a:rPr>
              <a:t>difference</a:t>
            </a:r>
            <a:r>
              <a:rPr lang="en-US" i="1" dirty="0">
                <a:solidFill>
                  <a:schemeClr val="accent2"/>
                </a:solidFill>
              </a:rPr>
              <a:t> </a:t>
            </a:r>
            <a:r>
              <a:rPr lang="en-US" dirty="0"/>
              <a:t>between correct and incorrect slices</a:t>
            </a:r>
          </a:p>
          <a:p>
            <a:pPr lvl="1"/>
            <a:endParaRPr lang="en-US" dirty="0"/>
          </a:p>
          <a:p>
            <a:pPr lvl="1"/>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919E6677-47B7-46DC-8403-1EACAC47B6FA}" type="slidenum">
              <a:rPr lang="en-US" smtClean="0">
                <a:solidFill>
                  <a:prstClr val="black">
                    <a:tint val="75000"/>
                  </a:prstClr>
                </a:solidFill>
              </a:rPr>
              <a:pPr/>
              <a:t>40</a:t>
            </a:fld>
            <a:endParaRPr lang="en-US" dirty="0">
              <a:solidFill>
                <a:prstClr val="black">
                  <a:tint val="75000"/>
                </a:prstClr>
              </a:solidFill>
            </a:endParaRPr>
          </a:p>
        </p:txBody>
      </p:sp>
      <p:cxnSp>
        <p:nvCxnSpPr>
          <p:cNvPr id="10" name="Straight Connector 9"/>
          <p:cNvCxnSpPr>
            <a:endCxn id="35" idx="4"/>
          </p:cNvCxnSpPr>
          <p:nvPr/>
        </p:nvCxnSpPr>
        <p:spPr>
          <a:xfrm rot="5400000">
            <a:off x="4953000" y="3505200"/>
            <a:ext cx="42672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781801" y="762000"/>
            <a:ext cx="706219" cy="369332"/>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US" dirty="0">
                <a:solidFill>
                  <a:prstClr val="white"/>
                </a:solidFill>
              </a:rPr>
              <a:t>Trace</a:t>
            </a:r>
          </a:p>
        </p:txBody>
      </p:sp>
      <p:sp>
        <p:nvSpPr>
          <p:cNvPr id="15" name="Oval 14"/>
          <p:cNvSpPr/>
          <p:nvPr/>
        </p:nvSpPr>
        <p:spPr>
          <a:xfrm>
            <a:off x="7010400" y="3048000"/>
            <a:ext cx="152400" cy="152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7010400" y="2743200"/>
            <a:ext cx="152400" cy="152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a:off x="7010400" y="2438400"/>
            <a:ext cx="152400" cy="152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7010400" y="2133600"/>
            <a:ext cx="152400" cy="152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7010400" y="1828800"/>
            <a:ext cx="152400" cy="152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7010400" y="1524000"/>
            <a:ext cx="152400" cy="152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7010400" y="3352800"/>
            <a:ext cx="152400" cy="152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7010400" y="3657600"/>
            <a:ext cx="152400" cy="152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7010400" y="3962400"/>
            <a:ext cx="152400" cy="152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7010400" y="4267200"/>
            <a:ext cx="152400" cy="152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7010400" y="4572000"/>
            <a:ext cx="152400" cy="152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7010400" y="4876800"/>
            <a:ext cx="152400" cy="152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7010400" y="5181600"/>
            <a:ext cx="152400" cy="152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7010400" y="5486400"/>
            <a:ext cx="152400" cy="152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7010400" y="1219200"/>
            <a:ext cx="152400" cy="152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graphicFrame>
        <p:nvGraphicFramePr>
          <p:cNvPr id="37" name="Table 36"/>
          <p:cNvGraphicFramePr>
            <a:graphicFrameLocks noGrp="1"/>
          </p:cNvGraphicFramePr>
          <p:nvPr/>
        </p:nvGraphicFramePr>
        <p:xfrm>
          <a:off x="6705600" y="5791200"/>
          <a:ext cx="762000" cy="54864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tblGrid>
              <a:tr h="175260">
                <a:tc>
                  <a:txBody>
                    <a:bodyPr/>
                    <a:lstStyle/>
                    <a:p>
                      <a:r>
                        <a:rPr lang="en-US" sz="800" b="0" dirty="0">
                          <a:solidFill>
                            <a:schemeClr val="tx1"/>
                          </a:solidFill>
                        </a:rPr>
                        <a:t>1</a:t>
                      </a:r>
                    </a:p>
                  </a:txBody>
                  <a:tcPr>
                    <a:solidFill>
                      <a:schemeClr val="accent6"/>
                    </a:solidFill>
                  </a:tcPr>
                </a:tc>
                <a:tc>
                  <a:txBody>
                    <a:bodyPr/>
                    <a:lstStyle/>
                    <a:p>
                      <a:r>
                        <a:rPr lang="en-US" sz="800" dirty="0">
                          <a:solidFill>
                            <a:srgbClr val="FF0000"/>
                          </a:solidFill>
                        </a:rPr>
                        <a:t>16.0</a:t>
                      </a:r>
                    </a:p>
                  </a:txBody>
                  <a:tcPr>
                    <a:solidFill>
                      <a:schemeClr val="accent6"/>
                    </a:solidFill>
                  </a:tcPr>
                </a:tc>
                <a:extLst>
                  <a:ext uri="{0D108BD9-81ED-4DB2-BD59-A6C34878D82A}">
                    <a16:rowId xmlns:a16="http://schemas.microsoft.com/office/drawing/2014/main" val="10000"/>
                  </a:ext>
                </a:extLst>
              </a:tr>
              <a:tr h="175260">
                <a:tc>
                  <a:txBody>
                    <a:bodyPr/>
                    <a:lstStyle/>
                    <a:p>
                      <a:r>
                        <a:rPr lang="en-US" sz="800" dirty="0"/>
                        <a:t>2</a:t>
                      </a:r>
                    </a:p>
                  </a:txBody>
                  <a:tcPr>
                    <a:solidFill>
                      <a:srgbClr val="92D050"/>
                    </a:solidFill>
                  </a:tcPr>
                </a:tc>
                <a:tc>
                  <a:txBody>
                    <a:bodyPr/>
                    <a:lstStyle/>
                    <a:p>
                      <a:r>
                        <a:rPr lang="en-US" sz="800" baseline="0" dirty="0"/>
                        <a:t>  </a:t>
                      </a:r>
                      <a:r>
                        <a:rPr lang="en-US" sz="800" dirty="0"/>
                        <a:t>7.0</a:t>
                      </a:r>
                    </a:p>
                  </a:txBody>
                  <a:tcPr>
                    <a:solidFill>
                      <a:srgbClr val="92D050"/>
                    </a:solidFill>
                  </a:tcPr>
                </a:tc>
                <a:extLst>
                  <a:ext uri="{0D108BD9-81ED-4DB2-BD59-A6C34878D82A}">
                    <a16:rowId xmlns:a16="http://schemas.microsoft.com/office/drawing/2014/main" val="10001"/>
                  </a:ext>
                </a:extLst>
              </a:tr>
            </a:tbl>
          </a:graphicData>
        </a:graphic>
      </p:graphicFrame>
      <p:cxnSp>
        <p:nvCxnSpPr>
          <p:cNvPr id="39" name="Straight Connector 38"/>
          <p:cNvCxnSpPr/>
          <p:nvPr/>
        </p:nvCxnSpPr>
        <p:spPr>
          <a:xfrm rot="5400000">
            <a:off x="6019800" y="3505200"/>
            <a:ext cx="4267200" cy="0"/>
          </a:xfrm>
          <a:prstGeom prst="line">
            <a:avLst/>
          </a:prstGeom>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8077200" y="21336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45" name="Oval 44"/>
          <p:cNvSpPr/>
          <p:nvPr/>
        </p:nvSpPr>
        <p:spPr>
          <a:xfrm>
            <a:off x="8077200" y="15240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prstClr val="white"/>
              </a:solidFill>
            </a:endParaRPr>
          </a:p>
        </p:txBody>
      </p:sp>
      <p:sp>
        <p:nvSpPr>
          <p:cNvPr id="49" name="Oval 48"/>
          <p:cNvSpPr/>
          <p:nvPr/>
        </p:nvSpPr>
        <p:spPr>
          <a:xfrm>
            <a:off x="8077200" y="42672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8077200" y="45720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54" name="Oval 53"/>
          <p:cNvSpPr/>
          <p:nvPr/>
        </p:nvSpPr>
        <p:spPr>
          <a:xfrm>
            <a:off x="8077200" y="12192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cxnSp>
        <p:nvCxnSpPr>
          <p:cNvPr id="55" name="Straight Connector 54"/>
          <p:cNvCxnSpPr/>
          <p:nvPr/>
        </p:nvCxnSpPr>
        <p:spPr>
          <a:xfrm rot="5400000">
            <a:off x="6858000" y="3505200"/>
            <a:ext cx="4267200" cy="0"/>
          </a:xfrm>
          <a:prstGeom prst="line">
            <a:avLst/>
          </a:prstGeom>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8915400" y="21336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57" name="Oval 56"/>
          <p:cNvSpPr/>
          <p:nvPr/>
        </p:nvSpPr>
        <p:spPr>
          <a:xfrm>
            <a:off x="8915400" y="15240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58" name="Oval 57"/>
          <p:cNvSpPr/>
          <p:nvPr/>
        </p:nvSpPr>
        <p:spPr>
          <a:xfrm>
            <a:off x="8915400" y="37338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59" name="Oval 58"/>
          <p:cNvSpPr/>
          <p:nvPr/>
        </p:nvSpPr>
        <p:spPr>
          <a:xfrm>
            <a:off x="8915400" y="40386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60" name="Oval 59"/>
          <p:cNvSpPr/>
          <p:nvPr/>
        </p:nvSpPr>
        <p:spPr>
          <a:xfrm>
            <a:off x="8915400" y="12192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graphicFrame>
        <p:nvGraphicFramePr>
          <p:cNvPr id="67" name="Table 66"/>
          <p:cNvGraphicFramePr>
            <a:graphicFrameLocks noGrp="1"/>
          </p:cNvGraphicFramePr>
          <p:nvPr/>
        </p:nvGraphicFramePr>
        <p:xfrm>
          <a:off x="7772400" y="5730240"/>
          <a:ext cx="762000" cy="33528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tblGrid>
              <a:tr h="175260">
                <a:tc>
                  <a:txBody>
                    <a:bodyPr/>
                    <a:lstStyle/>
                    <a:p>
                      <a:r>
                        <a:rPr lang="en-US" sz="800" b="0" dirty="0">
                          <a:solidFill>
                            <a:schemeClr val="tx1"/>
                          </a:solidFill>
                        </a:rPr>
                        <a:t>1</a:t>
                      </a:r>
                    </a:p>
                  </a:txBody>
                  <a:tcPr>
                    <a:solidFill>
                      <a:schemeClr val="accent6"/>
                    </a:solidFill>
                  </a:tcPr>
                </a:tc>
                <a:tc>
                  <a:txBody>
                    <a:bodyPr/>
                    <a:lstStyle/>
                    <a:p>
                      <a:r>
                        <a:rPr lang="en-US" sz="800" dirty="0">
                          <a:solidFill>
                            <a:srgbClr val="FF0000"/>
                          </a:solidFill>
                        </a:rPr>
                        <a:t>16.0</a:t>
                      </a:r>
                    </a:p>
                  </a:txBody>
                  <a:tcPr>
                    <a:solidFill>
                      <a:schemeClr val="accent6"/>
                    </a:solidFill>
                  </a:tcPr>
                </a:tc>
                <a:extLst>
                  <a:ext uri="{0D108BD9-81ED-4DB2-BD59-A6C34878D82A}">
                    <a16:rowId xmlns:a16="http://schemas.microsoft.com/office/drawing/2014/main" val="10000"/>
                  </a:ext>
                </a:extLst>
              </a:tr>
            </a:tbl>
          </a:graphicData>
        </a:graphic>
      </p:graphicFrame>
      <p:graphicFrame>
        <p:nvGraphicFramePr>
          <p:cNvPr id="68" name="Table 67"/>
          <p:cNvGraphicFramePr>
            <a:graphicFrameLocks noGrp="1"/>
          </p:cNvGraphicFramePr>
          <p:nvPr/>
        </p:nvGraphicFramePr>
        <p:xfrm>
          <a:off x="8610600" y="5730240"/>
          <a:ext cx="762000" cy="21336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tblGrid>
              <a:tr h="175260">
                <a:tc>
                  <a:txBody>
                    <a:bodyPr/>
                    <a:lstStyle/>
                    <a:p>
                      <a:r>
                        <a:rPr lang="en-US" sz="800" dirty="0"/>
                        <a:t>2</a:t>
                      </a:r>
                    </a:p>
                  </a:txBody>
                  <a:tcPr>
                    <a:solidFill>
                      <a:srgbClr val="92D050"/>
                    </a:solidFill>
                  </a:tcPr>
                </a:tc>
                <a:tc>
                  <a:txBody>
                    <a:bodyPr/>
                    <a:lstStyle/>
                    <a:p>
                      <a:r>
                        <a:rPr lang="en-US" sz="800" baseline="0" dirty="0"/>
                        <a:t>  </a:t>
                      </a:r>
                      <a:r>
                        <a:rPr lang="en-US" sz="800" dirty="0"/>
                        <a:t>7.0</a:t>
                      </a:r>
                    </a:p>
                  </a:txBody>
                  <a:tcPr>
                    <a:solidFill>
                      <a:srgbClr val="92D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562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strVal val="#ppt_w*0.05"/>
                                          </p:val>
                                        </p:tav>
                                        <p:tav tm="100000">
                                          <p:val>
                                            <p:strVal val="#ppt_w"/>
                                          </p:val>
                                        </p:tav>
                                      </p:tavLst>
                                    </p:anim>
                                    <p:anim calcmode="lin" valueType="num">
                                      <p:cBhvr>
                                        <p:cTn id="8" dur="500" fill="hold"/>
                                        <p:tgtEl>
                                          <p:spTgt spid="39"/>
                                        </p:tgtEl>
                                        <p:attrNameLst>
                                          <p:attrName>ppt_h</p:attrName>
                                        </p:attrNameLst>
                                      </p:cBhvr>
                                      <p:tavLst>
                                        <p:tav tm="0">
                                          <p:val>
                                            <p:strVal val="#ppt_h"/>
                                          </p:val>
                                        </p:tav>
                                        <p:tav tm="100000">
                                          <p:val>
                                            <p:strVal val="#ppt_h"/>
                                          </p:val>
                                        </p:tav>
                                      </p:tavLst>
                                    </p:anim>
                                    <p:anim calcmode="lin" valueType="num">
                                      <p:cBhvr>
                                        <p:cTn id="9" dur="500" fill="hold"/>
                                        <p:tgtEl>
                                          <p:spTgt spid="39"/>
                                        </p:tgtEl>
                                        <p:attrNameLst>
                                          <p:attrName>ppt_x</p:attrName>
                                        </p:attrNameLst>
                                      </p:cBhvr>
                                      <p:tavLst>
                                        <p:tav tm="0">
                                          <p:val>
                                            <p:strVal val="#ppt_x-.2"/>
                                          </p:val>
                                        </p:tav>
                                        <p:tav tm="100000">
                                          <p:val>
                                            <p:strVal val="#ppt_x"/>
                                          </p:val>
                                        </p:tav>
                                      </p:tavLst>
                                    </p:anim>
                                    <p:anim calcmode="lin" valueType="num">
                                      <p:cBhvr>
                                        <p:cTn id="10" dur="500" fill="hold"/>
                                        <p:tgtEl>
                                          <p:spTgt spid="39"/>
                                        </p:tgtEl>
                                        <p:attrNameLst>
                                          <p:attrName>ppt_y</p:attrName>
                                        </p:attrNameLst>
                                      </p:cBhvr>
                                      <p:tavLst>
                                        <p:tav tm="0">
                                          <p:val>
                                            <p:strVal val="#ppt_y"/>
                                          </p:val>
                                        </p:tav>
                                        <p:tav tm="100000">
                                          <p:val>
                                            <p:strVal val="#ppt_y"/>
                                          </p:val>
                                        </p:tav>
                                      </p:tavLst>
                                    </p:anim>
                                    <p:animEffect transition="in" filter="fade">
                                      <p:cBhvr>
                                        <p:cTn id="11" dur="500"/>
                                        <p:tgtEl>
                                          <p:spTgt spid="39"/>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strVal val="#ppt_w*0.05"/>
                                          </p:val>
                                        </p:tav>
                                        <p:tav tm="100000">
                                          <p:val>
                                            <p:strVal val="#ppt_w"/>
                                          </p:val>
                                        </p:tav>
                                      </p:tavLst>
                                    </p:anim>
                                    <p:anim calcmode="lin" valueType="num">
                                      <p:cBhvr>
                                        <p:cTn id="15" dur="500" fill="hold"/>
                                        <p:tgtEl>
                                          <p:spTgt spid="43"/>
                                        </p:tgtEl>
                                        <p:attrNameLst>
                                          <p:attrName>ppt_h</p:attrName>
                                        </p:attrNameLst>
                                      </p:cBhvr>
                                      <p:tavLst>
                                        <p:tav tm="0">
                                          <p:val>
                                            <p:strVal val="#ppt_h"/>
                                          </p:val>
                                        </p:tav>
                                        <p:tav tm="100000">
                                          <p:val>
                                            <p:strVal val="#ppt_h"/>
                                          </p:val>
                                        </p:tav>
                                      </p:tavLst>
                                    </p:anim>
                                    <p:anim calcmode="lin" valueType="num">
                                      <p:cBhvr>
                                        <p:cTn id="16" dur="500" fill="hold"/>
                                        <p:tgtEl>
                                          <p:spTgt spid="43"/>
                                        </p:tgtEl>
                                        <p:attrNameLst>
                                          <p:attrName>ppt_x</p:attrName>
                                        </p:attrNameLst>
                                      </p:cBhvr>
                                      <p:tavLst>
                                        <p:tav tm="0">
                                          <p:val>
                                            <p:strVal val="#ppt_x-.2"/>
                                          </p:val>
                                        </p:tav>
                                        <p:tav tm="100000">
                                          <p:val>
                                            <p:strVal val="#ppt_x"/>
                                          </p:val>
                                        </p:tav>
                                      </p:tavLst>
                                    </p:anim>
                                    <p:anim calcmode="lin" valueType="num">
                                      <p:cBhvr>
                                        <p:cTn id="17" dur="500" fill="hold"/>
                                        <p:tgtEl>
                                          <p:spTgt spid="43"/>
                                        </p:tgtEl>
                                        <p:attrNameLst>
                                          <p:attrName>ppt_y</p:attrName>
                                        </p:attrNameLst>
                                      </p:cBhvr>
                                      <p:tavLst>
                                        <p:tav tm="0">
                                          <p:val>
                                            <p:strVal val="#ppt_y"/>
                                          </p:val>
                                        </p:tav>
                                        <p:tav tm="100000">
                                          <p:val>
                                            <p:strVal val="#ppt_y"/>
                                          </p:val>
                                        </p:tav>
                                      </p:tavLst>
                                    </p:anim>
                                    <p:animEffect transition="in" filter="fade">
                                      <p:cBhvr>
                                        <p:cTn id="18" dur="500"/>
                                        <p:tgtEl>
                                          <p:spTgt spid="43"/>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strVal val="#ppt_w*0.05"/>
                                          </p:val>
                                        </p:tav>
                                        <p:tav tm="100000">
                                          <p:val>
                                            <p:strVal val="#ppt_w"/>
                                          </p:val>
                                        </p:tav>
                                      </p:tavLst>
                                    </p:anim>
                                    <p:anim calcmode="lin" valueType="num">
                                      <p:cBhvr>
                                        <p:cTn id="22" dur="500" fill="hold"/>
                                        <p:tgtEl>
                                          <p:spTgt spid="45"/>
                                        </p:tgtEl>
                                        <p:attrNameLst>
                                          <p:attrName>ppt_h</p:attrName>
                                        </p:attrNameLst>
                                      </p:cBhvr>
                                      <p:tavLst>
                                        <p:tav tm="0">
                                          <p:val>
                                            <p:strVal val="#ppt_h"/>
                                          </p:val>
                                        </p:tav>
                                        <p:tav tm="100000">
                                          <p:val>
                                            <p:strVal val="#ppt_h"/>
                                          </p:val>
                                        </p:tav>
                                      </p:tavLst>
                                    </p:anim>
                                    <p:anim calcmode="lin" valueType="num">
                                      <p:cBhvr>
                                        <p:cTn id="23" dur="500" fill="hold"/>
                                        <p:tgtEl>
                                          <p:spTgt spid="45"/>
                                        </p:tgtEl>
                                        <p:attrNameLst>
                                          <p:attrName>ppt_x</p:attrName>
                                        </p:attrNameLst>
                                      </p:cBhvr>
                                      <p:tavLst>
                                        <p:tav tm="0">
                                          <p:val>
                                            <p:strVal val="#ppt_x-.2"/>
                                          </p:val>
                                        </p:tav>
                                        <p:tav tm="100000">
                                          <p:val>
                                            <p:strVal val="#ppt_x"/>
                                          </p:val>
                                        </p:tav>
                                      </p:tavLst>
                                    </p:anim>
                                    <p:anim calcmode="lin" valueType="num">
                                      <p:cBhvr>
                                        <p:cTn id="24" dur="500" fill="hold"/>
                                        <p:tgtEl>
                                          <p:spTgt spid="45"/>
                                        </p:tgtEl>
                                        <p:attrNameLst>
                                          <p:attrName>ppt_y</p:attrName>
                                        </p:attrNameLst>
                                      </p:cBhvr>
                                      <p:tavLst>
                                        <p:tav tm="0">
                                          <p:val>
                                            <p:strVal val="#ppt_y"/>
                                          </p:val>
                                        </p:tav>
                                        <p:tav tm="100000">
                                          <p:val>
                                            <p:strVal val="#ppt_y"/>
                                          </p:val>
                                        </p:tav>
                                      </p:tavLst>
                                    </p:anim>
                                    <p:animEffect transition="in" filter="fade">
                                      <p:cBhvr>
                                        <p:cTn id="25" dur="500"/>
                                        <p:tgtEl>
                                          <p:spTgt spid="45"/>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strVal val="#ppt_w*0.05"/>
                                          </p:val>
                                        </p:tav>
                                        <p:tav tm="100000">
                                          <p:val>
                                            <p:strVal val="#ppt_w"/>
                                          </p:val>
                                        </p:tav>
                                      </p:tavLst>
                                    </p:anim>
                                    <p:anim calcmode="lin" valueType="num">
                                      <p:cBhvr>
                                        <p:cTn id="29" dur="500" fill="hold"/>
                                        <p:tgtEl>
                                          <p:spTgt spid="49"/>
                                        </p:tgtEl>
                                        <p:attrNameLst>
                                          <p:attrName>ppt_h</p:attrName>
                                        </p:attrNameLst>
                                      </p:cBhvr>
                                      <p:tavLst>
                                        <p:tav tm="0">
                                          <p:val>
                                            <p:strVal val="#ppt_h"/>
                                          </p:val>
                                        </p:tav>
                                        <p:tav tm="100000">
                                          <p:val>
                                            <p:strVal val="#ppt_h"/>
                                          </p:val>
                                        </p:tav>
                                      </p:tavLst>
                                    </p:anim>
                                    <p:anim calcmode="lin" valueType="num">
                                      <p:cBhvr>
                                        <p:cTn id="30" dur="500" fill="hold"/>
                                        <p:tgtEl>
                                          <p:spTgt spid="49"/>
                                        </p:tgtEl>
                                        <p:attrNameLst>
                                          <p:attrName>ppt_x</p:attrName>
                                        </p:attrNameLst>
                                      </p:cBhvr>
                                      <p:tavLst>
                                        <p:tav tm="0">
                                          <p:val>
                                            <p:strVal val="#ppt_x-.2"/>
                                          </p:val>
                                        </p:tav>
                                        <p:tav tm="100000">
                                          <p:val>
                                            <p:strVal val="#ppt_x"/>
                                          </p:val>
                                        </p:tav>
                                      </p:tavLst>
                                    </p:anim>
                                    <p:anim calcmode="lin" valueType="num">
                                      <p:cBhvr>
                                        <p:cTn id="31" dur="500" fill="hold"/>
                                        <p:tgtEl>
                                          <p:spTgt spid="49"/>
                                        </p:tgtEl>
                                        <p:attrNameLst>
                                          <p:attrName>ppt_y</p:attrName>
                                        </p:attrNameLst>
                                      </p:cBhvr>
                                      <p:tavLst>
                                        <p:tav tm="0">
                                          <p:val>
                                            <p:strVal val="#ppt_y"/>
                                          </p:val>
                                        </p:tav>
                                        <p:tav tm="100000">
                                          <p:val>
                                            <p:strVal val="#ppt_y"/>
                                          </p:val>
                                        </p:tav>
                                      </p:tavLst>
                                    </p:anim>
                                    <p:animEffect transition="in" filter="fade">
                                      <p:cBhvr>
                                        <p:cTn id="32" dur="500"/>
                                        <p:tgtEl>
                                          <p:spTgt spid="49"/>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strVal val="#ppt_w*0.05"/>
                                          </p:val>
                                        </p:tav>
                                        <p:tav tm="100000">
                                          <p:val>
                                            <p:strVal val="#ppt_w"/>
                                          </p:val>
                                        </p:tav>
                                      </p:tavLst>
                                    </p:anim>
                                    <p:anim calcmode="lin" valueType="num">
                                      <p:cBhvr>
                                        <p:cTn id="36" dur="500" fill="hold"/>
                                        <p:tgtEl>
                                          <p:spTgt spid="50"/>
                                        </p:tgtEl>
                                        <p:attrNameLst>
                                          <p:attrName>ppt_h</p:attrName>
                                        </p:attrNameLst>
                                      </p:cBhvr>
                                      <p:tavLst>
                                        <p:tav tm="0">
                                          <p:val>
                                            <p:strVal val="#ppt_h"/>
                                          </p:val>
                                        </p:tav>
                                        <p:tav tm="100000">
                                          <p:val>
                                            <p:strVal val="#ppt_h"/>
                                          </p:val>
                                        </p:tav>
                                      </p:tavLst>
                                    </p:anim>
                                    <p:anim calcmode="lin" valueType="num">
                                      <p:cBhvr>
                                        <p:cTn id="37" dur="500" fill="hold"/>
                                        <p:tgtEl>
                                          <p:spTgt spid="50"/>
                                        </p:tgtEl>
                                        <p:attrNameLst>
                                          <p:attrName>ppt_x</p:attrName>
                                        </p:attrNameLst>
                                      </p:cBhvr>
                                      <p:tavLst>
                                        <p:tav tm="0">
                                          <p:val>
                                            <p:strVal val="#ppt_x-.2"/>
                                          </p:val>
                                        </p:tav>
                                        <p:tav tm="100000">
                                          <p:val>
                                            <p:strVal val="#ppt_x"/>
                                          </p:val>
                                        </p:tav>
                                      </p:tavLst>
                                    </p:anim>
                                    <p:anim calcmode="lin" valueType="num">
                                      <p:cBhvr>
                                        <p:cTn id="38" dur="500" fill="hold"/>
                                        <p:tgtEl>
                                          <p:spTgt spid="50"/>
                                        </p:tgtEl>
                                        <p:attrNameLst>
                                          <p:attrName>ppt_y</p:attrName>
                                        </p:attrNameLst>
                                      </p:cBhvr>
                                      <p:tavLst>
                                        <p:tav tm="0">
                                          <p:val>
                                            <p:strVal val="#ppt_y"/>
                                          </p:val>
                                        </p:tav>
                                        <p:tav tm="100000">
                                          <p:val>
                                            <p:strVal val="#ppt_y"/>
                                          </p:val>
                                        </p:tav>
                                      </p:tavLst>
                                    </p:anim>
                                    <p:animEffect transition="in" filter="fade">
                                      <p:cBhvr>
                                        <p:cTn id="39" dur="500"/>
                                        <p:tgtEl>
                                          <p:spTgt spid="50"/>
                                        </p:tgtEl>
                                      </p:cBhvr>
                                    </p:animEffect>
                                  </p:childTnLst>
                                </p:cTn>
                              </p:par>
                              <p:par>
                                <p:cTn id="40" presetID="54" presetClass="entr" presetSubtype="0" accel="10000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strVal val="#ppt_w*0.05"/>
                                          </p:val>
                                        </p:tav>
                                        <p:tav tm="100000">
                                          <p:val>
                                            <p:strVal val="#ppt_w"/>
                                          </p:val>
                                        </p:tav>
                                      </p:tavLst>
                                    </p:anim>
                                    <p:anim calcmode="lin" valueType="num">
                                      <p:cBhvr>
                                        <p:cTn id="43" dur="500" fill="hold"/>
                                        <p:tgtEl>
                                          <p:spTgt spid="54"/>
                                        </p:tgtEl>
                                        <p:attrNameLst>
                                          <p:attrName>ppt_h</p:attrName>
                                        </p:attrNameLst>
                                      </p:cBhvr>
                                      <p:tavLst>
                                        <p:tav tm="0">
                                          <p:val>
                                            <p:strVal val="#ppt_h"/>
                                          </p:val>
                                        </p:tav>
                                        <p:tav tm="100000">
                                          <p:val>
                                            <p:strVal val="#ppt_h"/>
                                          </p:val>
                                        </p:tav>
                                      </p:tavLst>
                                    </p:anim>
                                    <p:anim calcmode="lin" valueType="num">
                                      <p:cBhvr>
                                        <p:cTn id="44" dur="500" fill="hold"/>
                                        <p:tgtEl>
                                          <p:spTgt spid="54"/>
                                        </p:tgtEl>
                                        <p:attrNameLst>
                                          <p:attrName>ppt_x</p:attrName>
                                        </p:attrNameLst>
                                      </p:cBhvr>
                                      <p:tavLst>
                                        <p:tav tm="0">
                                          <p:val>
                                            <p:strVal val="#ppt_x-.2"/>
                                          </p:val>
                                        </p:tav>
                                        <p:tav tm="100000">
                                          <p:val>
                                            <p:strVal val="#ppt_x"/>
                                          </p:val>
                                        </p:tav>
                                      </p:tavLst>
                                    </p:anim>
                                    <p:anim calcmode="lin" valueType="num">
                                      <p:cBhvr>
                                        <p:cTn id="45" dur="500" fill="hold"/>
                                        <p:tgtEl>
                                          <p:spTgt spid="54"/>
                                        </p:tgtEl>
                                        <p:attrNameLst>
                                          <p:attrName>ppt_y</p:attrName>
                                        </p:attrNameLst>
                                      </p:cBhvr>
                                      <p:tavLst>
                                        <p:tav tm="0">
                                          <p:val>
                                            <p:strVal val="#ppt_y"/>
                                          </p:val>
                                        </p:tav>
                                        <p:tav tm="100000">
                                          <p:val>
                                            <p:strVal val="#ppt_y"/>
                                          </p:val>
                                        </p:tav>
                                      </p:tavLst>
                                    </p:anim>
                                    <p:animEffect transition="in" filter="fade">
                                      <p:cBhvr>
                                        <p:cTn id="46" dur="500"/>
                                        <p:tgtEl>
                                          <p:spTgt spid="54"/>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strVal val="#ppt_w*0.05"/>
                                          </p:val>
                                        </p:tav>
                                        <p:tav tm="100000">
                                          <p:val>
                                            <p:strVal val="#ppt_w"/>
                                          </p:val>
                                        </p:tav>
                                      </p:tavLst>
                                    </p:anim>
                                    <p:anim calcmode="lin" valueType="num">
                                      <p:cBhvr>
                                        <p:cTn id="50" dur="500" fill="hold"/>
                                        <p:tgtEl>
                                          <p:spTgt spid="55"/>
                                        </p:tgtEl>
                                        <p:attrNameLst>
                                          <p:attrName>ppt_h</p:attrName>
                                        </p:attrNameLst>
                                      </p:cBhvr>
                                      <p:tavLst>
                                        <p:tav tm="0">
                                          <p:val>
                                            <p:strVal val="#ppt_h"/>
                                          </p:val>
                                        </p:tav>
                                        <p:tav tm="100000">
                                          <p:val>
                                            <p:strVal val="#ppt_h"/>
                                          </p:val>
                                        </p:tav>
                                      </p:tavLst>
                                    </p:anim>
                                    <p:anim calcmode="lin" valueType="num">
                                      <p:cBhvr>
                                        <p:cTn id="51" dur="500" fill="hold"/>
                                        <p:tgtEl>
                                          <p:spTgt spid="55"/>
                                        </p:tgtEl>
                                        <p:attrNameLst>
                                          <p:attrName>ppt_x</p:attrName>
                                        </p:attrNameLst>
                                      </p:cBhvr>
                                      <p:tavLst>
                                        <p:tav tm="0">
                                          <p:val>
                                            <p:strVal val="#ppt_x-.2"/>
                                          </p:val>
                                        </p:tav>
                                        <p:tav tm="100000">
                                          <p:val>
                                            <p:strVal val="#ppt_x"/>
                                          </p:val>
                                        </p:tav>
                                      </p:tavLst>
                                    </p:anim>
                                    <p:anim calcmode="lin" valueType="num">
                                      <p:cBhvr>
                                        <p:cTn id="52" dur="500" fill="hold"/>
                                        <p:tgtEl>
                                          <p:spTgt spid="55"/>
                                        </p:tgtEl>
                                        <p:attrNameLst>
                                          <p:attrName>ppt_y</p:attrName>
                                        </p:attrNameLst>
                                      </p:cBhvr>
                                      <p:tavLst>
                                        <p:tav tm="0">
                                          <p:val>
                                            <p:strVal val="#ppt_y"/>
                                          </p:val>
                                        </p:tav>
                                        <p:tav tm="100000">
                                          <p:val>
                                            <p:strVal val="#ppt_y"/>
                                          </p:val>
                                        </p:tav>
                                      </p:tavLst>
                                    </p:anim>
                                    <p:animEffect transition="in" filter="fade">
                                      <p:cBhvr>
                                        <p:cTn id="53" dur="500"/>
                                        <p:tgtEl>
                                          <p:spTgt spid="55"/>
                                        </p:tgtEl>
                                      </p:cBhvr>
                                    </p:animEffect>
                                  </p:childTnLst>
                                </p:cTn>
                              </p:par>
                              <p:par>
                                <p:cTn id="54" presetID="54" presetClass="entr" presetSubtype="0" accel="10000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strVal val="#ppt_w*0.05"/>
                                          </p:val>
                                        </p:tav>
                                        <p:tav tm="100000">
                                          <p:val>
                                            <p:strVal val="#ppt_w"/>
                                          </p:val>
                                        </p:tav>
                                      </p:tavLst>
                                    </p:anim>
                                    <p:anim calcmode="lin" valueType="num">
                                      <p:cBhvr>
                                        <p:cTn id="57" dur="500" fill="hold"/>
                                        <p:tgtEl>
                                          <p:spTgt spid="56"/>
                                        </p:tgtEl>
                                        <p:attrNameLst>
                                          <p:attrName>ppt_h</p:attrName>
                                        </p:attrNameLst>
                                      </p:cBhvr>
                                      <p:tavLst>
                                        <p:tav tm="0">
                                          <p:val>
                                            <p:strVal val="#ppt_h"/>
                                          </p:val>
                                        </p:tav>
                                        <p:tav tm="100000">
                                          <p:val>
                                            <p:strVal val="#ppt_h"/>
                                          </p:val>
                                        </p:tav>
                                      </p:tavLst>
                                    </p:anim>
                                    <p:anim calcmode="lin" valueType="num">
                                      <p:cBhvr>
                                        <p:cTn id="58" dur="500" fill="hold"/>
                                        <p:tgtEl>
                                          <p:spTgt spid="56"/>
                                        </p:tgtEl>
                                        <p:attrNameLst>
                                          <p:attrName>ppt_x</p:attrName>
                                        </p:attrNameLst>
                                      </p:cBhvr>
                                      <p:tavLst>
                                        <p:tav tm="0">
                                          <p:val>
                                            <p:strVal val="#ppt_x-.2"/>
                                          </p:val>
                                        </p:tav>
                                        <p:tav tm="100000">
                                          <p:val>
                                            <p:strVal val="#ppt_x"/>
                                          </p:val>
                                        </p:tav>
                                      </p:tavLst>
                                    </p:anim>
                                    <p:anim calcmode="lin" valueType="num">
                                      <p:cBhvr>
                                        <p:cTn id="59" dur="500" fill="hold"/>
                                        <p:tgtEl>
                                          <p:spTgt spid="56"/>
                                        </p:tgtEl>
                                        <p:attrNameLst>
                                          <p:attrName>ppt_y</p:attrName>
                                        </p:attrNameLst>
                                      </p:cBhvr>
                                      <p:tavLst>
                                        <p:tav tm="0">
                                          <p:val>
                                            <p:strVal val="#ppt_y"/>
                                          </p:val>
                                        </p:tav>
                                        <p:tav tm="100000">
                                          <p:val>
                                            <p:strVal val="#ppt_y"/>
                                          </p:val>
                                        </p:tav>
                                      </p:tavLst>
                                    </p:anim>
                                    <p:animEffect transition="in" filter="fade">
                                      <p:cBhvr>
                                        <p:cTn id="60" dur="500"/>
                                        <p:tgtEl>
                                          <p:spTgt spid="56"/>
                                        </p:tgtEl>
                                      </p:cBhvr>
                                    </p:animEffect>
                                  </p:childTnLst>
                                </p:cTn>
                              </p:par>
                              <p:par>
                                <p:cTn id="61" presetID="54" presetClass="entr" presetSubtype="0" accel="10000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500" fill="hold"/>
                                        <p:tgtEl>
                                          <p:spTgt spid="57"/>
                                        </p:tgtEl>
                                        <p:attrNameLst>
                                          <p:attrName>ppt_w</p:attrName>
                                        </p:attrNameLst>
                                      </p:cBhvr>
                                      <p:tavLst>
                                        <p:tav tm="0">
                                          <p:val>
                                            <p:strVal val="#ppt_w*0.05"/>
                                          </p:val>
                                        </p:tav>
                                        <p:tav tm="100000">
                                          <p:val>
                                            <p:strVal val="#ppt_w"/>
                                          </p:val>
                                        </p:tav>
                                      </p:tavLst>
                                    </p:anim>
                                    <p:anim calcmode="lin" valueType="num">
                                      <p:cBhvr>
                                        <p:cTn id="64" dur="500" fill="hold"/>
                                        <p:tgtEl>
                                          <p:spTgt spid="57"/>
                                        </p:tgtEl>
                                        <p:attrNameLst>
                                          <p:attrName>ppt_h</p:attrName>
                                        </p:attrNameLst>
                                      </p:cBhvr>
                                      <p:tavLst>
                                        <p:tav tm="0">
                                          <p:val>
                                            <p:strVal val="#ppt_h"/>
                                          </p:val>
                                        </p:tav>
                                        <p:tav tm="100000">
                                          <p:val>
                                            <p:strVal val="#ppt_h"/>
                                          </p:val>
                                        </p:tav>
                                      </p:tavLst>
                                    </p:anim>
                                    <p:anim calcmode="lin" valueType="num">
                                      <p:cBhvr>
                                        <p:cTn id="65" dur="500" fill="hold"/>
                                        <p:tgtEl>
                                          <p:spTgt spid="57"/>
                                        </p:tgtEl>
                                        <p:attrNameLst>
                                          <p:attrName>ppt_x</p:attrName>
                                        </p:attrNameLst>
                                      </p:cBhvr>
                                      <p:tavLst>
                                        <p:tav tm="0">
                                          <p:val>
                                            <p:strVal val="#ppt_x-.2"/>
                                          </p:val>
                                        </p:tav>
                                        <p:tav tm="100000">
                                          <p:val>
                                            <p:strVal val="#ppt_x"/>
                                          </p:val>
                                        </p:tav>
                                      </p:tavLst>
                                    </p:anim>
                                    <p:anim calcmode="lin" valueType="num">
                                      <p:cBhvr>
                                        <p:cTn id="66" dur="500" fill="hold"/>
                                        <p:tgtEl>
                                          <p:spTgt spid="57"/>
                                        </p:tgtEl>
                                        <p:attrNameLst>
                                          <p:attrName>ppt_y</p:attrName>
                                        </p:attrNameLst>
                                      </p:cBhvr>
                                      <p:tavLst>
                                        <p:tav tm="0">
                                          <p:val>
                                            <p:strVal val="#ppt_y"/>
                                          </p:val>
                                        </p:tav>
                                        <p:tav tm="100000">
                                          <p:val>
                                            <p:strVal val="#ppt_y"/>
                                          </p:val>
                                        </p:tav>
                                      </p:tavLst>
                                    </p:anim>
                                    <p:animEffect transition="in" filter="fade">
                                      <p:cBhvr>
                                        <p:cTn id="67" dur="500"/>
                                        <p:tgtEl>
                                          <p:spTgt spid="57"/>
                                        </p:tgtEl>
                                      </p:cBhvr>
                                    </p:animEffect>
                                  </p:childTnLst>
                                </p:cTn>
                              </p:par>
                              <p:par>
                                <p:cTn id="68" presetID="54" presetClass="entr" presetSubtype="0" accel="100000" fill="hold" grpId="0" nodeType="with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strVal val="#ppt_w*0.05"/>
                                          </p:val>
                                        </p:tav>
                                        <p:tav tm="100000">
                                          <p:val>
                                            <p:strVal val="#ppt_w"/>
                                          </p:val>
                                        </p:tav>
                                      </p:tavLst>
                                    </p:anim>
                                    <p:anim calcmode="lin" valueType="num">
                                      <p:cBhvr>
                                        <p:cTn id="71" dur="500" fill="hold"/>
                                        <p:tgtEl>
                                          <p:spTgt spid="58"/>
                                        </p:tgtEl>
                                        <p:attrNameLst>
                                          <p:attrName>ppt_h</p:attrName>
                                        </p:attrNameLst>
                                      </p:cBhvr>
                                      <p:tavLst>
                                        <p:tav tm="0">
                                          <p:val>
                                            <p:strVal val="#ppt_h"/>
                                          </p:val>
                                        </p:tav>
                                        <p:tav tm="100000">
                                          <p:val>
                                            <p:strVal val="#ppt_h"/>
                                          </p:val>
                                        </p:tav>
                                      </p:tavLst>
                                    </p:anim>
                                    <p:anim calcmode="lin" valueType="num">
                                      <p:cBhvr>
                                        <p:cTn id="72" dur="500" fill="hold"/>
                                        <p:tgtEl>
                                          <p:spTgt spid="58"/>
                                        </p:tgtEl>
                                        <p:attrNameLst>
                                          <p:attrName>ppt_x</p:attrName>
                                        </p:attrNameLst>
                                      </p:cBhvr>
                                      <p:tavLst>
                                        <p:tav tm="0">
                                          <p:val>
                                            <p:strVal val="#ppt_x-.2"/>
                                          </p:val>
                                        </p:tav>
                                        <p:tav tm="100000">
                                          <p:val>
                                            <p:strVal val="#ppt_x"/>
                                          </p:val>
                                        </p:tav>
                                      </p:tavLst>
                                    </p:anim>
                                    <p:anim calcmode="lin" valueType="num">
                                      <p:cBhvr>
                                        <p:cTn id="73" dur="500" fill="hold"/>
                                        <p:tgtEl>
                                          <p:spTgt spid="58"/>
                                        </p:tgtEl>
                                        <p:attrNameLst>
                                          <p:attrName>ppt_y</p:attrName>
                                        </p:attrNameLst>
                                      </p:cBhvr>
                                      <p:tavLst>
                                        <p:tav tm="0">
                                          <p:val>
                                            <p:strVal val="#ppt_y"/>
                                          </p:val>
                                        </p:tav>
                                        <p:tav tm="100000">
                                          <p:val>
                                            <p:strVal val="#ppt_y"/>
                                          </p:val>
                                        </p:tav>
                                      </p:tavLst>
                                    </p:anim>
                                    <p:animEffect transition="in" filter="fade">
                                      <p:cBhvr>
                                        <p:cTn id="74" dur="500"/>
                                        <p:tgtEl>
                                          <p:spTgt spid="58"/>
                                        </p:tgtEl>
                                      </p:cBhvr>
                                    </p:animEffect>
                                  </p:childTnLst>
                                </p:cTn>
                              </p:par>
                              <p:par>
                                <p:cTn id="75" presetID="54" presetClass="entr" presetSubtype="0" accel="10000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anim calcmode="lin" valueType="num">
                                      <p:cBhvr>
                                        <p:cTn id="77" dur="500" fill="hold"/>
                                        <p:tgtEl>
                                          <p:spTgt spid="59"/>
                                        </p:tgtEl>
                                        <p:attrNameLst>
                                          <p:attrName>ppt_w</p:attrName>
                                        </p:attrNameLst>
                                      </p:cBhvr>
                                      <p:tavLst>
                                        <p:tav tm="0">
                                          <p:val>
                                            <p:strVal val="#ppt_w*0.05"/>
                                          </p:val>
                                        </p:tav>
                                        <p:tav tm="100000">
                                          <p:val>
                                            <p:strVal val="#ppt_w"/>
                                          </p:val>
                                        </p:tav>
                                      </p:tavLst>
                                    </p:anim>
                                    <p:anim calcmode="lin" valueType="num">
                                      <p:cBhvr>
                                        <p:cTn id="78" dur="500" fill="hold"/>
                                        <p:tgtEl>
                                          <p:spTgt spid="59"/>
                                        </p:tgtEl>
                                        <p:attrNameLst>
                                          <p:attrName>ppt_h</p:attrName>
                                        </p:attrNameLst>
                                      </p:cBhvr>
                                      <p:tavLst>
                                        <p:tav tm="0">
                                          <p:val>
                                            <p:strVal val="#ppt_h"/>
                                          </p:val>
                                        </p:tav>
                                        <p:tav tm="100000">
                                          <p:val>
                                            <p:strVal val="#ppt_h"/>
                                          </p:val>
                                        </p:tav>
                                      </p:tavLst>
                                    </p:anim>
                                    <p:anim calcmode="lin" valueType="num">
                                      <p:cBhvr>
                                        <p:cTn id="79" dur="500" fill="hold"/>
                                        <p:tgtEl>
                                          <p:spTgt spid="59"/>
                                        </p:tgtEl>
                                        <p:attrNameLst>
                                          <p:attrName>ppt_x</p:attrName>
                                        </p:attrNameLst>
                                      </p:cBhvr>
                                      <p:tavLst>
                                        <p:tav tm="0">
                                          <p:val>
                                            <p:strVal val="#ppt_x-.2"/>
                                          </p:val>
                                        </p:tav>
                                        <p:tav tm="100000">
                                          <p:val>
                                            <p:strVal val="#ppt_x"/>
                                          </p:val>
                                        </p:tav>
                                      </p:tavLst>
                                    </p:anim>
                                    <p:anim calcmode="lin" valueType="num">
                                      <p:cBhvr>
                                        <p:cTn id="80" dur="500" fill="hold"/>
                                        <p:tgtEl>
                                          <p:spTgt spid="59"/>
                                        </p:tgtEl>
                                        <p:attrNameLst>
                                          <p:attrName>ppt_y</p:attrName>
                                        </p:attrNameLst>
                                      </p:cBhvr>
                                      <p:tavLst>
                                        <p:tav tm="0">
                                          <p:val>
                                            <p:strVal val="#ppt_y"/>
                                          </p:val>
                                        </p:tav>
                                        <p:tav tm="100000">
                                          <p:val>
                                            <p:strVal val="#ppt_y"/>
                                          </p:val>
                                        </p:tav>
                                      </p:tavLst>
                                    </p:anim>
                                    <p:animEffect transition="in" filter="fade">
                                      <p:cBhvr>
                                        <p:cTn id="81" dur="500"/>
                                        <p:tgtEl>
                                          <p:spTgt spid="59"/>
                                        </p:tgtEl>
                                      </p:cBhvr>
                                    </p:animEffect>
                                  </p:childTnLst>
                                </p:cTn>
                              </p:par>
                              <p:par>
                                <p:cTn id="82" presetID="54" presetClass="entr" presetSubtype="0" accel="100000" fill="hold" grpId="0" nodeType="with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strVal val="#ppt_w*0.05"/>
                                          </p:val>
                                        </p:tav>
                                        <p:tav tm="100000">
                                          <p:val>
                                            <p:strVal val="#ppt_w"/>
                                          </p:val>
                                        </p:tav>
                                      </p:tavLst>
                                    </p:anim>
                                    <p:anim calcmode="lin" valueType="num">
                                      <p:cBhvr>
                                        <p:cTn id="85" dur="500" fill="hold"/>
                                        <p:tgtEl>
                                          <p:spTgt spid="60"/>
                                        </p:tgtEl>
                                        <p:attrNameLst>
                                          <p:attrName>ppt_h</p:attrName>
                                        </p:attrNameLst>
                                      </p:cBhvr>
                                      <p:tavLst>
                                        <p:tav tm="0">
                                          <p:val>
                                            <p:strVal val="#ppt_h"/>
                                          </p:val>
                                        </p:tav>
                                        <p:tav tm="100000">
                                          <p:val>
                                            <p:strVal val="#ppt_h"/>
                                          </p:val>
                                        </p:tav>
                                      </p:tavLst>
                                    </p:anim>
                                    <p:anim calcmode="lin" valueType="num">
                                      <p:cBhvr>
                                        <p:cTn id="86" dur="500" fill="hold"/>
                                        <p:tgtEl>
                                          <p:spTgt spid="60"/>
                                        </p:tgtEl>
                                        <p:attrNameLst>
                                          <p:attrName>ppt_x</p:attrName>
                                        </p:attrNameLst>
                                      </p:cBhvr>
                                      <p:tavLst>
                                        <p:tav tm="0">
                                          <p:val>
                                            <p:strVal val="#ppt_x-.2"/>
                                          </p:val>
                                        </p:tav>
                                        <p:tav tm="100000">
                                          <p:val>
                                            <p:strVal val="#ppt_x"/>
                                          </p:val>
                                        </p:tav>
                                      </p:tavLst>
                                    </p:anim>
                                    <p:anim calcmode="lin" valueType="num">
                                      <p:cBhvr>
                                        <p:cTn id="87" dur="500" fill="hold"/>
                                        <p:tgtEl>
                                          <p:spTgt spid="60"/>
                                        </p:tgtEl>
                                        <p:attrNameLst>
                                          <p:attrName>ppt_y</p:attrName>
                                        </p:attrNameLst>
                                      </p:cBhvr>
                                      <p:tavLst>
                                        <p:tav tm="0">
                                          <p:val>
                                            <p:strVal val="#ppt_y"/>
                                          </p:val>
                                        </p:tav>
                                        <p:tav tm="100000">
                                          <p:val>
                                            <p:strVal val="#ppt_y"/>
                                          </p:val>
                                        </p:tav>
                                      </p:tavLst>
                                    </p:anim>
                                    <p:animEffect transition="in" filter="fade">
                                      <p:cBhvr>
                                        <p:cTn id="88" dur="500"/>
                                        <p:tgtEl>
                                          <p:spTgt spid="60"/>
                                        </p:tgtEl>
                                      </p:cBhvr>
                                    </p:animEffect>
                                  </p:childTnLst>
                                </p:cTn>
                              </p:par>
                              <p:par>
                                <p:cTn id="89" presetID="54" presetClass="entr" presetSubtype="0" accel="100000" fill="hold" nodeType="withEffect">
                                  <p:stCondLst>
                                    <p:cond delay="0"/>
                                  </p:stCondLst>
                                  <p:childTnLst>
                                    <p:set>
                                      <p:cBhvr>
                                        <p:cTn id="90" dur="1" fill="hold">
                                          <p:stCondLst>
                                            <p:cond delay="0"/>
                                          </p:stCondLst>
                                        </p:cTn>
                                        <p:tgtEl>
                                          <p:spTgt spid="67"/>
                                        </p:tgtEl>
                                        <p:attrNameLst>
                                          <p:attrName>style.visibility</p:attrName>
                                        </p:attrNameLst>
                                      </p:cBhvr>
                                      <p:to>
                                        <p:strVal val="visible"/>
                                      </p:to>
                                    </p:set>
                                    <p:anim calcmode="lin" valueType="num">
                                      <p:cBhvr>
                                        <p:cTn id="91" dur="500" fill="hold"/>
                                        <p:tgtEl>
                                          <p:spTgt spid="67"/>
                                        </p:tgtEl>
                                        <p:attrNameLst>
                                          <p:attrName>ppt_w</p:attrName>
                                        </p:attrNameLst>
                                      </p:cBhvr>
                                      <p:tavLst>
                                        <p:tav tm="0">
                                          <p:val>
                                            <p:strVal val="#ppt_w*0.05"/>
                                          </p:val>
                                        </p:tav>
                                        <p:tav tm="100000">
                                          <p:val>
                                            <p:strVal val="#ppt_w"/>
                                          </p:val>
                                        </p:tav>
                                      </p:tavLst>
                                    </p:anim>
                                    <p:anim calcmode="lin" valueType="num">
                                      <p:cBhvr>
                                        <p:cTn id="92" dur="500" fill="hold"/>
                                        <p:tgtEl>
                                          <p:spTgt spid="67"/>
                                        </p:tgtEl>
                                        <p:attrNameLst>
                                          <p:attrName>ppt_h</p:attrName>
                                        </p:attrNameLst>
                                      </p:cBhvr>
                                      <p:tavLst>
                                        <p:tav tm="0">
                                          <p:val>
                                            <p:strVal val="#ppt_h"/>
                                          </p:val>
                                        </p:tav>
                                        <p:tav tm="100000">
                                          <p:val>
                                            <p:strVal val="#ppt_h"/>
                                          </p:val>
                                        </p:tav>
                                      </p:tavLst>
                                    </p:anim>
                                    <p:anim calcmode="lin" valueType="num">
                                      <p:cBhvr>
                                        <p:cTn id="93" dur="500" fill="hold"/>
                                        <p:tgtEl>
                                          <p:spTgt spid="67"/>
                                        </p:tgtEl>
                                        <p:attrNameLst>
                                          <p:attrName>ppt_x</p:attrName>
                                        </p:attrNameLst>
                                      </p:cBhvr>
                                      <p:tavLst>
                                        <p:tav tm="0">
                                          <p:val>
                                            <p:strVal val="#ppt_x-.2"/>
                                          </p:val>
                                        </p:tav>
                                        <p:tav tm="100000">
                                          <p:val>
                                            <p:strVal val="#ppt_x"/>
                                          </p:val>
                                        </p:tav>
                                      </p:tavLst>
                                    </p:anim>
                                    <p:anim calcmode="lin" valueType="num">
                                      <p:cBhvr>
                                        <p:cTn id="94" dur="500" fill="hold"/>
                                        <p:tgtEl>
                                          <p:spTgt spid="67"/>
                                        </p:tgtEl>
                                        <p:attrNameLst>
                                          <p:attrName>ppt_y</p:attrName>
                                        </p:attrNameLst>
                                      </p:cBhvr>
                                      <p:tavLst>
                                        <p:tav tm="0">
                                          <p:val>
                                            <p:strVal val="#ppt_y"/>
                                          </p:val>
                                        </p:tav>
                                        <p:tav tm="100000">
                                          <p:val>
                                            <p:strVal val="#ppt_y"/>
                                          </p:val>
                                        </p:tav>
                                      </p:tavLst>
                                    </p:anim>
                                    <p:animEffect transition="in" filter="fade">
                                      <p:cBhvr>
                                        <p:cTn id="95" dur="500"/>
                                        <p:tgtEl>
                                          <p:spTgt spid="67"/>
                                        </p:tgtEl>
                                      </p:cBhvr>
                                    </p:animEffect>
                                  </p:childTnLst>
                                </p:cTn>
                              </p:par>
                              <p:par>
                                <p:cTn id="96" presetID="54" presetClass="entr" presetSubtype="0" accel="100000" fill="hold" nodeType="withEffect">
                                  <p:stCondLst>
                                    <p:cond delay="0"/>
                                  </p:stCondLst>
                                  <p:childTnLst>
                                    <p:set>
                                      <p:cBhvr>
                                        <p:cTn id="97" dur="1" fill="hold">
                                          <p:stCondLst>
                                            <p:cond delay="0"/>
                                          </p:stCondLst>
                                        </p:cTn>
                                        <p:tgtEl>
                                          <p:spTgt spid="68"/>
                                        </p:tgtEl>
                                        <p:attrNameLst>
                                          <p:attrName>style.visibility</p:attrName>
                                        </p:attrNameLst>
                                      </p:cBhvr>
                                      <p:to>
                                        <p:strVal val="visible"/>
                                      </p:to>
                                    </p:set>
                                    <p:anim calcmode="lin" valueType="num">
                                      <p:cBhvr>
                                        <p:cTn id="98" dur="500" fill="hold"/>
                                        <p:tgtEl>
                                          <p:spTgt spid="68"/>
                                        </p:tgtEl>
                                        <p:attrNameLst>
                                          <p:attrName>ppt_w</p:attrName>
                                        </p:attrNameLst>
                                      </p:cBhvr>
                                      <p:tavLst>
                                        <p:tav tm="0">
                                          <p:val>
                                            <p:strVal val="#ppt_w*0.05"/>
                                          </p:val>
                                        </p:tav>
                                        <p:tav tm="100000">
                                          <p:val>
                                            <p:strVal val="#ppt_w"/>
                                          </p:val>
                                        </p:tav>
                                      </p:tavLst>
                                    </p:anim>
                                    <p:anim calcmode="lin" valueType="num">
                                      <p:cBhvr>
                                        <p:cTn id="99" dur="500" fill="hold"/>
                                        <p:tgtEl>
                                          <p:spTgt spid="68"/>
                                        </p:tgtEl>
                                        <p:attrNameLst>
                                          <p:attrName>ppt_h</p:attrName>
                                        </p:attrNameLst>
                                      </p:cBhvr>
                                      <p:tavLst>
                                        <p:tav tm="0">
                                          <p:val>
                                            <p:strVal val="#ppt_h"/>
                                          </p:val>
                                        </p:tav>
                                        <p:tav tm="100000">
                                          <p:val>
                                            <p:strVal val="#ppt_h"/>
                                          </p:val>
                                        </p:tav>
                                      </p:tavLst>
                                    </p:anim>
                                    <p:anim calcmode="lin" valueType="num">
                                      <p:cBhvr>
                                        <p:cTn id="100" dur="500" fill="hold"/>
                                        <p:tgtEl>
                                          <p:spTgt spid="68"/>
                                        </p:tgtEl>
                                        <p:attrNameLst>
                                          <p:attrName>ppt_x</p:attrName>
                                        </p:attrNameLst>
                                      </p:cBhvr>
                                      <p:tavLst>
                                        <p:tav tm="0">
                                          <p:val>
                                            <p:strVal val="#ppt_x-.2"/>
                                          </p:val>
                                        </p:tav>
                                        <p:tav tm="100000">
                                          <p:val>
                                            <p:strVal val="#ppt_x"/>
                                          </p:val>
                                        </p:tav>
                                      </p:tavLst>
                                    </p:anim>
                                    <p:anim calcmode="lin" valueType="num">
                                      <p:cBhvr>
                                        <p:cTn id="101" dur="500" fill="hold"/>
                                        <p:tgtEl>
                                          <p:spTgt spid="68"/>
                                        </p:tgtEl>
                                        <p:attrNameLst>
                                          <p:attrName>ppt_y</p:attrName>
                                        </p:attrNameLst>
                                      </p:cBhvr>
                                      <p:tavLst>
                                        <p:tav tm="0">
                                          <p:val>
                                            <p:strVal val="#ppt_y"/>
                                          </p:val>
                                        </p:tav>
                                        <p:tav tm="100000">
                                          <p:val>
                                            <p:strVal val="#ppt_y"/>
                                          </p:val>
                                        </p:tav>
                                      </p:tavLst>
                                    </p:anim>
                                    <p:animEffect transition="in" filter="fade">
                                      <p:cBhvr>
                                        <p:cTn id="102" dur="500"/>
                                        <p:tgtEl>
                                          <p:spTgt spid="68"/>
                                        </p:tgtEl>
                                      </p:cBhvr>
                                    </p:animEffect>
                                  </p:childTnLst>
                                </p:cTn>
                              </p:par>
                              <p:par>
                                <p:cTn id="103" presetID="3" presetClass="entr" presetSubtype="10" fill="hold" nodeType="withEffect">
                                  <p:stCondLst>
                                    <p:cond delay="0"/>
                                  </p:stCondLst>
                                  <p:childTnLst>
                                    <p:set>
                                      <p:cBhvr>
                                        <p:cTn id="104" dur="1" fill="hold">
                                          <p:stCondLst>
                                            <p:cond delay="0"/>
                                          </p:stCondLst>
                                        </p:cTn>
                                        <p:tgtEl>
                                          <p:spTgt spid="3">
                                            <p:txEl>
                                              <p:pRg st="7" end="7"/>
                                            </p:txEl>
                                          </p:spTgt>
                                        </p:tgtEl>
                                        <p:attrNameLst>
                                          <p:attrName>style.visibility</p:attrName>
                                        </p:attrNameLst>
                                      </p:cBhvr>
                                      <p:to>
                                        <p:strVal val="visible"/>
                                      </p:to>
                                    </p:set>
                                    <p:animEffect transition="in" filter="blinds(horizontal)">
                                      <p:cBhvr>
                                        <p:cTn id="105" dur="500"/>
                                        <p:tgtEl>
                                          <p:spTgt spid="3">
                                            <p:txEl>
                                              <p:pRg st="7" end="7"/>
                                            </p:txEl>
                                          </p:spTgt>
                                        </p:tgtEl>
                                      </p:cBhvr>
                                    </p:animEffect>
                                  </p:childTnLst>
                                </p:cTn>
                              </p:par>
                              <p:par>
                                <p:cTn id="106" presetID="3" presetClass="entr" presetSubtype="10" fill="hold" nodeType="withEffect">
                                  <p:stCondLst>
                                    <p:cond delay="0"/>
                                  </p:stCondLst>
                                  <p:childTnLst>
                                    <p:set>
                                      <p:cBhvr>
                                        <p:cTn id="107" dur="1" fill="hold">
                                          <p:stCondLst>
                                            <p:cond delay="0"/>
                                          </p:stCondLst>
                                        </p:cTn>
                                        <p:tgtEl>
                                          <p:spTgt spid="3">
                                            <p:txEl>
                                              <p:pRg st="8" end="8"/>
                                            </p:txEl>
                                          </p:spTgt>
                                        </p:tgtEl>
                                        <p:attrNameLst>
                                          <p:attrName>style.visibility</p:attrName>
                                        </p:attrNameLst>
                                      </p:cBhvr>
                                      <p:to>
                                        <p:strVal val="visible"/>
                                      </p:to>
                                    </p:set>
                                    <p:animEffect transition="in" filter="blinds(horizontal)">
                                      <p:cBhvr>
                                        <p:cTn id="108" dur="500"/>
                                        <p:tgtEl>
                                          <p:spTgt spid="3">
                                            <p:txEl>
                                              <p:pRg st="8" end="8"/>
                                            </p:txEl>
                                          </p:spTgt>
                                        </p:tgtEl>
                                      </p:cBhvr>
                                    </p:animEffect>
                                  </p:childTnLst>
                                </p:cTn>
                              </p:par>
                              <p:par>
                                <p:cTn id="109" presetID="3" presetClass="entr" presetSubtype="10" fill="hold" nodeType="withEffect">
                                  <p:stCondLst>
                                    <p:cond delay="0"/>
                                  </p:stCondLst>
                                  <p:childTnLst>
                                    <p:set>
                                      <p:cBhvr>
                                        <p:cTn id="110" dur="1" fill="hold">
                                          <p:stCondLst>
                                            <p:cond delay="0"/>
                                          </p:stCondLst>
                                        </p:cTn>
                                        <p:tgtEl>
                                          <p:spTgt spid="3">
                                            <p:txEl>
                                              <p:pRg st="9" end="9"/>
                                            </p:txEl>
                                          </p:spTgt>
                                        </p:tgtEl>
                                        <p:attrNameLst>
                                          <p:attrName>style.visibility</p:attrName>
                                        </p:attrNameLst>
                                      </p:cBhvr>
                                      <p:to>
                                        <p:strVal val="visible"/>
                                      </p:to>
                                    </p:set>
                                    <p:animEffect transition="in" filter="blinds(horizontal)">
                                      <p:cBhvr>
                                        <p:cTn id="11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9" grpId="0" animBg="1"/>
      <p:bldP spid="50" grpId="0" animBg="1"/>
      <p:bldP spid="54" grpId="0" animBg="1"/>
      <p:bldP spid="56" grpId="0" animBg="1"/>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0"/>
          <p:cNvSpPr/>
          <p:nvPr/>
        </p:nvSpPr>
        <p:spPr>
          <a:xfrm>
            <a:off x="1752600" y="831902"/>
            <a:ext cx="5259690" cy="2901898"/>
          </a:xfrm>
          <a:custGeom>
            <a:avLst/>
            <a:gdLst>
              <a:gd name="connsiteX0" fmla="*/ 1110883 w 5259690"/>
              <a:gd name="connsiteY0" fmla="*/ 2403134 h 2901898"/>
              <a:gd name="connsiteX1" fmla="*/ 899286 w 5259690"/>
              <a:gd name="connsiteY1" fmla="*/ 2395577 h 2901898"/>
              <a:gd name="connsiteX2" fmla="*/ 634790 w 5259690"/>
              <a:gd name="connsiteY2" fmla="*/ 2403134 h 2901898"/>
              <a:gd name="connsiteX3" fmla="*/ 528992 w 5259690"/>
              <a:gd name="connsiteY3" fmla="*/ 2320007 h 2901898"/>
              <a:gd name="connsiteX4" fmla="*/ 483650 w 5259690"/>
              <a:gd name="connsiteY4" fmla="*/ 2206651 h 2901898"/>
              <a:gd name="connsiteX5" fmla="*/ 340066 w 5259690"/>
              <a:gd name="connsiteY5" fmla="*/ 2168866 h 2901898"/>
              <a:gd name="connsiteX6" fmla="*/ 173812 w 5259690"/>
              <a:gd name="connsiteY6" fmla="*/ 2108410 h 2901898"/>
              <a:gd name="connsiteX7" fmla="*/ 68014 w 5259690"/>
              <a:gd name="connsiteY7" fmla="*/ 2025283 h 2901898"/>
              <a:gd name="connsiteX8" fmla="*/ 0 w 5259690"/>
              <a:gd name="connsiteY8" fmla="*/ 1813686 h 2901898"/>
              <a:gd name="connsiteX9" fmla="*/ 30228 w 5259690"/>
              <a:gd name="connsiteY9" fmla="*/ 1730559 h 2901898"/>
              <a:gd name="connsiteX10" fmla="*/ 98242 w 5259690"/>
              <a:gd name="connsiteY10" fmla="*/ 1511405 h 2901898"/>
              <a:gd name="connsiteX11" fmla="*/ 302281 w 5259690"/>
              <a:gd name="connsiteY11" fmla="*/ 1375379 h 2901898"/>
              <a:gd name="connsiteX12" fmla="*/ 340066 w 5259690"/>
              <a:gd name="connsiteY12" fmla="*/ 1118440 h 2901898"/>
              <a:gd name="connsiteX13" fmla="*/ 468536 w 5259690"/>
              <a:gd name="connsiteY13" fmla="*/ 906843 h 2901898"/>
              <a:gd name="connsiteX14" fmla="*/ 672576 w 5259690"/>
              <a:gd name="connsiteY14" fmla="*/ 778374 h 2901898"/>
              <a:gd name="connsiteX15" fmla="*/ 853944 w 5259690"/>
              <a:gd name="connsiteY15" fmla="*/ 740589 h 2901898"/>
              <a:gd name="connsiteX16" fmla="*/ 959742 w 5259690"/>
              <a:gd name="connsiteY16" fmla="*/ 733032 h 2901898"/>
              <a:gd name="connsiteX17" fmla="*/ 967300 w 5259690"/>
              <a:gd name="connsiteY17" fmla="*/ 581891 h 2901898"/>
              <a:gd name="connsiteX18" fmla="*/ 1080655 w 5259690"/>
              <a:gd name="connsiteY18" fmla="*/ 438308 h 2901898"/>
              <a:gd name="connsiteX19" fmla="*/ 1224238 w 5259690"/>
              <a:gd name="connsiteY19" fmla="*/ 400522 h 2901898"/>
              <a:gd name="connsiteX20" fmla="*/ 1390493 w 5259690"/>
              <a:gd name="connsiteY20" fmla="*/ 173812 h 2901898"/>
              <a:gd name="connsiteX21" fmla="*/ 1602090 w 5259690"/>
              <a:gd name="connsiteY21" fmla="*/ 83127 h 2901898"/>
              <a:gd name="connsiteX22" fmla="*/ 1783458 w 5259690"/>
              <a:gd name="connsiteY22" fmla="*/ 98241 h 2901898"/>
              <a:gd name="connsiteX23" fmla="*/ 1972384 w 5259690"/>
              <a:gd name="connsiteY23" fmla="*/ 166255 h 2901898"/>
              <a:gd name="connsiteX24" fmla="*/ 2161309 w 5259690"/>
              <a:gd name="connsiteY24" fmla="*/ 287167 h 2901898"/>
              <a:gd name="connsiteX25" fmla="*/ 2259551 w 5259690"/>
              <a:gd name="connsiteY25" fmla="*/ 241825 h 2901898"/>
              <a:gd name="connsiteX26" fmla="*/ 2395577 w 5259690"/>
              <a:gd name="connsiteY26" fmla="*/ 136027 h 2901898"/>
              <a:gd name="connsiteX27" fmla="*/ 2539161 w 5259690"/>
              <a:gd name="connsiteY27" fmla="*/ 98241 h 2901898"/>
              <a:gd name="connsiteX28" fmla="*/ 2735643 w 5259690"/>
              <a:gd name="connsiteY28" fmla="*/ 0 h 2901898"/>
              <a:gd name="connsiteX29" fmla="*/ 2924569 w 5259690"/>
              <a:gd name="connsiteY29" fmla="*/ 0 h 2901898"/>
              <a:gd name="connsiteX30" fmla="*/ 3068152 w 5259690"/>
              <a:gd name="connsiteY30" fmla="*/ 0 h 2901898"/>
              <a:gd name="connsiteX31" fmla="*/ 3136166 w 5259690"/>
              <a:gd name="connsiteY31" fmla="*/ 90684 h 2901898"/>
              <a:gd name="connsiteX32" fmla="*/ 3279749 w 5259690"/>
              <a:gd name="connsiteY32" fmla="*/ 158698 h 2901898"/>
              <a:gd name="connsiteX33" fmla="*/ 3370433 w 5259690"/>
              <a:gd name="connsiteY33" fmla="*/ 302281 h 2901898"/>
              <a:gd name="connsiteX34" fmla="*/ 3438447 w 5259690"/>
              <a:gd name="connsiteY34" fmla="*/ 377851 h 2901898"/>
              <a:gd name="connsiteX35" fmla="*/ 3551802 w 5259690"/>
              <a:gd name="connsiteY35" fmla="*/ 324952 h 2901898"/>
              <a:gd name="connsiteX36" fmla="*/ 3831412 w 5259690"/>
              <a:gd name="connsiteY36" fmla="*/ 287167 h 2901898"/>
              <a:gd name="connsiteX37" fmla="*/ 4050566 w 5259690"/>
              <a:gd name="connsiteY37" fmla="*/ 256939 h 2901898"/>
              <a:gd name="connsiteX38" fmla="*/ 4277276 w 5259690"/>
              <a:gd name="connsiteY38" fmla="*/ 279610 h 2901898"/>
              <a:gd name="connsiteX39" fmla="*/ 4390632 w 5259690"/>
              <a:gd name="connsiteY39" fmla="*/ 377851 h 2901898"/>
              <a:gd name="connsiteX40" fmla="*/ 4473759 w 5259690"/>
              <a:gd name="connsiteY40" fmla="*/ 521435 h 2901898"/>
              <a:gd name="connsiteX41" fmla="*/ 4496430 w 5259690"/>
              <a:gd name="connsiteY41" fmla="*/ 687689 h 2901898"/>
              <a:gd name="connsiteX42" fmla="*/ 4496430 w 5259690"/>
              <a:gd name="connsiteY42" fmla="*/ 816159 h 2901898"/>
              <a:gd name="connsiteX43" fmla="*/ 4624900 w 5259690"/>
              <a:gd name="connsiteY43" fmla="*/ 793488 h 2901898"/>
              <a:gd name="connsiteX44" fmla="*/ 4942295 w 5259690"/>
              <a:gd name="connsiteY44" fmla="*/ 853944 h 2901898"/>
              <a:gd name="connsiteX45" fmla="*/ 5085878 w 5259690"/>
              <a:gd name="connsiteY45" fmla="*/ 982413 h 2901898"/>
              <a:gd name="connsiteX46" fmla="*/ 5229461 w 5259690"/>
              <a:gd name="connsiteY46" fmla="*/ 1171339 h 2901898"/>
              <a:gd name="connsiteX47" fmla="*/ 5229461 w 5259690"/>
              <a:gd name="connsiteY47" fmla="*/ 1322479 h 2901898"/>
              <a:gd name="connsiteX48" fmla="*/ 5221904 w 5259690"/>
              <a:gd name="connsiteY48" fmla="*/ 1534076 h 2901898"/>
              <a:gd name="connsiteX49" fmla="*/ 5146334 w 5259690"/>
              <a:gd name="connsiteY49" fmla="*/ 1670103 h 2901898"/>
              <a:gd name="connsiteX50" fmla="*/ 5093435 w 5259690"/>
              <a:gd name="connsiteY50" fmla="*/ 1738116 h 2901898"/>
              <a:gd name="connsiteX51" fmla="*/ 5237019 w 5259690"/>
              <a:gd name="connsiteY51" fmla="*/ 1987498 h 2901898"/>
              <a:gd name="connsiteX52" fmla="*/ 5259690 w 5259690"/>
              <a:gd name="connsiteY52" fmla="*/ 2244436 h 2901898"/>
              <a:gd name="connsiteX53" fmla="*/ 5191676 w 5259690"/>
              <a:gd name="connsiteY53" fmla="*/ 2516489 h 2901898"/>
              <a:gd name="connsiteX54" fmla="*/ 5055650 w 5259690"/>
              <a:gd name="connsiteY54" fmla="*/ 2705415 h 2901898"/>
              <a:gd name="connsiteX55" fmla="*/ 4874281 w 5259690"/>
              <a:gd name="connsiteY55" fmla="*/ 2788542 h 2901898"/>
              <a:gd name="connsiteX56" fmla="*/ 4632457 w 5259690"/>
              <a:gd name="connsiteY56" fmla="*/ 2826327 h 2901898"/>
              <a:gd name="connsiteX57" fmla="*/ 4262162 w 5259690"/>
              <a:gd name="connsiteY57" fmla="*/ 2811213 h 2901898"/>
              <a:gd name="connsiteX58" fmla="*/ 4224377 w 5259690"/>
              <a:gd name="connsiteY58" fmla="*/ 2667630 h 2901898"/>
              <a:gd name="connsiteX59" fmla="*/ 3158837 w 5259690"/>
              <a:gd name="connsiteY59" fmla="*/ 2901898 h 2901898"/>
              <a:gd name="connsiteX60" fmla="*/ 1617204 w 5259690"/>
              <a:gd name="connsiteY60" fmla="*/ 2743200 h 2901898"/>
              <a:gd name="connsiteX61" fmla="*/ 1110883 w 5259690"/>
              <a:gd name="connsiteY61" fmla="*/ 2403134 h 290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259690" h="2901898">
                <a:moveTo>
                  <a:pt x="1110883" y="2403134"/>
                </a:moveTo>
                <a:lnTo>
                  <a:pt x="899286" y="2395577"/>
                </a:lnTo>
                <a:lnTo>
                  <a:pt x="634790" y="2403134"/>
                </a:lnTo>
                <a:lnTo>
                  <a:pt x="528992" y="2320007"/>
                </a:lnTo>
                <a:lnTo>
                  <a:pt x="483650" y="2206651"/>
                </a:lnTo>
                <a:lnTo>
                  <a:pt x="340066" y="2168866"/>
                </a:lnTo>
                <a:lnTo>
                  <a:pt x="173812" y="2108410"/>
                </a:lnTo>
                <a:lnTo>
                  <a:pt x="68014" y="2025283"/>
                </a:lnTo>
                <a:lnTo>
                  <a:pt x="0" y="1813686"/>
                </a:lnTo>
                <a:lnTo>
                  <a:pt x="30228" y="1730559"/>
                </a:lnTo>
                <a:lnTo>
                  <a:pt x="98242" y="1511405"/>
                </a:lnTo>
                <a:lnTo>
                  <a:pt x="302281" y="1375379"/>
                </a:lnTo>
                <a:lnTo>
                  <a:pt x="340066" y="1118440"/>
                </a:lnTo>
                <a:lnTo>
                  <a:pt x="468536" y="906843"/>
                </a:lnTo>
                <a:lnTo>
                  <a:pt x="672576" y="778374"/>
                </a:lnTo>
                <a:lnTo>
                  <a:pt x="853944" y="740589"/>
                </a:lnTo>
                <a:lnTo>
                  <a:pt x="959742" y="733032"/>
                </a:lnTo>
                <a:lnTo>
                  <a:pt x="967300" y="581891"/>
                </a:lnTo>
                <a:lnTo>
                  <a:pt x="1080655" y="438308"/>
                </a:lnTo>
                <a:lnTo>
                  <a:pt x="1224238" y="400522"/>
                </a:lnTo>
                <a:lnTo>
                  <a:pt x="1390493" y="173812"/>
                </a:lnTo>
                <a:lnTo>
                  <a:pt x="1602090" y="83127"/>
                </a:lnTo>
                <a:lnTo>
                  <a:pt x="1783458" y="98241"/>
                </a:lnTo>
                <a:lnTo>
                  <a:pt x="1972384" y="166255"/>
                </a:lnTo>
                <a:lnTo>
                  <a:pt x="2161309" y="287167"/>
                </a:lnTo>
                <a:lnTo>
                  <a:pt x="2259551" y="241825"/>
                </a:lnTo>
                <a:lnTo>
                  <a:pt x="2395577" y="136027"/>
                </a:lnTo>
                <a:lnTo>
                  <a:pt x="2539161" y="98241"/>
                </a:lnTo>
                <a:lnTo>
                  <a:pt x="2735643" y="0"/>
                </a:lnTo>
                <a:lnTo>
                  <a:pt x="2924569" y="0"/>
                </a:lnTo>
                <a:lnTo>
                  <a:pt x="3068152" y="0"/>
                </a:lnTo>
                <a:lnTo>
                  <a:pt x="3136166" y="90684"/>
                </a:lnTo>
                <a:lnTo>
                  <a:pt x="3279749" y="158698"/>
                </a:lnTo>
                <a:lnTo>
                  <a:pt x="3370433" y="302281"/>
                </a:lnTo>
                <a:lnTo>
                  <a:pt x="3438447" y="377851"/>
                </a:lnTo>
                <a:lnTo>
                  <a:pt x="3551802" y="324952"/>
                </a:lnTo>
                <a:lnTo>
                  <a:pt x="3831412" y="287167"/>
                </a:lnTo>
                <a:lnTo>
                  <a:pt x="4050566" y="256939"/>
                </a:lnTo>
                <a:lnTo>
                  <a:pt x="4277276" y="279610"/>
                </a:lnTo>
                <a:lnTo>
                  <a:pt x="4390632" y="377851"/>
                </a:lnTo>
                <a:lnTo>
                  <a:pt x="4473759" y="521435"/>
                </a:lnTo>
                <a:lnTo>
                  <a:pt x="4496430" y="687689"/>
                </a:lnTo>
                <a:lnTo>
                  <a:pt x="4496430" y="816159"/>
                </a:lnTo>
                <a:lnTo>
                  <a:pt x="4624900" y="793488"/>
                </a:lnTo>
                <a:lnTo>
                  <a:pt x="4942295" y="853944"/>
                </a:lnTo>
                <a:lnTo>
                  <a:pt x="5085878" y="982413"/>
                </a:lnTo>
                <a:lnTo>
                  <a:pt x="5229461" y="1171339"/>
                </a:lnTo>
                <a:lnTo>
                  <a:pt x="5229461" y="1322479"/>
                </a:lnTo>
                <a:lnTo>
                  <a:pt x="5221904" y="1534076"/>
                </a:lnTo>
                <a:lnTo>
                  <a:pt x="5146334" y="1670103"/>
                </a:lnTo>
                <a:lnTo>
                  <a:pt x="5093435" y="1738116"/>
                </a:lnTo>
                <a:lnTo>
                  <a:pt x="5237019" y="1987498"/>
                </a:lnTo>
                <a:lnTo>
                  <a:pt x="5259690" y="2244436"/>
                </a:lnTo>
                <a:lnTo>
                  <a:pt x="5191676" y="2516489"/>
                </a:lnTo>
                <a:lnTo>
                  <a:pt x="5055650" y="2705415"/>
                </a:lnTo>
                <a:lnTo>
                  <a:pt x="4874281" y="2788542"/>
                </a:lnTo>
                <a:lnTo>
                  <a:pt x="4632457" y="2826327"/>
                </a:lnTo>
                <a:lnTo>
                  <a:pt x="4262162" y="2811213"/>
                </a:lnTo>
                <a:lnTo>
                  <a:pt x="4224377" y="2667630"/>
                </a:lnTo>
                <a:lnTo>
                  <a:pt x="3158837" y="2901898"/>
                </a:lnTo>
                <a:lnTo>
                  <a:pt x="1617204" y="2743200"/>
                </a:lnTo>
                <a:lnTo>
                  <a:pt x="1110883" y="2403134"/>
                </a:lnTo>
                <a:close/>
              </a:path>
            </a:pathLst>
          </a:custGeom>
          <a:solidFill>
            <a:srgbClr val="83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Freeform 52"/>
          <p:cNvSpPr/>
          <p:nvPr/>
        </p:nvSpPr>
        <p:spPr>
          <a:xfrm>
            <a:off x="2743200" y="2743200"/>
            <a:ext cx="3505200" cy="2362200"/>
          </a:xfrm>
          <a:custGeom>
            <a:avLst/>
            <a:gdLst>
              <a:gd name="connsiteX0" fmla="*/ 0 w 3347762"/>
              <a:gd name="connsiteY0" fmla="*/ 0 h 1413164"/>
              <a:gd name="connsiteX1" fmla="*/ 83128 w 3347762"/>
              <a:gd name="connsiteY1" fmla="*/ 90684 h 1413164"/>
              <a:gd name="connsiteX2" fmla="*/ 181369 w 3347762"/>
              <a:gd name="connsiteY2" fmla="*/ 234268 h 1413164"/>
              <a:gd name="connsiteX3" fmla="*/ 234268 w 3347762"/>
              <a:gd name="connsiteY3" fmla="*/ 324952 h 1413164"/>
              <a:gd name="connsiteX4" fmla="*/ 294724 w 3347762"/>
              <a:gd name="connsiteY4" fmla="*/ 468536 h 1413164"/>
              <a:gd name="connsiteX5" fmla="*/ 362738 w 3347762"/>
              <a:gd name="connsiteY5" fmla="*/ 695246 h 1413164"/>
              <a:gd name="connsiteX6" fmla="*/ 377852 w 3347762"/>
              <a:gd name="connsiteY6" fmla="*/ 982413 h 1413164"/>
              <a:gd name="connsiteX7" fmla="*/ 408080 w 3347762"/>
              <a:gd name="connsiteY7" fmla="*/ 1231795 h 1413164"/>
              <a:gd name="connsiteX8" fmla="*/ 408080 w 3347762"/>
              <a:gd name="connsiteY8" fmla="*/ 1367821 h 1413164"/>
              <a:gd name="connsiteX9" fmla="*/ 408080 w 3347762"/>
              <a:gd name="connsiteY9" fmla="*/ 1413164 h 1413164"/>
              <a:gd name="connsiteX10" fmla="*/ 2833885 w 3347762"/>
              <a:gd name="connsiteY10" fmla="*/ 1413164 h 1413164"/>
              <a:gd name="connsiteX11" fmla="*/ 2826328 w 3347762"/>
              <a:gd name="connsiteY11" fmla="*/ 1201567 h 1413164"/>
              <a:gd name="connsiteX12" fmla="*/ 2826328 w 3347762"/>
              <a:gd name="connsiteY12" fmla="*/ 1095769 h 1413164"/>
              <a:gd name="connsiteX13" fmla="*/ 2841442 w 3347762"/>
              <a:gd name="connsiteY13" fmla="*/ 937071 h 1413164"/>
              <a:gd name="connsiteX14" fmla="*/ 2871670 w 3347762"/>
              <a:gd name="connsiteY14" fmla="*/ 785931 h 1413164"/>
              <a:gd name="connsiteX15" fmla="*/ 2917012 w 3347762"/>
              <a:gd name="connsiteY15" fmla="*/ 627233 h 1413164"/>
              <a:gd name="connsiteX16" fmla="*/ 3000139 w 3347762"/>
              <a:gd name="connsiteY16" fmla="*/ 408079 h 1413164"/>
              <a:gd name="connsiteX17" fmla="*/ 3090824 w 3347762"/>
              <a:gd name="connsiteY17" fmla="*/ 264496 h 1413164"/>
              <a:gd name="connsiteX18" fmla="*/ 3189065 w 3347762"/>
              <a:gd name="connsiteY18" fmla="*/ 204040 h 1413164"/>
              <a:gd name="connsiteX19" fmla="*/ 3347762 w 3347762"/>
              <a:gd name="connsiteY19" fmla="*/ 113355 h 1413164"/>
              <a:gd name="connsiteX20" fmla="*/ 3022810 w 3347762"/>
              <a:gd name="connsiteY20" fmla="*/ 143583 h 1413164"/>
              <a:gd name="connsiteX21" fmla="*/ 2826328 w 3347762"/>
              <a:gd name="connsiteY21" fmla="*/ 181369 h 1413164"/>
              <a:gd name="connsiteX22" fmla="*/ 2652516 w 3347762"/>
              <a:gd name="connsiteY22" fmla="*/ 249382 h 1413164"/>
              <a:gd name="connsiteX23" fmla="*/ 2516490 w 3347762"/>
              <a:gd name="connsiteY23" fmla="*/ 287167 h 1413164"/>
              <a:gd name="connsiteX24" fmla="*/ 2259551 w 3347762"/>
              <a:gd name="connsiteY24" fmla="*/ 136026 h 1413164"/>
              <a:gd name="connsiteX25" fmla="*/ 2168867 w 3347762"/>
              <a:gd name="connsiteY25" fmla="*/ 136026 h 1413164"/>
              <a:gd name="connsiteX26" fmla="*/ 1957270 w 3347762"/>
              <a:gd name="connsiteY26" fmla="*/ 256939 h 1413164"/>
              <a:gd name="connsiteX27" fmla="*/ 1896814 w 3347762"/>
              <a:gd name="connsiteY27" fmla="*/ 294724 h 1413164"/>
              <a:gd name="connsiteX28" fmla="*/ 1738116 w 3347762"/>
              <a:gd name="connsiteY28" fmla="*/ 173812 h 1413164"/>
              <a:gd name="connsiteX29" fmla="*/ 1556747 w 3347762"/>
              <a:gd name="connsiteY29" fmla="*/ 113355 h 1413164"/>
              <a:gd name="connsiteX30" fmla="*/ 1466063 w 3347762"/>
              <a:gd name="connsiteY30" fmla="*/ 120912 h 1413164"/>
              <a:gd name="connsiteX31" fmla="*/ 1254467 w 3347762"/>
              <a:gd name="connsiteY31" fmla="*/ 196483 h 1413164"/>
              <a:gd name="connsiteX32" fmla="*/ 1141111 w 3347762"/>
              <a:gd name="connsiteY32" fmla="*/ 256939 h 1413164"/>
              <a:gd name="connsiteX33" fmla="*/ 1095769 w 3347762"/>
              <a:gd name="connsiteY33" fmla="*/ 287167 h 1413164"/>
              <a:gd name="connsiteX34" fmla="*/ 944628 w 3347762"/>
              <a:gd name="connsiteY34" fmla="*/ 151141 h 1413164"/>
              <a:gd name="connsiteX35" fmla="*/ 891729 w 3347762"/>
              <a:gd name="connsiteY35" fmla="*/ 120912 h 1413164"/>
              <a:gd name="connsiteX36" fmla="*/ 861501 w 3347762"/>
              <a:gd name="connsiteY36" fmla="*/ 90684 h 1413164"/>
              <a:gd name="connsiteX37" fmla="*/ 733032 w 3347762"/>
              <a:gd name="connsiteY37" fmla="*/ 120912 h 1413164"/>
              <a:gd name="connsiteX38" fmla="*/ 642347 w 3347762"/>
              <a:gd name="connsiteY38" fmla="*/ 143583 h 1413164"/>
              <a:gd name="connsiteX39" fmla="*/ 574334 w 3347762"/>
              <a:gd name="connsiteY39" fmla="*/ 188926 h 1413164"/>
              <a:gd name="connsiteX40" fmla="*/ 491207 w 3347762"/>
              <a:gd name="connsiteY40" fmla="*/ 211597 h 1413164"/>
              <a:gd name="connsiteX41" fmla="*/ 355181 w 3347762"/>
              <a:gd name="connsiteY41" fmla="*/ 98241 h 1413164"/>
              <a:gd name="connsiteX42" fmla="*/ 166255 w 3347762"/>
              <a:gd name="connsiteY42" fmla="*/ 60456 h 1413164"/>
              <a:gd name="connsiteX43" fmla="*/ 0 w 3347762"/>
              <a:gd name="connsiteY43" fmla="*/ 0 h 14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47762" h="1413164">
                <a:moveTo>
                  <a:pt x="0" y="0"/>
                </a:moveTo>
                <a:lnTo>
                  <a:pt x="83128" y="90684"/>
                </a:lnTo>
                <a:lnTo>
                  <a:pt x="181369" y="234268"/>
                </a:lnTo>
                <a:lnTo>
                  <a:pt x="234268" y="324952"/>
                </a:lnTo>
                <a:lnTo>
                  <a:pt x="294724" y="468536"/>
                </a:lnTo>
                <a:lnTo>
                  <a:pt x="362738" y="695246"/>
                </a:lnTo>
                <a:lnTo>
                  <a:pt x="377852" y="982413"/>
                </a:lnTo>
                <a:lnTo>
                  <a:pt x="408080" y="1231795"/>
                </a:lnTo>
                <a:lnTo>
                  <a:pt x="408080" y="1367821"/>
                </a:lnTo>
                <a:lnTo>
                  <a:pt x="408080" y="1413164"/>
                </a:lnTo>
                <a:lnTo>
                  <a:pt x="2833885" y="1413164"/>
                </a:lnTo>
                <a:lnTo>
                  <a:pt x="2826328" y="1201567"/>
                </a:lnTo>
                <a:lnTo>
                  <a:pt x="2826328" y="1095769"/>
                </a:lnTo>
                <a:lnTo>
                  <a:pt x="2841442" y="937071"/>
                </a:lnTo>
                <a:lnTo>
                  <a:pt x="2871670" y="785931"/>
                </a:lnTo>
                <a:lnTo>
                  <a:pt x="2917012" y="627233"/>
                </a:lnTo>
                <a:lnTo>
                  <a:pt x="3000139" y="408079"/>
                </a:lnTo>
                <a:lnTo>
                  <a:pt x="3090824" y="264496"/>
                </a:lnTo>
                <a:lnTo>
                  <a:pt x="3189065" y="204040"/>
                </a:lnTo>
                <a:lnTo>
                  <a:pt x="3347762" y="113355"/>
                </a:lnTo>
                <a:lnTo>
                  <a:pt x="3022810" y="143583"/>
                </a:lnTo>
                <a:lnTo>
                  <a:pt x="2826328" y="181369"/>
                </a:lnTo>
                <a:lnTo>
                  <a:pt x="2652516" y="249382"/>
                </a:lnTo>
                <a:lnTo>
                  <a:pt x="2516490" y="287167"/>
                </a:lnTo>
                <a:lnTo>
                  <a:pt x="2259551" y="136026"/>
                </a:lnTo>
                <a:lnTo>
                  <a:pt x="2168867" y="136026"/>
                </a:lnTo>
                <a:lnTo>
                  <a:pt x="1957270" y="256939"/>
                </a:lnTo>
                <a:lnTo>
                  <a:pt x="1896814" y="294724"/>
                </a:lnTo>
                <a:lnTo>
                  <a:pt x="1738116" y="173812"/>
                </a:lnTo>
                <a:lnTo>
                  <a:pt x="1556747" y="113355"/>
                </a:lnTo>
                <a:lnTo>
                  <a:pt x="1466063" y="120912"/>
                </a:lnTo>
                <a:lnTo>
                  <a:pt x="1254467" y="196483"/>
                </a:lnTo>
                <a:lnTo>
                  <a:pt x="1141111" y="256939"/>
                </a:lnTo>
                <a:lnTo>
                  <a:pt x="1095769" y="287167"/>
                </a:lnTo>
                <a:lnTo>
                  <a:pt x="944628" y="151141"/>
                </a:lnTo>
                <a:lnTo>
                  <a:pt x="891729" y="120912"/>
                </a:lnTo>
                <a:lnTo>
                  <a:pt x="861501" y="90684"/>
                </a:lnTo>
                <a:lnTo>
                  <a:pt x="733032" y="120912"/>
                </a:lnTo>
                <a:lnTo>
                  <a:pt x="642347" y="143583"/>
                </a:lnTo>
                <a:lnTo>
                  <a:pt x="574334" y="188926"/>
                </a:lnTo>
                <a:lnTo>
                  <a:pt x="491207" y="211597"/>
                </a:lnTo>
                <a:lnTo>
                  <a:pt x="355181" y="98241"/>
                </a:lnTo>
                <a:lnTo>
                  <a:pt x="166255" y="60456"/>
                </a:lnTo>
                <a:lnTo>
                  <a:pt x="0"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Freeform 49"/>
          <p:cNvSpPr/>
          <p:nvPr/>
        </p:nvSpPr>
        <p:spPr>
          <a:xfrm>
            <a:off x="2590801" y="4343401"/>
            <a:ext cx="3733799" cy="1663805"/>
          </a:xfrm>
          <a:custGeom>
            <a:avLst/>
            <a:gdLst>
              <a:gd name="connsiteX0" fmla="*/ 574334 w 3657600"/>
              <a:gd name="connsiteY0" fmla="*/ 7557 h 1367822"/>
              <a:gd name="connsiteX1" fmla="*/ 574334 w 3657600"/>
              <a:gd name="connsiteY1" fmla="*/ 249382 h 1367822"/>
              <a:gd name="connsiteX2" fmla="*/ 559220 w 3657600"/>
              <a:gd name="connsiteY2" fmla="*/ 430751 h 1367822"/>
              <a:gd name="connsiteX3" fmla="*/ 506321 w 3657600"/>
              <a:gd name="connsiteY3" fmla="*/ 687690 h 1367822"/>
              <a:gd name="connsiteX4" fmla="*/ 400523 w 3657600"/>
              <a:gd name="connsiteY4" fmla="*/ 997528 h 1367822"/>
              <a:gd name="connsiteX5" fmla="*/ 294724 w 3657600"/>
              <a:gd name="connsiteY5" fmla="*/ 1156225 h 1367822"/>
              <a:gd name="connsiteX6" fmla="*/ 173812 w 3657600"/>
              <a:gd name="connsiteY6" fmla="*/ 1262024 h 1367822"/>
              <a:gd name="connsiteX7" fmla="*/ 0 w 3657600"/>
              <a:gd name="connsiteY7" fmla="*/ 1330037 h 1367822"/>
              <a:gd name="connsiteX8" fmla="*/ 423194 w 3657600"/>
              <a:gd name="connsiteY8" fmla="*/ 1307366 h 1367822"/>
              <a:gd name="connsiteX9" fmla="*/ 748146 w 3657600"/>
              <a:gd name="connsiteY9" fmla="*/ 1224238 h 1367822"/>
              <a:gd name="connsiteX10" fmla="*/ 1103326 w 3657600"/>
              <a:gd name="connsiteY10" fmla="*/ 1194010 h 1367822"/>
              <a:gd name="connsiteX11" fmla="*/ 1345151 w 3657600"/>
              <a:gd name="connsiteY11" fmla="*/ 1269581 h 1367822"/>
              <a:gd name="connsiteX12" fmla="*/ 1662546 w 3657600"/>
              <a:gd name="connsiteY12" fmla="*/ 1367822 h 1367822"/>
              <a:gd name="connsiteX13" fmla="*/ 1836357 w 3657600"/>
              <a:gd name="connsiteY13" fmla="*/ 1360265 h 1367822"/>
              <a:gd name="connsiteX14" fmla="*/ 2168866 w 3657600"/>
              <a:gd name="connsiteY14" fmla="*/ 1269581 h 1367822"/>
              <a:gd name="connsiteX15" fmla="*/ 2320007 w 3657600"/>
              <a:gd name="connsiteY15" fmla="*/ 1194010 h 1367822"/>
              <a:gd name="connsiteX16" fmla="*/ 2327564 w 3657600"/>
              <a:gd name="connsiteY16" fmla="*/ 1186453 h 1367822"/>
              <a:gd name="connsiteX17" fmla="*/ 2660073 w 3657600"/>
              <a:gd name="connsiteY17" fmla="*/ 1314923 h 1367822"/>
              <a:gd name="connsiteX18" fmla="*/ 3075709 w 3657600"/>
              <a:gd name="connsiteY18" fmla="*/ 1360265 h 1367822"/>
              <a:gd name="connsiteX19" fmla="*/ 3514017 w 3657600"/>
              <a:gd name="connsiteY19" fmla="*/ 1367822 h 1367822"/>
              <a:gd name="connsiteX20" fmla="*/ 3657600 w 3657600"/>
              <a:gd name="connsiteY20" fmla="*/ 1322480 h 1367822"/>
              <a:gd name="connsiteX21" fmla="*/ 3529131 w 3657600"/>
              <a:gd name="connsiteY21" fmla="*/ 1314923 h 1367822"/>
              <a:gd name="connsiteX22" fmla="*/ 3430890 w 3657600"/>
              <a:gd name="connsiteY22" fmla="*/ 1239353 h 1367822"/>
              <a:gd name="connsiteX23" fmla="*/ 3279749 w 3657600"/>
              <a:gd name="connsiteY23" fmla="*/ 1042870 h 1367822"/>
              <a:gd name="connsiteX24" fmla="*/ 3181508 w 3657600"/>
              <a:gd name="connsiteY24" fmla="*/ 846387 h 1367822"/>
              <a:gd name="connsiteX25" fmla="*/ 3098381 w 3657600"/>
              <a:gd name="connsiteY25" fmla="*/ 528992 h 1367822"/>
              <a:gd name="connsiteX26" fmla="*/ 3060595 w 3657600"/>
              <a:gd name="connsiteY26" fmla="*/ 294724 h 1367822"/>
              <a:gd name="connsiteX27" fmla="*/ 3007696 w 3657600"/>
              <a:gd name="connsiteY27" fmla="*/ 0 h 1367822"/>
              <a:gd name="connsiteX28" fmla="*/ 574334 w 3657600"/>
              <a:gd name="connsiteY28" fmla="*/ 7557 h 13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57600" h="1367822">
                <a:moveTo>
                  <a:pt x="574334" y="7557"/>
                </a:moveTo>
                <a:lnTo>
                  <a:pt x="574334" y="249382"/>
                </a:lnTo>
                <a:lnTo>
                  <a:pt x="559220" y="430751"/>
                </a:lnTo>
                <a:lnTo>
                  <a:pt x="506321" y="687690"/>
                </a:lnTo>
                <a:lnTo>
                  <a:pt x="400523" y="997528"/>
                </a:lnTo>
                <a:lnTo>
                  <a:pt x="294724" y="1156225"/>
                </a:lnTo>
                <a:lnTo>
                  <a:pt x="173812" y="1262024"/>
                </a:lnTo>
                <a:lnTo>
                  <a:pt x="0" y="1330037"/>
                </a:lnTo>
                <a:lnTo>
                  <a:pt x="423194" y="1307366"/>
                </a:lnTo>
                <a:lnTo>
                  <a:pt x="748146" y="1224238"/>
                </a:lnTo>
                <a:lnTo>
                  <a:pt x="1103326" y="1194010"/>
                </a:lnTo>
                <a:lnTo>
                  <a:pt x="1345151" y="1269581"/>
                </a:lnTo>
                <a:lnTo>
                  <a:pt x="1662546" y="1367822"/>
                </a:lnTo>
                <a:lnTo>
                  <a:pt x="1836357" y="1360265"/>
                </a:lnTo>
                <a:lnTo>
                  <a:pt x="2168866" y="1269581"/>
                </a:lnTo>
                <a:lnTo>
                  <a:pt x="2320007" y="1194010"/>
                </a:lnTo>
                <a:lnTo>
                  <a:pt x="2327564" y="1186453"/>
                </a:lnTo>
                <a:lnTo>
                  <a:pt x="2660073" y="1314923"/>
                </a:lnTo>
                <a:lnTo>
                  <a:pt x="3075709" y="1360265"/>
                </a:lnTo>
                <a:lnTo>
                  <a:pt x="3514017" y="1367822"/>
                </a:lnTo>
                <a:lnTo>
                  <a:pt x="3657600" y="1322480"/>
                </a:lnTo>
                <a:lnTo>
                  <a:pt x="3529131" y="1314923"/>
                </a:lnTo>
                <a:lnTo>
                  <a:pt x="3430890" y="1239353"/>
                </a:lnTo>
                <a:lnTo>
                  <a:pt x="3279749" y="1042870"/>
                </a:lnTo>
                <a:lnTo>
                  <a:pt x="3181508" y="846387"/>
                </a:lnTo>
                <a:lnTo>
                  <a:pt x="3098381" y="528992"/>
                </a:lnTo>
                <a:lnTo>
                  <a:pt x="3060595" y="294724"/>
                </a:lnTo>
                <a:lnTo>
                  <a:pt x="3007696" y="0"/>
                </a:lnTo>
                <a:lnTo>
                  <a:pt x="574334" y="7557"/>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665841">
            <a:off x="2610000" y="1978594"/>
            <a:ext cx="898003" cy="646331"/>
          </a:xfrm>
          <a:prstGeom prst="rect">
            <a:avLst/>
          </a:prstGeom>
          <a:noFill/>
        </p:spPr>
        <p:txBody>
          <a:bodyPr wrap="none" rtlCol="0">
            <a:spAutoFit/>
          </a:bodyPr>
          <a:lstStyle/>
          <a:p>
            <a:r>
              <a:rPr lang="en-US" dirty="0">
                <a:solidFill>
                  <a:prstClr val="black"/>
                </a:solidFill>
                <a:latin typeface="Calibri"/>
              </a:rPr>
              <a:t>Corner-</a:t>
            </a:r>
          </a:p>
          <a:p>
            <a:r>
              <a:rPr lang="en-US" dirty="0">
                <a:solidFill>
                  <a:prstClr val="black"/>
                </a:solidFill>
                <a:latin typeface="Calibri"/>
              </a:rPr>
              <a:t>case</a:t>
            </a:r>
          </a:p>
        </p:txBody>
      </p:sp>
      <p:sp>
        <p:nvSpPr>
          <p:cNvPr id="13" name="TextBox 12"/>
          <p:cNvSpPr txBox="1"/>
          <p:nvPr/>
        </p:nvSpPr>
        <p:spPr>
          <a:xfrm rot="21118744">
            <a:off x="5582741" y="2212030"/>
            <a:ext cx="1150058" cy="369332"/>
          </a:xfrm>
          <a:prstGeom prst="rect">
            <a:avLst/>
          </a:prstGeom>
          <a:noFill/>
        </p:spPr>
        <p:txBody>
          <a:bodyPr wrap="none" rtlCol="0">
            <a:spAutoFit/>
          </a:bodyPr>
          <a:lstStyle/>
          <a:p>
            <a:r>
              <a:rPr lang="en-US" dirty="0">
                <a:solidFill>
                  <a:prstClr val="black"/>
                </a:solidFill>
                <a:latin typeface="Calibri"/>
              </a:rPr>
              <a:t>Mutability</a:t>
            </a:r>
          </a:p>
        </p:txBody>
      </p:sp>
      <p:sp>
        <p:nvSpPr>
          <p:cNvPr id="2" name="Title 1"/>
          <p:cNvSpPr>
            <a:spLocks noGrp="1"/>
          </p:cNvSpPr>
          <p:nvPr>
            <p:ph type="title"/>
          </p:nvPr>
        </p:nvSpPr>
        <p:spPr/>
        <p:txBody>
          <a:bodyPr/>
          <a:lstStyle/>
          <a:p>
            <a:r>
              <a:rPr lang="en-US" dirty="0"/>
              <a:t>Technique Overview</a:t>
            </a:r>
          </a:p>
        </p:txBody>
      </p:sp>
      <p:sp>
        <p:nvSpPr>
          <p:cNvPr id="5" name="Slide Number Placeholder 4"/>
          <p:cNvSpPr>
            <a:spLocks noGrp="1"/>
          </p:cNvSpPr>
          <p:nvPr>
            <p:ph type="sldNum" sz="quarter" idx="12"/>
          </p:nvPr>
        </p:nvSpPr>
        <p:spPr>
          <a:xfrm>
            <a:off x="8381676" y="6477001"/>
            <a:ext cx="2133600" cy="365125"/>
          </a:xfrm>
        </p:spPr>
        <p:txBody>
          <a:bodyPr/>
          <a:lstStyle/>
          <a:p>
            <a:fld id="{919E6677-47B7-46DC-8403-1EACAC47B6FA}" type="slidenum">
              <a:rPr lang="en-US" smtClean="0">
                <a:solidFill>
                  <a:prstClr val="black">
                    <a:tint val="75000"/>
                  </a:prstClr>
                </a:solidFill>
              </a:rPr>
              <a:pPr/>
              <a:t>41</a:t>
            </a:fld>
            <a:endParaRPr lang="en-US">
              <a:solidFill>
                <a:prstClr val="black">
                  <a:tint val="75000"/>
                </a:prstClr>
              </a:solidFill>
            </a:endParaRPr>
          </a:p>
        </p:txBody>
      </p:sp>
      <p:sp>
        <p:nvSpPr>
          <p:cNvPr id="7" name="Rectangle 6"/>
          <p:cNvSpPr/>
          <p:nvPr/>
        </p:nvSpPr>
        <p:spPr>
          <a:xfrm>
            <a:off x="3352800" y="3352800"/>
            <a:ext cx="2286000" cy="914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solidFill>
                  <a:prstClr val="black"/>
                </a:solidFill>
              </a:rPr>
              <a:t>Key-based Slice</a:t>
            </a:r>
            <a:r>
              <a:rPr lang="en-US" dirty="0">
                <a:solidFill>
                  <a:prstClr val="black"/>
                </a:solidFill>
              </a:rPr>
              <a:t> &amp;</a:t>
            </a:r>
          </a:p>
          <a:p>
            <a:pPr algn="ctr"/>
            <a:r>
              <a:rPr lang="en-US" dirty="0">
                <a:solidFill>
                  <a:prstClr val="black"/>
                </a:solidFill>
              </a:rPr>
              <a:t>Sequence differencing</a:t>
            </a:r>
          </a:p>
        </p:txBody>
      </p:sp>
      <p:sp>
        <p:nvSpPr>
          <p:cNvPr id="15" name="TextBox 14"/>
          <p:cNvSpPr txBox="1"/>
          <p:nvPr/>
        </p:nvSpPr>
        <p:spPr>
          <a:xfrm>
            <a:off x="6705600" y="3429001"/>
            <a:ext cx="3917098" cy="646331"/>
          </a:xfrm>
          <a:prstGeom prst="rect">
            <a:avLst/>
          </a:prstGeom>
          <a:noFill/>
        </p:spPr>
        <p:txBody>
          <a:bodyPr wrap="none" rtlCol="0">
            <a:spAutoFit/>
          </a:bodyPr>
          <a:lstStyle/>
          <a:p>
            <a:r>
              <a:rPr lang="en-US" dirty="0">
                <a:solidFill>
                  <a:prstClr val="black"/>
                </a:solidFill>
                <a:latin typeface="Calibri"/>
              </a:rPr>
              <a:t>Slices still may be same, drill-down</a:t>
            </a:r>
          </a:p>
          <a:p>
            <a:r>
              <a:rPr lang="en-US" dirty="0">
                <a:solidFill>
                  <a:prstClr val="black"/>
                </a:solidFill>
                <a:latin typeface="Calibri"/>
              </a:rPr>
              <a:t>inside the semantics to find differences </a:t>
            </a:r>
          </a:p>
        </p:txBody>
      </p:sp>
      <p:sp>
        <p:nvSpPr>
          <p:cNvPr id="29" name="TextBox 28"/>
          <p:cNvSpPr txBox="1"/>
          <p:nvPr/>
        </p:nvSpPr>
        <p:spPr>
          <a:xfrm>
            <a:off x="3276600" y="4648200"/>
            <a:ext cx="2473882" cy="923330"/>
          </a:xfrm>
          <a:prstGeom prst="rect">
            <a:avLst/>
          </a:prstGeom>
          <a:noFill/>
        </p:spPr>
        <p:txBody>
          <a:bodyPr wrap="none" rtlCol="0">
            <a:spAutoFit/>
          </a:bodyPr>
          <a:lstStyle/>
          <a:p>
            <a:r>
              <a:rPr lang="en-US" dirty="0">
                <a:solidFill>
                  <a:prstClr val="black"/>
                </a:solidFill>
                <a:latin typeface="Calibri"/>
              </a:rPr>
              <a:t>Field-Row Sensitive Slice</a:t>
            </a:r>
          </a:p>
          <a:p>
            <a:r>
              <a:rPr lang="en-US" dirty="0">
                <a:solidFill>
                  <a:prstClr val="black"/>
                </a:solidFill>
                <a:latin typeface="Calibri"/>
              </a:rPr>
              <a:t> 	&amp;</a:t>
            </a:r>
          </a:p>
          <a:p>
            <a:r>
              <a:rPr lang="en-US" dirty="0">
                <a:solidFill>
                  <a:prstClr val="black"/>
                </a:solidFill>
                <a:latin typeface="Calibri"/>
              </a:rPr>
              <a:t>Sequence differencing</a:t>
            </a:r>
          </a:p>
        </p:txBody>
      </p:sp>
      <p:sp>
        <p:nvSpPr>
          <p:cNvPr id="42" name="Rectangle 41"/>
          <p:cNvSpPr/>
          <p:nvPr/>
        </p:nvSpPr>
        <p:spPr>
          <a:xfrm>
            <a:off x="3175516" y="1600201"/>
            <a:ext cx="2514600" cy="1200329"/>
          </a:xfrm>
          <a:prstGeom prst="rect">
            <a:avLst/>
          </a:prstGeom>
        </p:spPr>
        <p:txBody>
          <a:bodyPr wrap="square">
            <a:spAutoFit/>
          </a:bodyPr>
          <a:lstStyle/>
          <a:p>
            <a:pPr algn="ctr"/>
            <a:r>
              <a:rPr lang="en-US" dirty="0">
                <a:solidFill>
                  <a:prstClr val="black"/>
                </a:solidFill>
                <a:latin typeface="Calibri"/>
              </a:rPr>
              <a:t>Key-based Slice </a:t>
            </a:r>
          </a:p>
          <a:p>
            <a:pPr algn="ctr"/>
            <a:r>
              <a:rPr lang="en-US" dirty="0">
                <a:solidFill>
                  <a:prstClr val="black"/>
                </a:solidFill>
                <a:latin typeface="Calibri"/>
              </a:rPr>
              <a:t>&amp;</a:t>
            </a:r>
          </a:p>
          <a:p>
            <a:pPr algn="ctr"/>
            <a:r>
              <a:rPr lang="en-US" b="1" dirty="0">
                <a:solidFill>
                  <a:prstClr val="black"/>
                </a:solidFill>
                <a:latin typeface="Calibri"/>
              </a:rPr>
              <a:t>Semantic</a:t>
            </a:r>
          </a:p>
          <a:p>
            <a:pPr algn="ctr"/>
            <a:r>
              <a:rPr lang="en-US" b="1" dirty="0">
                <a:solidFill>
                  <a:prstClr val="black"/>
                </a:solidFill>
                <a:latin typeface="Calibri"/>
              </a:rPr>
              <a:t>Differencing</a:t>
            </a:r>
          </a:p>
        </p:txBody>
      </p:sp>
      <p:sp>
        <p:nvSpPr>
          <p:cNvPr id="52" name="TextBox 51"/>
          <p:cNvSpPr txBox="1"/>
          <p:nvPr/>
        </p:nvSpPr>
        <p:spPr>
          <a:xfrm>
            <a:off x="6705601" y="4648201"/>
            <a:ext cx="3277757" cy="646331"/>
          </a:xfrm>
          <a:prstGeom prst="rect">
            <a:avLst/>
          </a:prstGeom>
          <a:noFill/>
        </p:spPr>
        <p:txBody>
          <a:bodyPr wrap="none" rtlCol="0">
            <a:spAutoFit/>
          </a:bodyPr>
          <a:lstStyle/>
          <a:p>
            <a:r>
              <a:rPr lang="en-US" dirty="0">
                <a:solidFill>
                  <a:prstClr val="black"/>
                </a:solidFill>
                <a:latin typeface="Calibri"/>
              </a:rPr>
              <a:t>More precise the slices are,</a:t>
            </a:r>
          </a:p>
          <a:p>
            <a:r>
              <a:rPr lang="en-US" dirty="0">
                <a:solidFill>
                  <a:prstClr val="black"/>
                </a:solidFill>
                <a:latin typeface="Calibri"/>
              </a:rPr>
              <a:t>more effective the differencing is</a:t>
            </a:r>
          </a:p>
        </p:txBody>
      </p:sp>
    </p:spTree>
    <p:extLst>
      <p:ext uri="{BB962C8B-B14F-4D97-AF65-F5344CB8AC3E}">
        <p14:creationId xmlns:p14="http://schemas.microsoft.com/office/powerpoint/2010/main" val="96003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linds(horizontal)">
                                      <p:cBhvr>
                                        <p:cTn id="7" dur="500"/>
                                        <p:tgtEl>
                                          <p:spTgt spid="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linds(horizontal)">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blinds(horizontal)">
                                      <p:cBhvr>
                                        <p:cTn id="20" dur="500"/>
                                        <p:tgtEl>
                                          <p:spTgt spid="5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linds(horizontal)">
                                      <p:cBhvr>
                                        <p:cTn id="33" dur="500"/>
                                        <p:tgtEl>
                                          <p:spTgt spid="5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linds(horizontal)">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50" grpId="0" animBg="1"/>
      <p:bldP spid="12" grpId="0"/>
      <p:bldP spid="13" grpId="0"/>
      <p:bldP spid="7" grpId="0"/>
      <p:bldP spid="15" grpId="0"/>
      <p:bldP spid="29" grpId="0"/>
      <p:bldP spid="42" grpId="0"/>
      <p:bldP spid="5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9E6677-47B7-46DC-8403-1EACAC47B6FA}" type="slidenum">
              <a:rPr lang="en-US" smtClean="0">
                <a:solidFill>
                  <a:prstClr val="black">
                    <a:tint val="75000"/>
                  </a:prstClr>
                </a:solidFill>
              </a:rPr>
              <a:pPr/>
              <a:t>42</a:t>
            </a:fld>
            <a:endParaRPr lang="en-US">
              <a:solidFill>
                <a:prstClr val="black">
                  <a:tint val="75000"/>
                </a:prstClr>
              </a:solidFill>
            </a:endParaRPr>
          </a:p>
        </p:txBody>
      </p:sp>
      <p:sp>
        <p:nvSpPr>
          <p:cNvPr id="9" name="Freeform 8"/>
          <p:cNvSpPr/>
          <p:nvPr/>
        </p:nvSpPr>
        <p:spPr>
          <a:xfrm>
            <a:off x="3581402" y="4191001"/>
            <a:ext cx="3733799" cy="1663805"/>
          </a:xfrm>
          <a:custGeom>
            <a:avLst/>
            <a:gdLst>
              <a:gd name="connsiteX0" fmla="*/ 574334 w 3657600"/>
              <a:gd name="connsiteY0" fmla="*/ 7557 h 1367822"/>
              <a:gd name="connsiteX1" fmla="*/ 574334 w 3657600"/>
              <a:gd name="connsiteY1" fmla="*/ 249382 h 1367822"/>
              <a:gd name="connsiteX2" fmla="*/ 559220 w 3657600"/>
              <a:gd name="connsiteY2" fmla="*/ 430751 h 1367822"/>
              <a:gd name="connsiteX3" fmla="*/ 506321 w 3657600"/>
              <a:gd name="connsiteY3" fmla="*/ 687690 h 1367822"/>
              <a:gd name="connsiteX4" fmla="*/ 400523 w 3657600"/>
              <a:gd name="connsiteY4" fmla="*/ 997528 h 1367822"/>
              <a:gd name="connsiteX5" fmla="*/ 294724 w 3657600"/>
              <a:gd name="connsiteY5" fmla="*/ 1156225 h 1367822"/>
              <a:gd name="connsiteX6" fmla="*/ 173812 w 3657600"/>
              <a:gd name="connsiteY6" fmla="*/ 1262024 h 1367822"/>
              <a:gd name="connsiteX7" fmla="*/ 0 w 3657600"/>
              <a:gd name="connsiteY7" fmla="*/ 1330037 h 1367822"/>
              <a:gd name="connsiteX8" fmla="*/ 423194 w 3657600"/>
              <a:gd name="connsiteY8" fmla="*/ 1307366 h 1367822"/>
              <a:gd name="connsiteX9" fmla="*/ 748146 w 3657600"/>
              <a:gd name="connsiteY9" fmla="*/ 1224238 h 1367822"/>
              <a:gd name="connsiteX10" fmla="*/ 1103326 w 3657600"/>
              <a:gd name="connsiteY10" fmla="*/ 1194010 h 1367822"/>
              <a:gd name="connsiteX11" fmla="*/ 1345151 w 3657600"/>
              <a:gd name="connsiteY11" fmla="*/ 1269581 h 1367822"/>
              <a:gd name="connsiteX12" fmla="*/ 1662546 w 3657600"/>
              <a:gd name="connsiteY12" fmla="*/ 1367822 h 1367822"/>
              <a:gd name="connsiteX13" fmla="*/ 1836357 w 3657600"/>
              <a:gd name="connsiteY13" fmla="*/ 1360265 h 1367822"/>
              <a:gd name="connsiteX14" fmla="*/ 2168866 w 3657600"/>
              <a:gd name="connsiteY14" fmla="*/ 1269581 h 1367822"/>
              <a:gd name="connsiteX15" fmla="*/ 2320007 w 3657600"/>
              <a:gd name="connsiteY15" fmla="*/ 1194010 h 1367822"/>
              <a:gd name="connsiteX16" fmla="*/ 2327564 w 3657600"/>
              <a:gd name="connsiteY16" fmla="*/ 1186453 h 1367822"/>
              <a:gd name="connsiteX17" fmla="*/ 2660073 w 3657600"/>
              <a:gd name="connsiteY17" fmla="*/ 1314923 h 1367822"/>
              <a:gd name="connsiteX18" fmla="*/ 3075709 w 3657600"/>
              <a:gd name="connsiteY18" fmla="*/ 1360265 h 1367822"/>
              <a:gd name="connsiteX19" fmla="*/ 3514017 w 3657600"/>
              <a:gd name="connsiteY19" fmla="*/ 1367822 h 1367822"/>
              <a:gd name="connsiteX20" fmla="*/ 3657600 w 3657600"/>
              <a:gd name="connsiteY20" fmla="*/ 1322480 h 1367822"/>
              <a:gd name="connsiteX21" fmla="*/ 3529131 w 3657600"/>
              <a:gd name="connsiteY21" fmla="*/ 1314923 h 1367822"/>
              <a:gd name="connsiteX22" fmla="*/ 3430890 w 3657600"/>
              <a:gd name="connsiteY22" fmla="*/ 1239353 h 1367822"/>
              <a:gd name="connsiteX23" fmla="*/ 3279749 w 3657600"/>
              <a:gd name="connsiteY23" fmla="*/ 1042870 h 1367822"/>
              <a:gd name="connsiteX24" fmla="*/ 3181508 w 3657600"/>
              <a:gd name="connsiteY24" fmla="*/ 846387 h 1367822"/>
              <a:gd name="connsiteX25" fmla="*/ 3098381 w 3657600"/>
              <a:gd name="connsiteY25" fmla="*/ 528992 h 1367822"/>
              <a:gd name="connsiteX26" fmla="*/ 3060595 w 3657600"/>
              <a:gd name="connsiteY26" fmla="*/ 294724 h 1367822"/>
              <a:gd name="connsiteX27" fmla="*/ 3007696 w 3657600"/>
              <a:gd name="connsiteY27" fmla="*/ 0 h 1367822"/>
              <a:gd name="connsiteX28" fmla="*/ 574334 w 3657600"/>
              <a:gd name="connsiteY28" fmla="*/ 7557 h 13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57600" h="1367822">
                <a:moveTo>
                  <a:pt x="574334" y="7557"/>
                </a:moveTo>
                <a:lnTo>
                  <a:pt x="574334" y="249382"/>
                </a:lnTo>
                <a:lnTo>
                  <a:pt x="559220" y="430751"/>
                </a:lnTo>
                <a:lnTo>
                  <a:pt x="506321" y="687690"/>
                </a:lnTo>
                <a:lnTo>
                  <a:pt x="400523" y="997528"/>
                </a:lnTo>
                <a:lnTo>
                  <a:pt x="294724" y="1156225"/>
                </a:lnTo>
                <a:lnTo>
                  <a:pt x="173812" y="1262024"/>
                </a:lnTo>
                <a:lnTo>
                  <a:pt x="0" y="1330037"/>
                </a:lnTo>
                <a:lnTo>
                  <a:pt x="423194" y="1307366"/>
                </a:lnTo>
                <a:lnTo>
                  <a:pt x="748146" y="1224238"/>
                </a:lnTo>
                <a:lnTo>
                  <a:pt x="1103326" y="1194010"/>
                </a:lnTo>
                <a:lnTo>
                  <a:pt x="1345151" y="1269581"/>
                </a:lnTo>
                <a:lnTo>
                  <a:pt x="1662546" y="1367822"/>
                </a:lnTo>
                <a:lnTo>
                  <a:pt x="1836357" y="1360265"/>
                </a:lnTo>
                <a:lnTo>
                  <a:pt x="2168866" y="1269581"/>
                </a:lnTo>
                <a:lnTo>
                  <a:pt x="2320007" y="1194010"/>
                </a:lnTo>
                <a:lnTo>
                  <a:pt x="2327564" y="1186453"/>
                </a:lnTo>
                <a:lnTo>
                  <a:pt x="2660073" y="1314923"/>
                </a:lnTo>
                <a:lnTo>
                  <a:pt x="3075709" y="1360265"/>
                </a:lnTo>
                <a:lnTo>
                  <a:pt x="3514017" y="1367822"/>
                </a:lnTo>
                <a:lnTo>
                  <a:pt x="3657600" y="1322480"/>
                </a:lnTo>
                <a:lnTo>
                  <a:pt x="3529131" y="1314923"/>
                </a:lnTo>
                <a:lnTo>
                  <a:pt x="3430890" y="1239353"/>
                </a:lnTo>
                <a:lnTo>
                  <a:pt x="3279749" y="1042870"/>
                </a:lnTo>
                <a:lnTo>
                  <a:pt x="3181508" y="846387"/>
                </a:lnTo>
                <a:lnTo>
                  <a:pt x="3098381" y="528992"/>
                </a:lnTo>
                <a:lnTo>
                  <a:pt x="3060595" y="294724"/>
                </a:lnTo>
                <a:lnTo>
                  <a:pt x="3007696" y="0"/>
                </a:lnTo>
                <a:lnTo>
                  <a:pt x="574334" y="7557"/>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4267201" y="4495800"/>
            <a:ext cx="2473882" cy="923330"/>
          </a:xfrm>
          <a:prstGeom prst="rect">
            <a:avLst/>
          </a:prstGeom>
          <a:noFill/>
        </p:spPr>
        <p:txBody>
          <a:bodyPr wrap="none" rtlCol="0">
            <a:spAutoFit/>
          </a:bodyPr>
          <a:lstStyle/>
          <a:p>
            <a:r>
              <a:rPr lang="en-US" dirty="0">
                <a:solidFill>
                  <a:prstClr val="black"/>
                </a:solidFill>
                <a:latin typeface="Calibri"/>
              </a:rPr>
              <a:t>Field-Row Sensitive Slice</a:t>
            </a:r>
          </a:p>
          <a:p>
            <a:r>
              <a:rPr lang="en-US" dirty="0">
                <a:solidFill>
                  <a:prstClr val="black"/>
                </a:solidFill>
                <a:latin typeface="Calibri"/>
              </a:rPr>
              <a:t> 	&amp;</a:t>
            </a:r>
          </a:p>
          <a:p>
            <a:r>
              <a:rPr lang="en-US" dirty="0">
                <a:solidFill>
                  <a:prstClr val="black"/>
                </a:solidFill>
                <a:latin typeface="Calibri"/>
              </a:rPr>
              <a:t>Sequence differencing</a:t>
            </a:r>
          </a:p>
        </p:txBody>
      </p:sp>
    </p:spTree>
    <p:extLst>
      <p:ext uri="{BB962C8B-B14F-4D97-AF65-F5344CB8AC3E}">
        <p14:creationId xmlns:p14="http://schemas.microsoft.com/office/powerpoint/2010/main" val="1189407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Differencing of Slices</a:t>
            </a:r>
          </a:p>
        </p:txBody>
      </p:sp>
      <p:sp>
        <p:nvSpPr>
          <p:cNvPr id="4" name="Rectangle 2"/>
          <p:cNvSpPr txBox="1">
            <a:spLocks noChangeArrowheads="1"/>
          </p:cNvSpPr>
          <p:nvPr/>
        </p:nvSpPr>
        <p:spPr>
          <a:xfrm>
            <a:off x="2209801" y="914400"/>
            <a:ext cx="4571999" cy="4191000"/>
          </a:xfrm>
          <a:prstGeom prst="rect">
            <a:avLst/>
          </a:prstGeom>
          <a:solidFill>
            <a:srgbClr val="FFFFCC"/>
          </a:solidFill>
          <a:ln/>
        </p:spPr>
        <p:txBody>
          <a:bodyPr vert="horz" lIns="91440" tIns="45720" rIns="91440" bIns="45720" rtlCol="0">
            <a:normAutofit/>
          </a:bodyPr>
          <a:lstStyle/>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Select </a:t>
            </a:r>
            <a:r>
              <a:rPr lang="en-US" sz="1300" dirty="0" err="1">
                <a:solidFill>
                  <a:prstClr val="black"/>
                </a:solidFill>
                <a:latin typeface="Times New Roman" pitchFamily="18" charset="0"/>
              </a:rPr>
              <a:t>CustId</a:t>
            </a:r>
            <a:r>
              <a:rPr lang="en-US" sz="1300" dirty="0">
                <a:solidFill>
                  <a:prstClr val="black"/>
                </a:solidFill>
                <a:latin typeface="Times New Roman" pitchFamily="18" charset="0"/>
              </a:rPr>
              <a:t> </a:t>
            </a:r>
            <a:r>
              <a:rPr lang="en-US" sz="1300" dirty="0" err="1">
                <a:solidFill>
                  <a:prstClr val="black"/>
                </a:solidFill>
                <a:latin typeface="Times New Roman" pitchFamily="18" charset="0"/>
              </a:rPr>
              <a:t>ItemId</a:t>
            </a:r>
            <a:r>
              <a:rPr lang="en-US" sz="1300" dirty="0">
                <a:solidFill>
                  <a:prstClr val="black"/>
                </a:solidFill>
                <a:latin typeface="Times New Roman" pitchFamily="18" charset="0"/>
              </a:rPr>
              <a:t> Price Year from </a:t>
            </a:r>
            <a:r>
              <a:rPr lang="en-US" sz="1300" dirty="0" err="1">
                <a:solidFill>
                  <a:prstClr val="black"/>
                </a:solidFill>
                <a:latin typeface="Times New Roman" pitchFamily="18" charset="0"/>
              </a:rPr>
              <a:t>OrderTab</a:t>
            </a:r>
            <a:r>
              <a:rPr lang="en-US" sz="1300" dirty="0">
                <a:solidFill>
                  <a:prstClr val="black"/>
                </a:solidFill>
                <a:latin typeface="Times New Roman" pitchFamily="18" charset="0"/>
              </a:rPr>
              <a:t> into </a:t>
            </a:r>
            <a:r>
              <a:rPr lang="en-US" sz="1300" dirty="0" err="1">
                <a:solidFill>
                  <a:prstClr val="black"/>
                </a:solidFill>
                <a:latin typeface="Times New Roman" pitchFamily="18" charset="0"/>
              </a:rPr>
              <a:t>itab</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Select </a:t>
            </a:r>
            <a:r>
              <a:rPr lang="en-US" sz="1300" dirty="0" err="1">
                <a:solidFill>
                  <a:prstClr val="black"/>
                </a:solidFill>
                <a:latin typeface="Times New Roman" pitchFamily="18" charset="0"/>
              </a:rPr>
              <a:t>CustId</a:t>
            </a:r>
            <a:r>
              <a:rPr lang="en-US" sz="1300" dirty="0">
                <a:solidFill>
                  <a:prstClr val="black"/>
                </a:solidFill>
                <a:latin typeface="Times New Roman" pitchFamily="18" charset="0"/>
              </a:rPr>
              <a:t> Discount Year from </a:t>
            </a:r>
            <a:r>
              <a:rPr lang="en-US" sz="1300" dirty="0" err="1">
                <a:solidFill>
                  <a:prstClr val="black"/>
                </a:solidFill>
                <a:latin typeface="Times New Roman" pitchFamily="18" charset="0"/>
              </a:rPr>
              <a:t>DiscountTab</a:t>
            </a:r>
            <a:r>
              <a:rPr lang="en-US" sz="1300" dirty="0">
                <a:solidFill>
                  <a:prstClr val="black"/>
                </a:solidFill>
                <a:latin typeface="Times New Roman" pitchFamily="18" charset="0"/>
              </a:rPr>
              <a:t> into stab.</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300" dirty="0">
              <a:solidFill>
                <a:prstClr val="black"/>
              </a:solidFill>
              <a:latin typeface="Times New Roman" pitchFamily="18" charset="0"/>
            </a:endParaRP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Sort </a:t>
            </a:r>
            <a:r>
              <a:rPr lang="en-US" sz="1300" dirty="0" err="1">
                <a:solidFill>
                  <a:prstClr val="black"/>
                </a:solidFill>
                <a:latin typeface="Times New Roman" pitchFamily="18" charset="0"/>
              </a:rPr>
              <a:t>itab</a:t>
            </a:r>
            <a:r>
              <a:rPr lang="en-US" sz="1300" dirty="0">
                <a:solidFill>
                  <a:prstClr val="black"/>
                </a:solidFill>
                <a:latin typeface="Times New Roman" pitchFamily="18" charset="0"/>
              </a:rPr>
              <a:t> by </a:t>
            </a:r>
            <a:r>
              <a:rPr lang="en-US" sz="1300" dirty="0" err="1">
                <a:solidFill>
                  <a:prstClr val="black"/>
                </a:solidFill>
                <a:latin typeface="Times New Roman" pitchFamily="18" charset="0"/>
              </a:rPr>
              <a:t>CustId</a:t>
            </a:r>
            <a:r>
              <a:rPr lang="en-US" sz="1300" dirty="0">
                <a:solidFill>
                  <a:prstClr val="black"/>
                </a:solidFill>
                <a:latin typeface="Times New Roman" pitchFamily="18" charset="0"/>
              </a:rPr>
              <a:t>, </a:t>
            </a:r>
            <a:r>
              <a:rPr lang="en-US" sz="1300" dirty="0" err="1">
                <a:solidFill>
                  <a:prstClr val="black"/>
                </a:solidFill>
                <a:latin typeface="Times New Roman" pitchFamily="18" charset="0"/>
              </a:rPr>
              <a:t>ItemId</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Delete from </a:t>
            </a:r>
            <a:r>
              <a:rPr lang="en-US" sz="1300" dirty="0" err="1">
                <a:solidFill>
                  <a:prstClr val="black"/>
                </a:solidFill>
                <a:latin typeface="Times New Roman" pitchFamily="18" charset="0"/>
              </a:rPr>
              <a:t>itab</a:t>
            </a:r>
            <a:r>
              <a:rPr lang="en-US" sz="1300" dirty="0">
                <a:solidFill>
                  <a:prstClr val="black"/>
                </a:solidFill>
                <a:latin typeface="Times New Roman" pitchFamily="18" charset="0"/>
              </a:rPr>
              <a:t> where Year &lt;= </a:t>
            </a:r>
            <a:r>
              <a:rPr lang="en-US" sz="1300" dirty="0" err="1">
                <a:solidFill>
                  <a:prstClr val="black"/>
                </a:solidFill>
                <a:latin typeface="Times New Roman" pitchFamily="18" charset="0"/>
              </a:rPr>
              <a:t>CurrentYear</a:t>
            </a:r>
            <a:r>
              <a:rPr lang="en-US" sz="1300" dirty="0">
                <a:solidFill>
                  <a:prstClr val="black"/>
                </a:solidFill>
                <a:latin typeface="Times New Roman" pitchFamily="18" charset="0"/>
              </a:rPr>
              <a:t> – 2.</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Loop at </a:t>
            </a:r>
            <a:r>
              <a:rPr lang="en-US" sz="1300" dirty="0" err="1">
                <a:solidFill>
                  <a:prstClr val="black"/>
                </a:solidFill>
                <a:latin typeface="Times New Roman" pitchFamily="18" charset="0"/>
              </a:rPr>
              <a:t>itab</a:t>
            </a:r>
            <a:r>
              <a:rPr lang="en-US" sz="1300" dirty="0">
                <a:solidFill>
                  <a:prstClr val="black"/>
                </a:solidFill>
                <a:latin typeface="Times New Roman" pitchFamily="18" charset="0"/>
              </a:rPr>
              <a:t> into </a:t>
            </a:r>
            <a:r>
              <a:rPr lang="en-US" sz="1300" dirty="0" err="1">
                <a:solidFill>
                  <a:prstClr val="black"/>
                </a:solidFill>
                <a:latin typeface="Times New Roman" pitchFamily="18" charset="0"/>
              </a:rPr>
              <a:t>wa</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At new </a:t>
            </a:r>
            <a:r>
              <a:rPr lang="en-US" sz="1300" dirty="0" err="1">
                <a:solidFill>
                  <a:prstClr val="black"/>
                </a:solidFill>
                <a:latin typeface="Times New Roman" pitchFamily="18" charset="0"/>
              </a:rPr>
              <a:t>CustId</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amount=0.</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E</a:t>
            </a:r>
            <a:r>
              <a:rPr lang="en-US" sz="1300" dirty="0" err="1">
                <a:solidFill>
                  <a:prstClr val="black"/>
                </a:solidFill>
                <a:latin typeface="Times New Roman" pitchFamily="18" charset="0"/>
              </a:rPr>
              <a:t>ndat</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amount = amount + </a:t>
            </a:r>
            <a:r>
              <a:rPr lang="en-US" sz="1300" dirty="0" err="1">
                <a:solidFill>
                  <a:prstClr val="black"/>
                </a:solidFill>
                <a:latin typeface="Times New Roman" pitchFamily="18" charset="0"/>
              </a:rPr>
              <a:t>wa.Price</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srgbClr val="C00000"/>
                </a:solidFill>
                <a:latin typeface="Times New Roman" pitchFamily="18" charset="0"/>
              </a:rPr>
              <a:t>   read stab into </a:t>
            </a:r>
            <a:r>
              <a:rPr lang="en-US" sz="1300" dirty="0" err="1">
                <a:solidFill>
                  <a:srgbClr val="C00000"/>
                </a:solidFill>
                <a:latin typeface="Times New Roman" pitchFamily="18" charset="0"/>
              </a:rPr>
              <a:t>fa</a:t>
            </a:r>
            <a:r>
              <a:rPr lang="en-US" sz="1300" dirty="0">
                <a:solidFill>
                  <a:srgbClr val="C00000"/>
                </a:solidFill>
                <a:latin typeface="Times New Roman" pitchFamily="18" charset="0"/>
              </a:rPr>
              <a:t> where </a:t>
            </a:r>
            <a:r>
              <a:rPr lang="en-US" sz="1300" dirty="0" err="1">
                <a:solidFill>
                  <a:srgbClr val="C00000"/>
                </a:solidFill>
                <a:latin typeface="Times New Roman" pitchFamily="18" charset="0"/>
              </a:rPr>
              <a:t>CustId</a:t>
            </a:r>
            <a:r>
              <a:rPr lang="en-US" sz="1300" dirty="0">
                <a:solidFill>
                  <a:srgbClr val="C00000"/>
                </a:solidFill>
                <a:latin typeface="Times New Roman" pitchFamily="18" charset="0"/>
              </a:rPr>
              <a:t> = </a:t>
            </a:r>
            <a:r>
              <a:rPr lang="en-US" sz="1300" dirty="0" err="1">
                <a:solidFill>
                  <a:srgbClr val="C00000"/>
                </a:solidFill>
                <a:latin typeface="Times New Roman" pitchFamily="18" charset="0"/>
              </a:rPr>
              <a:t>wa.CustId</a:t>
            </a:r>
            <a:r>
              <a:rPr lang="en-US" sz="1300" dirty="0">
                <a:solidFill>
                  <a:srgbClr val="C00000"/>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srgbClr val="C00000"/>
                </a:solidFill>
                <a:latin typeface="Times New Roman" pitchFamily="18" charset="0"/>
              </a:rPr>
              <a:t>   if </a:t>
            </a:r>
            <a:r>
              <a:rPr lang="en-US" sz="1300" dirty="0" err="1">
                <a:solidFill>
                  <a:srgbClr val="C00000"/>
                </a:solidFill>
                <a:latin typeface="Times New Roman" pitchFamily="18" charset="0"/>
              </a:rPr>
              <a:t>sy.subrc</a:t>
            </a:r>
            <a:r>
              <a:rPr lang="en-US" sz="1300" dirty="0">
                <a:solidFill>
                  <a:srgbClr val="C00000"/>
                </a:solidFill>
                <a:latin typeface="Times New Roman" pitchFamily="18" charset="0"/>
              </a:rPr>
              <a:t> = 0.</a:t>
            </a:r>
          </a:p>
          <a:p>
            <a:pPr marL="800100" lvl="1"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300" dirty="0">
                <a:solidFill>
                  <a:srgbClr val="C00000"/>
                </a:solidFill>
                <a:latin typeface="Times New Roman" pitchFamily="18" charset="0"/>
              </a:rPr>
              <a:t>amount = amount  - </a:t>
            </a:r>
            <a:r>
              <a:rPr lang="en-US" sz="1300" dirty="0" err="1">
                <a:solidFill>
                  <a:srgbClr val="C00000"/>
                </a:solidFill>
                <a:latin typeface="Times New Roman" pitchFamily="18" charset="0"/>
              </a:rPr>
              <a:t>fa.Discount</a:t>
            </a:r>
            <a:r>
              <a:rPr lang="en-US" sz="1300" dirty="0">
                <a:solidFill>
                  <a:srgbClr val="C00000"/>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srgbClr val="C00000"/>
                </a:solidFill>
                <a:latin typeface="Times New Roman" pitchFamily="18" charset="0"/>
              </a:rPr>
              <a:t>   </a:t>
            </a:r>
            <a:r>
              <a:rPr lang="en-US" sz="1300" dirty="0" err="1">
                <a:solidFill>
                  <a:srgbClr val="C00000"/>
                </a:solidFill>
                <a:latin typeface="Times New Roman" pitchFamily="18" charset="0"/>
              </a:rPr>
              <a:t>endif</a:t>
            </a:r>
            <a:r>
              <a:rPr lang="en-US" sz="1300" dirty="0">
                <a:solidFill>
                  <a:srgbClr val="C00000"/>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At end of </a:t>
            </a:r>
            <a:r>
              <a:rPr lang="en-US" sz="1300" dirty="0" err="1">
                <a:solidFill>
                  <a:prstClr val="black"/>
                </a:solidFill>
                <a:latin typeface="Times New Roman" pitchFamily="18" charset="0"/>
              </a:rPr>
              <a:t>CustId</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write </a:t>
            </a:r>
            <a:r>
              <a:rPr lang="en-US" sz="1300" dirty="0" err="1">
                <a:solidFill>
                  <a:prstClr val="black"/>
                </a:solidFill>
                <a:latin typeface="Times New Roman" pitchFamily="18" charset="0"/>
              </a:rPr>
              <a:t>wa.CustId</a:t>
            </a:r>
            <a:r>
              <a:rPr lang="en-US" sz="1300" dirty="0">
                <a:solidFill>
                  <a:prstClr val="black"/>
                </a:solidFill>
                <a:latin typeface="Times New Roman" pitchFamily="18" charset="0"/>
              </a:rPr>
              <a:t>, amount.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E</a:t>
            </a:r>
            <a:r>
              <a:rPr lang="en-US" sz="1300" dirty="0" err="1">
                <a:solidFill>
                  <a:prstClr val="black"/>
                </a:solidFill>
                <a:latin typeface="Times New Roman" pitchFamily="18" charset="0"/>
              </a:rPr>
              <a:t>ndat</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err="1">
                <a:solidFill>
                  <a:prstClr val="black"/>
                </a:solidFill>
                <a:latin typeface="Times New Roman" pitchFamily="18" charset="0"/>
              </a:rPr>
              <a:t>Endloop</a:t>
            </a:r>
            <a:r>
              <a:rPr lang="en-US" sz="1300" dirty="0">
                <a:solidFill>
                  <a:prstClr val="black"/>
                </a:solidFill>
                <a:latin typeface="Times New Roman" pitchFamily="18" charset="0"/>
              </a:rPr>
              <a:t>.</a:t>
            </a:r>
          </a:p>
        </p:txBody>
      </p:sp>
      <p:graphicFrame>
        <p:nvGraphicFramePr>
          <p:cNvPr id="5" name="Table 4"/>
          <p:cNvGraphicFramePr>
            <a:graphicFrameLocks noGrp="1"/>
          </p:cNvGraphicFramePr>
          <p:nvPr/>
        </p:nvGraphicFramePr>
        <p:xfrm>
          <a:off x="7029450" y="2819400"/>
          <a:ext cx="2343150" cy="883920"/>
        </p:xfrm>
        <a:graphic>
          <a:graphicData uri="http://schemas.openxmlformats.org/drawingml/2006/table">
            <a:tbl>
              <a:tblPr firstRow="1" bandRow="1">
                <a:tableStyleId>{5C22544A-7EE6-4342-B048-85BDC9FD1C3A}</a:tableStyleId>
              </a:tblPr>
              <a:tblGrid>
                <a:gridCol w="781050">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gridCol w="781050">
                  <a:extLst>
                    <a:ext uri="{9D8B030D-6E8A-4147-A177-3AD203B41FA5}">
                      <a16:colId xmlns:a16="http://schemas.microsoft.com/office/drawing/2014/main" val="20002"/>
                    </a:ext>
                  </a:extLst>
                </a:gridCol>
              </a:tblGrid>
              <a:tr h="245745">
                <a:tc>
                  <a:txBody>
                    <a:bodyPr/>
                    <a:lstStyle/>
                    <a:p>
                      <a:r>
                        <a:rPr lang="en-US" sz="1200" dirty="0" err="1"/>
                        <a:t>CustId</a:t>
                      </a:r>
                      <a:endParaRPr lang="en-US" sz="1200" dirty="0"/>
                    </a:p>
                  </a:txBody>
                  <a:tcPr/>
                </a:tc>
                <a:tc>
                  <a:txBody>
                    <a:bodyPr/>
                    <a:lstStyle/>
                    <a:p>
                      <a:r>
                        <a:rPr lang="en-US" sz="1200" dirty="0"/>
                        <a:t>Discount</a:t>
                      </a:r>
                    </a:p>
                  </a:txBody>
                  <a:tcPr/>
                </a:tc>
                <a:tc>
                  <a:txBody>
                    <a:bodyPr/>
                    <a:lstStyle/>
                    <a:p>
                      <a:r>
                        <a:rPr lang="en-US" sz="1200" dirty="0"/>
                        <a:t>Year</a:t>
                      </a:r>
                    </a:p>
                  </a:txBody>
                  <a:tcPr/>
                </a:tc>
                <a:extLst>
                  <a:ext uri="{0D108BD9-81ED-4DB2-BD59-A6C34878D82A}">
                    <a16:rowId xmlns:a16="http://schemas.microsoft.com/office/drawing/2014/main" val="10000"/>
                  </a:ext>
                </a:extLst>
              </a:tr>
              <a:tr h="245745">
                <a:tc>
                  <a:txBody>
                    <a:bodyPr/>
                    <a:lstStyle/>
                    <a:p>
                      <a:pPr algn="ctr"/>
                      <a:r>
                        <a:rPr lang="en-US" sz="1400" dirty="0"/>
                        <a:t>1</a:t>
                      </a:r>
                    </a:p>
                  </a:txBody>
                  <a:tcPr>
                    <a:solidFill>
                      <a:srgbClr val="F8AB6C"/>
                    </a:solidFill>
                  </a:tcPr>
                </a:tc>
                <a:tc>
                  <a:txBody>
                    <a:bodyPr/>
                    <a:lstStyle/>
                    <a:p>
                      <a:pPr algn="ctr"/>
                      <a:r>
                        <a:rPr lang="en-US" sz="1400" dirty="0"/>
                        <a:t>2.0</a:t>
                      </a:r>
                    </a:p>
                  </a:txBody>
                  <a:tcPr>
                    <a:solidFill>
                      <a:srgbClr val="F8AB6C"/>
                    </a:solidFill>
                  </a:tcPr>
                </a:tc>
                <a:tc>
                  <a:txBody>
                    <a:bodyPr/>
                    <a:lstStyle/>
                    <a:p>
                      <a:pPr algn="ctr"/>
                      <a:r>
                        <a:rPr lang="en-US" sz="1400" dirty="0"/>
                        <a:t>2010</a:t>
                      </a:r>
                    </a:p>
                  </a:txBody>
                  <a:tcPr>
                    <a:solidFill>
                      <a:srgbClr val="F8AB6C"/>
                    </a:solidFill>
                  </a:tcPr>
                </a:tc>
                <a:extLst>
                  <a:ext uri="{0D108BD9-81ED-4DB2-BD59-A6C34878D82A}">
                    <a16:rowId xmlns:a16="http://schemas.microsoft.com/office/drawing/2014/main" val="10001"/>
                  </a:ext>
                </a:extLst>
              </a:tr>
              <a:tr h="245745">
                <a:tc>
                  <a:txBody>
                    <a:bodyPr/>
                    <a:lstStyle/>
                    <a:p>
                      <a:pPr algn="ctr"/>
                      <a:r>
                        <a:rPr lang="en-US" sz="1400" dirty="0"/>
                        <a:t>2</a:t>
                      </a:r>
                    </a:p>
                  </a:txBody>
                  <a:tcPr>
                    <a:solidFill>
                      <a:srgbClr val="ABDA78"/>
                    </a:solidFill>
                  </a:tcPr>
                </a:tc>
                <a:tc>
                  <a:txBody>
                    <a:bodyPr/>
                    <a:lstStyle/>
                    <a:p>
                      <a:pPr algn="ctr"/>
                      <a:r>
                        <a:rPr lang="en-US" sz="1400" dirty="0"/>
                        <a:t>3.0</a:t>
                      </a:r>
                    </a:p>
                  </a:txBody>
                  <a:tcPr>
                    <a:solidFill>
                      <a:srgbClr val="ABDA78"/>
                    </a:solidFill>
                  </a:tcPr>
                </a:tc>
                <a:tc>
                  <a:txBody>
                    <a:bodyPr/>
                    <a:lstStyle/>
                    <a:p>
                      <a:pPr algn="ctr"/>
                      <a:r>
                        <a:rPr lang="en-US" sz="1400" dirty="0"/>
                        <a:t>2011</a:t>
                      </a:r>
                    </a:p>
                  </a:txBody>
                  <a:tcPr>
                    <a:solidFill>
                      <a:srgbClr val="ABDA78"/>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7029450" y="2514600"/>
            <a:ext cx="1143000" cy="228600"/>
          </a:xfrm>
          <a:prstGeom prst="rect">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rgbClr val="1F497D"/>
                </a:solidFill>
              </a:rPr>
              <a:t>DiscountTab</a:t>
            </a:r>
            <a:endParaRPr lang="en-US" sz="1400" dirty="0">
              <a:solidFill>
                <a:srgbClr val="1F497D"/>
              </a:solidFill>
            </a:endParaRPr>
          </a:p>
        </p:txBody>
      </p:sp>
      <p:graphicFrame>
        <p:nvGraphicFramePr>
          <p:cNvPr id="7" name="Table 6"/>
          <p:cNvGraphicFramePr>
            <a:graphicFrameLocks noGrp="1"/>
          </p:cNvGraphicFramePr>
          <p:nvPr/>
        </p:nvGraphicFramePr>
        <p:xfrm>
          <a:off x="7010400" y="1219200"/>
          <a:ext cx="2743200" cy="118872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208280">
                <a:tc>
                  <a:txBody>
                    <a:bodyPr/>
                    <a:lstStyle/>
                    <a:p>
                      <a:r>
                        <a:rPr lang="en-US" sz="1200" dirty="0" err="1"/>
                        <a:t>CustId</a:t>
                      </a:r>
                      <a:endParaRPr lang="en-US" sz="1200" dirty="0"/>
                    </a:p>
                  </a:txBody>
                  <a:tcPr/>
                </a:tc>
                <a:tc>
                  <a:txBody>
                    <a:bodyPr/>
                    <a:lstStyle/>
                    <a:p>
                      <a:r>
                        <a:rPr lang="en-US" sz="1200" dirty="0" err="1"/>
                        <a:t>ItemId</a:t>
                      </a:r>
                      <a:endParaRPr lang="en-US" sz="1200" dirty="0"/>
                    </a:p>
                  </a:txBody>
                  <a:tcPr/>
                </a:tc>
                <a:tc>
                  <a:txBody>
                    <a:bodyPr/>
                    <a:lstStyle/>
                    <a:p>
                      <a:r>
                        <a:rPr lang="en-US" sz="1200" dirty="0"/>
                        <a:t>Price</a:t>
                      </a:r>
                    </a:p>
                  </a:txBody>
                  <a:tcPr/>
                </a:tc>
                <a:tc>
                  <a:txBody>
                    <a:bodyPr/>
                    <a:lstStyle/>
                    <a:p>
                      <a:r>
                        <a:rPr lang="en-US" sz="1200" dirty="0"/>
                        <a:t>Year</a:t>
                      </a:r>
                    </a:p>
                  </a:txBody>
                  <a:tcPr/>
                </a:tc>
                <a:extLst>
                  <a:ext uri="{0D108BD9-81ED-4DB2-BD59-A6C34878D82A}">
                    <a16:rowId xmlns:a16="http://schemas.microsoft.com/office/drawing/2014/main" val="10000"/>
                  </a:ext>
                </a:extLst>
              </a:tr>
              <a:tr h="208280">
                <a:tc>
                  <a:txBody>
                    <a:bodyPr/>
                    <a:lstStyle/>
                    <a:p>
                      <a:pPr algn="ctr"/>
                      <a:r>
                        <a:rPr lang="en-US" sz="1400" dirty="0"/>
                        <a:t>1</a:t>
                      </a:r>
                    </a:p>
                  </a:txBody>
                  <a:tcPr>
                    <a:solidFill>
                      <a:srgbClr val="F8AB6C"/>
                    </a:solidFill>
                  </a:tcPr>
                </a:tc>
                <a:tc>
                  <a:txBody>
                    <a:bodyPr/>
                    <a:lstStyle/>
                    <a:p>
                      <a:pPr algn="ctr"/>
                      <a:r>
                        <a:rPr lang="en-US" sz="1400" dirty="0"/>
                        <a:t>Item1</a:t>
                      </a:r>
                    </a:p>
                  </a:txBody>
                  <a:tcPr>
                    <a:solidFill>
                      <a:srgbClr val="F8AB6C"/>
                    </a:solidFill>
                  </a:tcPr>
                </a:tc>
                <a:tc>
                  <a:txBody>
                    <a:bodyPr/>
                    <a:lstStyle/>
                    <a:p>
                      <a:pPr algn="ctr"/>
                      <a:r>
                        <a:rPr lang="en-US" sz="1400" dirty="0"/>
                        <a:t>10.0</a:t>
                      </a:r>
                    </a:p>
                  </a:txBody>
                  <a:tcPr>
                    <a:solidFill>
                      <a:srgbClr val="F8AB6C"/>
                    </a:solidFill>
                  </a:tcPr>
                </a:tc>
                <a:tc>
                  <a:txBody>
                    <a:bodyPr/>
                    <a:lstStyle/>
                    <a:p>
                      <a:pPr algn="ctr"/>
                      <a:r>
                        <a:rPr lang="en-US" sz="1400" dirty="0"/>
                        <a:t>2010</a:t>
                      </a:r>
                    </a:p>
                  </a:txBody>
                  <a:tcPr>
                    <a:solidFill>
                      <a:srgbClr val="F8AB6C"/>
                    </a:solidFill>
                  </a:tcPr>
                </a:tc>
                <a:extLst>
                  <a:ext uri="{0D108BD9-81ED-4DB2-BD59-A6C34878D82A}">
                    <a16:rowId xmlns:a16="http://schemas.microsoft.com/office/drawing/2014/main" val="10001"/>
                  </a:ext>
                </a:extLst>
              </a:tr>
              <a:tr h="208280">
                <a:tc>
                  <a:txBody>
                    <a:bodyPr/>
                    <a:lstStyle/>
                    <a:p>
                      <a:pPr algn="ctr"/>
                      <a:r>
                        <a:rPr lang="en-US" sz="1400" dirty="0"/>
                        <a:t>1</a:t>
                      </a:r>
                    </a:p>
                  </a:txBody>
                  <a:tcPr>
                    <a:solidFill>
                      <a:srgbClr val="F8AB6C"/>
                    </a:solidFill>
                  </a:tcPr>
                </a:tc>
                <a:tc>
                  <a:txBody>
                    <a:bodyPr/>
                    <a:lstStyle/>
                    <a:p>
                      <a:pPr algn="ctr"/>
                      <a:r>
                        <a:rPr lang="en-US" sz="1400" dirty="0"/>
                        <a:t>Item2</a:t>
                      </a:r>
                    </a:p>
                  </a:txBody>
                  <a:tcPr>
                    <a:solidFill>
                      <a:srgbClr val="F8AB6C"/>
                    </a:solidFill>
                  </a:tcPr>
                </a:tc>
                <a:tc>
                  <a:txBody>
                    <a:bodyPr/>
                    <a:lstStyle/>
                    <a:p>
                      <a:pPr algn="ctr"/>
                      <a:r>
                        <a:rPr lang="en-US" sz="1400" dirty="0"/>
                        <a:t>10.0</a:t>
                      </a:r>
                    </a:p>
                  </a:txBody>
                  <a:tcPr>
                    <a:solidFill>
                      <a:srgbClr val="F8AB6C"/>
                    </a:solidFill>
                  </a:tcPr>
                </a:tc>
                <a:tc>
                  <a:txBody>
                    <a:bodyPr/>
                    <a:lstStyle/>
                    <a:p>
                      <a:pPr algn="ctr"/>
                      <a:r>
                        <a:rPr lang="en-US" sz="1400" dirty="0"/>
                        <a:t>2011</a:t>
                      </a:r>
                    </a:p>
                  </a:txBody>
                  <a:tcPr>
                    <a:solidFill>
                      <a:srgbClr val="F8AB6C"/>
                    </a:solidFill>
                  </a:tcPr>
                </a:tc>
                <a:extLst>
                  <a:ext uri="{0D108BD9-81ED-4DB2-BD59-A6C34878D82A}">
                    <a16:rowId xmlns:a16="http://schemas.microsoft.com/office/drawing/2014/main" val="10002"/>
                  </a:ext>
                </a:extLst>
              </a:tr>
              <a:tr h="208280">
                <a:tc>
                  <a:txBody>
                    <a:bodyPr/>
                    <a:lstStyle/>
                    <a:p>
                      <a:pPr algn="ctr"/>
                      <a:r>
                        <a:rPr lang="en-US" sz="1400" dirty="0"/>
                        <a:t>2</a:t>
                      </a:r>
                    </a:p>
                  </a:txBody>
                  <a:tcPr>
                    <a:solidFill>
                      <a:srgbClr val="ABDA78"/>
                    </a:solidFill>
                  </a:tcPr>
                </a:tc>
                <a:tc>
                  <a:txBody>
                    <a:bodyPr/>
                    <a:lstStyle/>
                    <a:p>
                      <a:pPr algn="ctr"/>
                      <a:r>
                        <a:rPr lang="en-US" sz="1400" dirty="0"/>
                        <a:t>Item3</a:t>
                      </a:r>
                    </a:p>
                  </a:txBody>
                  <a:tcPr>
                    <a:solidFill>
                      <a:srgbClr val="ABDA78"/>
                    </a:solidFill>
                  </a:tcPr>
                </a:tc>
                <a:tc>
                  <a:txBody>
                    <a:bodyPr/>
                    <a:lstStyle/>
                    <a:p>
                      <a:pPr algn="ctr"/>
                      <a:r>
                        <a:rPr lang="en-US" sz="1400" dirty="0"/>
                        <a:t>10.0</a:t>
                      </a:r>
                    </a:p>
                  </a:txBody>
                  <a:tcPr>
                    <a:solidFill>
                      <a:srgbClr val="ABDA78"/>
                    </a:solidFill>
                  </a:tcPr>
                </a:tc>
                <a:tc>
                  <a:txBody>
                    <a:bodyPr/>
                    <a:lstStyle/>
                    <a:p>
                      <a:pPr algn="ctr"/>
                      <a:r>
                        <a:rPr lang="en-US" sz="1400" dirty="0"/>
                        <a:t>2011</a:t>
                      </a:r>
                    </a:p>
                  </a:txBody>
                  <a:tcPr>
                    <a:solidFill>
                      <a:srgbClr val="ABDA78"/>
                    </a:solidFill>
                  </a:tcPr>
                </a:tc>
                <a:extLst>
                  <a:ext uri="{0D108BD9-81ED-4DB2-BD59-A6C34878D82A}">
                    <a16:rowId xmlns:a16="http://schemas.microsoft.com/office/drawing/2014/main" val="10003"/>
                  </a:ext>
                </a:extLst>
              </a:tr>
            </a:tbl>
          </a:graphicData>
        </a:graphic>
      </p:graphicFrame>
      <p:sp>
        <p:nvSpPr>
          <p:cNvPr id="8" name="Rectangle 7"/>
          <p:cNvSpPr/>
          <p:nvPr/>
        </p:nvSpPr>
        <p:spPr>
          <a:xfrm>
            <a:off x="7010400" y="914400"/>
            <a:ext cx="914400" cy="228600"/>
          </a:xfrm>
          <a:prstGeom prst="rect">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rgbClr val="1F497D"/>
                </a:solidFill>
              </a:rPr>
              <a:t>OrderTab</a:t>
            </a:r>
            <a:endParaRPr lang="en-US" sz="1200" dirty="0">
              <a:solidFill>
                <a:srgbClr val="1F497D"/>
              </a:solidFill>
            </a:endParaRPr>
          </a:p>
        </p:txBody>
      </p:sp>
      <p:graphicFrame>
        <p:nvGraphicFramePr>
          <p:cNvPr id="9" name="Table 8"/>
          <p:cNvGraphicFramePr>
            <a:graphicFrameLocks noGrp="1"/>
          </p:cNvGraphicFramePr>
          <p:nvPr/>
        </p:nvGraphicFramePr>
        <p:xfrm>
          <a:off x="7010400" y="4206240"/>
          <a:ext cx="1562100" cy="883920"/>
        </p:xfrm>
        <a:graphic>
          <a:graphicData uri="http://schemas.openxmlformats.org/drawingml/2006/table">
            <a:tbl>
              <a:tblPr firstRow="1" bandRow="1">
                <a:tableStyleId>{5C22544A-7EE6-4342-B048-85BDC9FD1C3A}</a:tableStyleId>
              </a:tblPr>
              <a:tblGrid>
                <a:gridCol w="781050">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tblGrid>
              <a:tr h="272481">
                <a:tc>
                  <a:txBody>
                    <a:bodyPr/>
                    <a:lstStyle/>
                    <a:p>
                      <a:r>
                        <a:rPr lang="en-US" sz="1200" dirty="0" err="1"/>
                        <a:t>CustId</a:t>
                      </a:r>
                      <a:endParaRPr lang="en-US" sz="1200" dirty="0"/>
                    </a:p>
                  </a:txBody>
                  <a:tcPr/>
                </a:tc>
                <a:tc>
                  <a:txBody>
                    <a:bodyPr/>
                    <a:lstStyle/>
                    <a:p>
                      <a:r>
                        <a:rPr lang="en-US" sz="1200" dirty="0"/>
                        <a:t>Amount</a:t>
                      </a:r>
                    </a:p>
                  </a:txBody>
                  <a:tcPr/>
                </a:tc>
                <a:extLst>
                  <a:ext uri="{0D108BD9-81ED-4DB2-BD59-A6C34878D82A}">
                    <a16:rowId xmlns:a16="http://schemas.microsoft.com/office/drawing/2014/main" val="10000"/>
                  </a:ext>
                </a:extLst>
              </a:tr>
              <a:tr h="239373">
                <a:tc>
                  <a:txBody>
                    <a:bodyPr/>
                    <a:lstStyle/>
                    <a:p>
                      <a:pPr algn="ctr"/>
                      <a:r>
                        <a:rPr lang="en-US" sz="1400" dirty="0">
                          <a:solidFill>
                            <a:schemeClr val="tx1"/>
                          </a:solidFill>
                        </a:rPr>
                        <a:t>1</a:t>
                      </a:r>
                    </a:p>
                  </a:txBody>
                  <a:tcPr>
                    <a:solidFill>
                      <a:srgbClr val="F8AB6C"/>
                    </a:solidFill>
                  </a:tcPr>
                </a:tc>
                <a:tc>
                  <a:txBody>
                    <a:bodyPr/>
                    <a:lstStyle/>
                    <a:p>
                      <a:pPr algn="ctr"/>
                      <a:r>
                        <a:rPr lang="en-US" sz="1400" b="1" dirty="0">
                          <a:solidFill>
                            <a:srgbClr val="FF0000"/>
                          </a:solidFill>
                        </a:rPr>
                        <a:t>16.0</a:t>
                      </a:r>
                    </a:p>
                  </a:txBody>
                  <a:tcPr>
                    <a:solidFill>
                      <a:srgbClr val="F8AB6C"/>
                    </a:solidFill>
                  </a:tcPr>
                </a:tc>
                <a:extLst>
                  <a:ext uri="{0D108BD9-81ED-4DB2-BD59-A6C34878D82A}">
                    <a16:rowId xmlns:a16="http://schemas.microsoft.com/office/drawing/2014/main" val="10001"/>
                  </a:ext>
                </a:extLst>
              </a:tr>
              <a:tr h="239373">
                <a:tc>
                  <a:txBody>
                    <a:bodyPr/>
                    <a:lstStyle/>
                    <a:p>
                      <a:pPr algn="ctr"/>
                      <a:r>
                        <a:rPr lang="en-US" sz="1400" dirty="0"/>
                        <a:t>2</a:t>
                      </a:r>
                    </a:p>
                  </a:txBody>
                  <a:tcPr>
                    <a:solidFill>
                      <a:srgbClr val="ABDA78"/>
                    </a:solidFill>
                  </a:tcPr>
                </a:tc>
                <a:tc>
                  <a:txBody>
                    <a:bodyPr/>
                    <a:lstStyle/>
                    <a:p>
                      <a:pPr algn="ctr"/>
                      <a:r>
                        <a:rPr lang="en-US" sz="1400" baseline="0" dirty="0"/>
                        <a:t>  </a:t>
                      </a:r>
                      <a:r>
                        <a:rPr lang="en-US" sz="1400" dirty="0"/>
                        <a:t>7.0</a:t>
                      </a:r>
                    </a:p>
                  </a:txBody>
                  <a:tcPr>
                    <a:solidFill>
                      <a:srgbClr val="ABDA78"/>
                    </a:solidFill>
                  </a:tcPr>
                </a:tc>
                <a:extLst>
                  <a:ext uri="{0D108BD9-81ED-4DB2-BD59-A6C34878D82A}">
                    <a16:rowId xmlns:a16="http://schemas.microsoft.com/office/drawing/2014/main" val="10002"/>
                  </a:ext>
                </a:extLst>
              </a:tr>
            </a:tbl>
          </a:graphicData>
        </a:graphic>
      </p:graphicFrame>
      <p:sp>
        <p:nvSpPr>
          <p:cNvPr id="10" name="Rectangle 9"/>
          <p:cNvSpPr/>
          <p:nvPr/>
        </p:nvSpPr>
        <p:spPr>
          <a:xfrm>
            <a:off x="7010400" y="3886200"/>
            <a:ext cx="1143000" cy="228600"/>
          </a:xfrm>
          <a:prstGeom prst="rect">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1F497D"/>
                </a:solidFill>
              </a:rPr>
              <a:t>Output</a:t>
            </a:r>
          </a:p>
        </p:txBody>
      </p:sp>
      <p:sp>
        <p:nvSpPr>
          <p:cNvPr id="11" name="TextBox 10"/>
          <p:cNvSpPr txBox="1"/>
          <p:nvPr/>
        </p:nvSpPr>
        <p:spPr>
          <a:xfrm>
            <a:off x="8809570" y="4431268"/>
            <a:ext cx="1553630" cy="369332"/>
          </a:xfrm>
          <a:prstGeom prst="rect">
            <a:avLst/>
          </a:prstGeom>
          <a:noFill/>
        </p:spPr>
        <p:txBody>
          <a:bodyPr wrap="none" rtlCol="0">
            <a:spAutoFit/>
          </a:bodyPr>
          <a:lstStyle/>
          <a:p>
            <a:r>
              <a:rPr lang="en-US" dirty="0">
                <a:solidFill>
                  <a:prstClr val="black"/>
                </a:solidFill>
                <a:latin typeface="Calibri"/>
              </a:rPr>
              <a:t>Expecting 18.0</a:t>
            </a:r>
          </a:p>
        </p:txBody>
      </p:sp>
      <p:sp>
        <p:nvSpPr>
          <p:cNvPr id="13" name="Rectangle 3"/>
          <p:cNvSpPr>
            <a:spLocks noChangeArrowheads="1"/>
          </p:cNvSpPr>
          <p:nvPr/>
        </p:nvSpPr>
        <p:spPr bwMode="auto">
          <a:xfrm>
            <a:off x="1752601" y="914400"/>
            <a:ext cx="537411" cy="4191000"/>
          </a:xfrm>
          <a:prstGeom prst="rect">
            <a:avLst/>
          </a:prstGeom>
          <a:solidFill>
            <a:srgbClr val="FFFFCC"/>
          </a:solidFill>
          <a:ln w="9525">
            <a:noFill/>
            <a:round/>
            <a:headEnd/>
            <a:tailEnd/>
          </a:ln>
          <a:effectLst/>
        </p:spPr>
        <p:txBody>
          <a:bodyPr lIns="90000" tIns="46800" rIns="90000" bIns="46800"/>
          <a:lstStyle/>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2</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3</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4</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5</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6</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7</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8</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9</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10</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11</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12</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13</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14</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15</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16</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17</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18</a:t>
            </a:r>
          </a:p>
        </p:txBody>
      </p:sp>
      <p:graphicFrame>
        <p:nvGraphicFramePr>
          <p:cNvPr id="204" name="Table 203"/>
          <p:cNvGraphicFramePr>
            <a:graphicFrameLocks noGrp="1"/>
          </p:cNvGraphicFramePr>
          <p:nvPr/>
        </p:nvGraphicFramePr>
        <p:xfrm>
          <a:off x="8534400" y="5486400"/>
          <a:ext cx="1562100" cy="1066800"/>
        </p:xfrm>
        <a:graphic>
          <a:graphicData uri="http://schemas.openxmlformats.org/drawingml/2006/table">
            <a:tbl>
              <a:tblPr firstRow="1" bandRow="1">
                <a:tableStyleId>{5C22544A-7EE6-4342-B048-85BDC9FD1C3A}</a:tableStyleId>
              </a:tblPr>
              <a:tblGrid>
                <a:gridCol w="781050">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tblGrid>
              <a:tr h="533400">
                <a:tc>
                  <a:txBody>
                    <a:bodyPr/>
                    <a:lstStyle/>
                    <a:p>
                      <a:pPr algn="ctr"/>
                      <a:r>
                        <a:rPr lang="en-US" sz="1400" b="0" dirty="0">
                          <a:solidFill>
                            <a:schemeClr val="tx1"/>
                          </a:solidFill>
                        </a:rPr>
                        <a:t>1</a:t>
                      </a:r>
                    </a:p>
                  </a:txBody>
                  <a:tcPr>
                    <a:solidFill>
                      <a:schemeClr val="accent6"/>
                    </a:solidFill>
                  </a:tcPr>
                </a:tc>
                <a:tc>
                  <a:txBody>
                    <a:bodyPr/>
                    <a:lstStyle/>
                    <a:p>
                      <a:pPr algn="ctr"/>
                      <a:r>
                        <a:rPr lang="en-US" sz="1400" dirty="0">
                          <a:solidFill>
                            <a:srgbClr val="FF0000"/>
                          </a:solidFill>
                        </a:rPr>
                        <a:t>16.0</a:t>
                      </a:r>
                    </a:p>
                  </a:txBody>
                  <a:tcPr>
                    <a:solidFill>
                      <a:schemeClr val="accent6"/>
                    </a:solidFill>
                  </a:tcPr>
                </a:tc>
                <a:extLst>
                  <a:ext uri="{0D108BD9-81ED-4DB2-BD59-A6C34878D82A}">
                    <a16:rowId xmlns:a16="http://schemas.microsoft.com/office/drawing/2014/main" val="10000"/>
                  </a:ext>
                </a:extLst>
              </a:tr>
              <a:tr h="533400">
                <a:tc>
                  <a:txBody>
                    <a:bodyPr/>
                    <a:lstStyle/>
                    <a:p>
                      <a:pPr algn="ctr"/>
                      <a:r>
                        <a:rPr lang="en-US" sz="1400" dirty="0"/>
                        <a:t>2</a:t>
                      </a:r>
                    </a:p>
                  </a:txBody>
                  <a:tcPr>
                    <a:solidFill>
                      <a:srgbClr val="92D050"/>
                    </a:solidFill>
                  </a:tcPr>
                </a:tc>
                <a:tc>
                  <a:txBody>
                    <a:bodyPr/>
                    <a:lstStyle/>
                    <a:p>
                      <a:pPr algn="ctr"/>
                      <a:r>
                        <a:rPr lang="en-US" sz="1400" baseline="0" dirty="0"/>
                        <a:t>  </a:t>
                      </a:r>
                      <a:r>
                        <a:rPr lang="en-US" sz="1400" dirty="0"/>
                        <a:t>7.0</a:t>
                      </a:r>
                    </a:p>
                  </a:txBody>
                  <a:tcPr>
                    <a:solidFill>
                      <a:srgbClr val="92D050"/>
                    </a:solidFill>
                  </a:tcPr>
                </a:tc>
                <a:extLst>
                  <a:ext uri="{0D108BD9-81ED-4DB2-BD59-A6C34878D82A}">
                    <a16:rowId xmlns:a16="http://schemas.microsoft.com/office/drawing/2014/main" val="10001"/>
                  </a:ext>
                </a:extLst>
              </a:tr>
            </a:tbl>
          </a:graphicData>
        </a:graphic>
      </p:graphicFrame>
      <p:sp>
        <p:nvSpPr>
          <p:cNvPr id="67" name="Slide Number Placeholder 66"/>
          <p:cNvSpPr>
            <a:spLocks noGrp="1"/>
          </p:cNvSpPr>
          <p:nvPr>
            <p:ph type="sldNum" sz="quarter" idx="12"/>
          </p:nvPr>
        </p:nvSpPr>
        <p:spPr/>
        <p:txBody>
          <a:bodyPr/>
          <a:lstStyle/>
          <a:p>
            <a:fld id="{919E6677-47B7-46DC-8403-1EACAC47B6FA}" type="slidenum">
              <a:rPr lang="en-US" smtClean="0">
                <a:solidFill>
                  <a:prstClr val="black">
                    <a:tint val="75000"/>
                  </a:prstClr>
                </a:solidFill>
              </a:rPr>
              <a:pPr/>
              <a:t>43</a:t>
            </a:fld>
            <a:endParaRPr lang="en-US" dirty="0">
              <a:solidFill>
                <a:prstClr val="black">
                  <a:tint val="75000"/>
                </a:prstClr>
              </a:solidFill>
            </a:endParaRPr>
          </a:p>
        </p:txBody>
      </p:sp>
      <p:sp>
        <p:nvSpPr>
          <p:cNvPr id="69" name="TextBox 68"/>
          <p:cNvSpPr txBox="1"/>
          <p:nvPr/>
        </p:nvSpPr>
        <p:spPr>
          <a:xfrm>
            <a:off x="10210800" y="5562600"/>
            <a:ext cx="304892" cy="369332"/>
          </a:xfrm>
          <a:prstGeom prst="rect">
            <a:avLst/>
          </a:prstGeom>
          <a:noFill/>
        </p:spPr>
        <p:txBody>
          <a:bodyPr wrap="none" rtlCol="0">
            <a:spAutoFit/>
          </a:bodyPr>
          <a:lstStyle/>
          <a:p>
            <a:r>
              <a:rPr lang="en-US" dirty="0">
                <a:solidFill>
                  <a:prstClr val="black"/>
                </a:solidFill>
                <a:latin typeface="Calibri"/>
              </a:rPr>
              <a:t>X</a:t>
            </a:r>
          </a:p>
        </p:txBody>
      </p:sp>
      <p:sp>
        <p:nvSpPr>
          <p:cNvPr id="70" name="TextBox 69"/>
          <p:cNvSpPr txBox="1"/>
          <p:nvPr/>
        </p:nvSpPr>
        <p:spPr>
          <a:xfrm>
            <a:off x="10210800" y="6096000"/>
            <a:ext cx="304892" cy="369332"/>
          </a:xfrm>
          <a:prstGeom prst="rect">
            <a:avLst/>
          </a:prstGeom>
          <a:noFill/>
        </p:spPr>
        <p:txBody>
          <a:bodyPr wrap="none" rtlCol="0">
            <a:spAutoFit/>
          </a:bodyPr>
          <a:lstStyle/>
          <a:p>
            <a:r>
              <a:rPr lang="en-US" dirty="0">
                <a:solidFill>
                  <a:prstClr val="black"/>
                </a:solidFill>
                <a:latin typeface="msam10"/>
              </a:rPr>
              <a:t>X</a:t>
            </a:r>
          </a:p>
        </p:txBody>
      </p:sp>
      <p:sp>
        <p:nvSpPr>
          <p:cNvPr id="71" name="TextBox 70"/>
          <p:cNvSpPr txBox="1"/>
          <p:nvPr/>
        </p:nvSpPr>
        <p:spPr>
          <a:xfrm>
            <a:off x="8534400" y="4419600"/>
            <a:ext cx="304892" cy="369332"/>
          </a:xfrm>
          <a:prstGeom prst="rect">
            <a:avLst/>
          </a:prstGeom>
          <a:noFill/>
        </p:spPr>
        <p:txBody>
          <a:bodyPr wrap="none" rtlCol="0">
            <a:spAutoFit/>
          </a:bodyPr>
          <a:lstStyle/>
          <a:p>
            <a:r>
              <a:rPr lang="en-US" dirty="0">
                <a:solidFill>
                  <a:prstClr val="black"/>
                </a:solidFill>
                <a:latin typeface="Calibri"/>
              </a:rPr>
              <a:t>X</a:t>
            </a:r>
          </a:p>
        </p:txBody>
      </p:sp>
      <p:sp>
        <p:nvSpPr>
          <p:cNvPr id="72" name="Right Brace 71"/>
          <p:cNvSpPr/>
          <p:nvPr/>
        </p:nvSpPr>
        <p:spPr>
          <a:xfrm>
            <a:off x="5410200" y="3276600"/>
            <a:ext cx="152400"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3" name="TextBox 72"/>
          <p:cNvSpPr txBox="1"/>
          <p:nvPr/>
        </p:nvSpPr>
        <p:spPr>
          <a:xfrm>
            <a:off x="5486400" y="3429000"/>
            <a:ext cx="1467838" cy="369332"/>
          </a:xfrm>
          <a:prstGeom prst="rect">
            <a:avLst/>
          </a:prstGeom>
          <a:noFill/>
        </p:spPr>
        <p:txBody>
          <a:bodyPr wrap="none" rtlCol="0">
            <a:spAutoFit/>
          </a:bodyPr>
          <a:lstStyle/>
          <a:p>
            <a:r>
              <a:rPr lang="en-US" dirty="0">
                <a:solidFill>
                  <a:prstClr val="black"/>
                </a:solidFill>
                <a:latin typeface="Calibri"/>
              </a:rPr>
              <a:t>For each item</a:t>
            </a:r>
          </a:p>
        </p:txBody>
      </p:sp>
      <p:sp>
        <p:nvSpPr>
          <p:cNvPr id="74" name="TextBox 73"/>
          <p:cNvSpPr txBox="1"/>
          <p:nvPr/>
        </p:nvSpPr>
        <p:spPr>
          <a:xfrm>
            <a:off x="5029201" y="4038601"/>
            <a:ext cx="1886991" cy="646331"/>
          </a:xfrm>
          <a:prstGeom prst="rect">
            <a:avLst/>
          </a:prstGeom>
          <a:noFill/>
        </p:spPr>
        <p:txBody>
          <a:bodyPr wrap="none" rtlCol="0">
            <a:spAutoFit/>
          </a:bodyPr>
          <a:lstStyle/>
          <a:p>
            <a:r>
              <a:rPr lang="en-US" dirty="0">
                <a:solidFill>
                  <a:prstClr val="black"/>
                </a:solidFill>
                <a:latin typeface="Calibri"/>
              </a:rPr>
              <a:t>Correct form: </a:t>
            </a:r>
          </a:p>
          <a:p>
            <a:r>
              <a:rPr lang="en-US" dirty="0">
                <a:solidFill>
                  <a:prstClr val="black"/>
                </a:solidFill>
                <a:latin typeface="Calibri"/>
              </a:rPr>
              <a:t>for each customer</a:t>
            </a:r>
          </a:p>
        </p:txBody>
      </p:sp>
      <p:sp>
        <p:nvSpPr>
          <p:cNvPr id="220" name="Oval 219"/>
          <p:cNvSpPr/>
          <p:nvPr/>
        </p:nvSpPr>
        <p:spPr>
          <a:xfrm>
            <a:off x="4648200" y="5791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cxnSp>
        <p:nvCxnSpPr>
          <p:cNvPr id="221" name="Straight Connector 220"/>
          <p:cNvCxnSpPr>
            <a:stCxn id="247" idx="6"/>
            <a:endCxn id="230" idx="1"/>
          </p:cNvCxnSpPr>
          <p:nvPr/>
        </p:nvCxnSpPr>
        <p:spPr>
          <a:xfrm flipV="1">
            <a:off x="4648200" y="5378678"/>
            <a:ext cx="457200" cy="69622"/>
          </a:xfrm>
          <a:prstGeom prst="line">
            <a:avLst/>
          </a:prstGeom>
          <a:ln/>
        </p:spPr>
        <p:style>
          <a:lnRef idx="2">
            <a:schemeClr val="dk1"/>
          </a:lnRef>
          <a:fillRef idx="0">
            <a:schemeClr val="dk1"/>
          </a:fillRef>
          <a:effectRef idx="1">
            <a:schemeClr val="dk1"/>
          </a:effectRef>
          <a:fontRef idx="minor">
            <a:schemeClr val="tx1"/>
          </a:fontRef>
        </p:style>
      </p:cxnSp>
      <p:cxnSp>
        <p:nvCxnSpPr>
          <p:cNvPr id="222" name="Straight Connector 221"/>
          <p:cNvCxnSpPr>
            <a:endCxn id="249" idx="1"/>
          </p:cNvCxnSpPr>
          <p:nvPr/>
        </p:nvCxnSpPr>
        <p:spPr>
          <a:xfrm rot="5400000" flipH="1" flipV="1">
            <a:off x="7070838" y="5699241"/>
            <a:ext cx="260124" cy="228599"/>
          </a:xfrm>
          <a:prstGeom prst="line">
            <a:avLst/>
          </a:prstGeom>
          <a:ln/>
        </p:spPr>
        <p:style>
          <a:lnRef idx="2">
            <a:schemeClr val="dk1"/>
          </a:lnRef>
          <a:fillRef idx="0">
            <a:schemeClr val="dk1"/>
          </a:fillRef>
          <a:effectRef idx="1">
            <a:schemeClr val="dk1"/>
          </a:effectRef>
          <a:fontRef idx="minor">
            <a:schemeClr val="tx1"/>
          </a:fontRef>
        </p:style>
      </p:cxnSp>
      <p:cxnSp>
        <p:nvCxnSpPr>
          <p:cNvPr id="223" name="Straight Connector 222"/>
          <p:cNvCxnSpPr>
            <a:stCxn id="249" idx="1"/>
            <a:endCxn id="249" idx="3"/>
          </p:cNvCxnSpPr>
          <p:nvPr/>
        </p:nvCxnSpPr>
        <p:spPr>
          <a:xfrm rot="10800000" flipH="1">
            <a:off x="7315200" y="5683477"/>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224" name="Straight Connector 223"/>
          <p:cNvCxnSpPr>
            <a:stCxn id="238" idx="1"/>
            <a:endCxn id="242" idx="1"/>
          </p:cNvCxnSpPr>
          <p:nvPr/>
        </p:nvCxnSpPr>
        <p:spPr>
          <a:xfrm rot="10800000" flipH="1">
            <a:off x="5105400" y="5988278"/>
            <a:ext cx="1600200" cy="0"/>
          </a:xfrm>
          <a:prstGeom prst="line">
            <a:avLst/>
          </a:prstGeom>
          <a:ln/>
        </p:spPr>
        <p:style>
          <a:lnRef idx="2">
            <a:schemeClr val="dk1"/>
          </a:lnRef>
          <a:fillRef idx="0">
            <a:schemeClr val="dk1"/>
          </a:fillRef>
          <a:effectRef idx="1">
            <a:schemeClr val="dk1"/>
          </a:effectRef>
          <a:fontRef idx="minor">
            <a:schemeClr val="tx1"/>
          </a:fontRef>
        </p:style>
      </p:cxnSp>
      <p:cxnSp>
        <p:nvCxnSpPr>
          <p:cNvPr id="225" name="Straight Connector 224"/>
          <p:cNvCxnSpPr>
            <a:stCxn id="230" idx="1"/>
            <a:endCxn id="236" idx="1"/>
          </p:cNvCxnSpPr>
          <p:nvPr/>
        </p:nvCxnSpPr>
        <p:spPr>
          <a:xfrm rot="10800000" flipH="1">
            <a:off x="5105400" y="5378678"/>
            <a:ext cx="1600200" cy="0"/>
          </a:xfrm>
          <a:prstGeom prst="line">
            <a:avLst/>
          </a:prstGeom>
          <a:ln/>
        </p:spPr>
        <p:style>
          <a:lnRef idx="2">
            <a:schemeClr val="dk1"/>
          </a:lnRef>
          <a:fillRef idx="0">
            <a:schemeClr val="dk1"/>
          </a:fillRef>
          <a:effectRef idx="1">
            <a:schemeClr val="dk1"/>
          </a:effectRef>
          <a:fontRef idx="minor">
            <a:schemeClr val="tx1"/>
          </a:fontRef>
        </p:style>
      </p:cxnSp>
      <p:cxnSp>
        <p:nvCxnSpPr>
          <p:cNvPr id="226" name="Straight Connector 225"/>
          <p:cNvCxnSpPr>
            <a:stCxn id="256" idx="6"/>
            <a:endCxn id="268" idx="1"/>
          </p:cNvCxnSpPr>
          <p:nvPr/>
        </p:nvCxnSpPr>
        <p:spPr>
          <a:xfrm>
            <a:off x="4648200" y="6515100"/>
            <a:ext cx="3200400" cy="6578"/>
          </a:xfrm>
          <a:prstGeom prst="line">
            <a:avLst/>
          </a:prstGeom>
          <a:ln/>
        </p:spPr>
        <p:style>
          <a:lnRef idx="3">
            <a:schemeClr val="lt1"/>
          </a:lnRef>
          <a:fillRef idx="1">
            <a:schemeClr val="accent3"/>
          </a:fillRef>
          <a:effectRef idx="1">
            <a:schemeClr val="accent3"/>
          </a:effectRef>
          <a:fontRef idx="minor">
            <a:schemeClr val="lt1"/>
          </a:fontRef>
        </p:style>
      </p:cxnSp>
      <p:cxnSp>
        <p:nvCxnSpPr>
          <p:cNvPr id="227" name="Straight Connector 226"/>
          <p:cNvCxnSpPr>
            <a:stCxn id="252" idx="6"/>
            <a:endCxn id="256" idx="2"/>
          </p:cNvCxnSpPr>
          <p:nvPr/>
        </p:nvCxnSpPr>
        <p:spPr>
          <a:xfrm>
            <a:off x="2514600" y="6515100"/>
            <a:ext cx="1752600" cy="0"/>
          </a:xfrm>
          <a:prstGeom prst="line">
            <a:avLst/>
          </a:prstGeom>
          <a:ln/>
        </p:spPr>
        <p:style>
          <a:lnRef idx="3">
            <a:schemeClr val="lt1"/>
          </a:lnRef>
          <a:fillRef idx="1">
            <a:schemeClr val="accent3"/>
          </a:fillRef>
          <a:effectRef idx="1">
            <a:schemeClr val="accent3"/>
          </a:effectRef>
          <a:fontRef idx="minor">
            <a:schemeClr val="lt1"/>
          </a:fontRef>
        </p:style>
      </p:cxnSp>
      <p:cxnSp>
        <p:nvCxnSpPr>
          <p:cNvPr id="228" name="Straight Connector 227"/>
          <p:cNvCxnSpPr>
            <a:stCxn id="243" idx="6"/>
            <a:endCxn id="247" idx="2"/>
          </p:cNvCxnSpPr>
          <p:nvPr/>
        </p:nvCxnSpPr>
        <p:spPr>
          <a:xfrm>
            <a:off x="2514600" y="5448300"/>
            <a:ext cx="1752600" cy="0"/>
          </a:xfrm>
          <a:prstGeom prst="line">
            <a:avLst/>
          </a:prstGeom>
          <a:ln/>
        </p:spPr>
        <p:style>
          <a:lnRef idx="2">
            <a:schemeClr val="dk1"/>
          </a:lnRef>
          <a:fillRef idx="0">
            <a:schemeClr val="dk1"/>
          </a:fillRef>
          <a:effectRef idx="1">
            <a:schemeClr val="dk1"/>
          </a:effectRef>
          <a:fontRef idx="minor">
            <a:schemeClr val="tx1"/>
          </a:fontRef>
        </p:style>
      </p:cxnSp>
      <p:sp>
        <p:nvSpPr>
          <p:cNvPr id="229" name="Oval 228"/>
          <p:cNvSpPr/>
          <p:nvPr/>
        </p:nvSpPr>
        <p:spPr>
          <a:xfrm>
            <a:off x="5105400" y="51816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230" name="TextBox 229"/>
          <p:cNvSpPr txBox="1"/>
          <p:nvPr/>
        </p:nvSpPr>
        <p:spPr>
          <a:xfrm>
            <a:off x="5105400" y="52094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10</a:t>
            </a:r>
          </a:p>
        </p:txBody>
      </p:sp>
      <p:sp>
        <p:nvSpPr>
          <p:cNvPr id="231" name="Oval 230"/>
          <p:cNvSpPr/>
          <p:nvPr/>
        </p:nvSpPr>
        <p:spPr>
          <a:xfrm>
            <a:off x="5638800" y="51816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232" name="TextBox 231"/>
          <p:cNvSpPr txBox="1"/>
          <p:nvPr/>
        </p:nvSpPr>
        <p:spPr>
          <a:xfrm>
            <a:off x="5638800" y="52094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11</a:t>
            </a:r>
          </a:p>
        </p:txBody>
      </p:sp>
      <p:sp>
        <p:nvSpPr>
          <p:cNvPr id="233" name="Oval 232"/>
          <p:cNvSpPr/>
          <p:nvPr/>
        </p:nvSpPr>
        <p:spPr>
          <a:xfrm>
            <a:off x="6172200" y="51816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234" name="TextBox 233"/>
          <p:cNvSpPr txBox="1"/>
          <p:nvPr/>
        </p:nvSpPr>
        <p:spPr>
          <a:xfrm>
            <a:off x="6172200" y="52094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12</a:t>
            </a:r>
          </a:p>
        </p:txBody>
      </p:sp>
      <p:sp>
        <p:nvSpPr>
          <p:cNvPr id="235" name="Oval 234"/>
          <p:cNvSpPr/>
          <p:nvPr/>
        </p:nvSpPr>
        <p:spPr>
          <a:xfrm>
            <a:off x="6705600" y="51816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236" name="TextBox 235"/>
          <p:cNvSpPr txBox="1"/>
          <p:nvPr/>
        </p:nvSpPr>
        <p:spPr>
          <a:xfrm>
            <a:off x="6705600" y="52094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13</a:t>
            </a:r>
          </a:p>
        </p:txBody>
      </p:sp>
      <p:sp>
        <p:nvSpPr>
          <p:cNvPr id="237" name="Oval 236"/>
          <p:cNvSpPr/>
          <p:nvPr/>
        </p:nvSpPr>
        <p:spPr>
          <a:xfrm>
            <a:off x="5105400" y="5791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238" name="TextBox 237"/>
          <p:cNvSpPr txBox="1"/>
          <p:nvPr/>
        </p:nvSpPr>
        <p:spPr>
          <a:xfrm>
            <a:off x="5105400" y="58190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10</a:t>
            </a:r>
          </a:p>
        </p:txBody>
      </p:sp>
      <p:sp>
        <p:nvSpPr>
          <p:cNvPr id="239" name="Oval 238"/>
          <p:cNvSpPr/>
          <p:nvPr/>
        </p:nvSpPr>
        <p:spPr>
          <a:xfrm>
            <a:off x="5638800" y="5791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240" name="TextBox 239"/>
          <p:cNvSpPr txBox="1"/>
          <p:nvPr/>
        </p:nvSpPr>
        <p:spPr>
          <a:xfrm>
            <a:off x="5638800" y="58190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11</a:t>
            </a:r>
          </a:p>
        </p:txBody>
      </p:sp>
      <p:sp>
        <p:nvSpPr>
          <p:cNvPr id="241" name="Oval 240"/>
          <p:cNvSpPr/>
          <p:nvPr/>
        </p:nvSpPr>
        <p:spPr>
          <a:xfrm>
            <a:off x="6705600" y="5791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242" name="TextBox 241"/>
          <p:cNvSpPr txBox="1"/>
          <p:nvPr/>
        </p:nvSpPr>
        <p:spPr>
          <a:xfrm>
            <a:off x="6705600" y="58190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13</a:t>
            </a:r>
          </a:p>
        </p:txBody>
      </p:sp>
      <p:sp>
        <p:nvSpPr>
          <p:cNvPr id="243" name="Oval 242"/>
          <p:cNvSpPr/>
          <p:nvPr/>
        </p:nvSpPr>
        <p:spPr>
          <a:xfrm>
            <a:off x="2133600" y="5257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1</a:t>
            </a:r>
          </a:p>
        </p:txBody>
      </p:sp>
      <p:sp>
        <p:nvSpPr>
          <p:cNvPr id="244" name="Oval 243"/>
          <p:cNvSpPr/>
          <p:nvPr/>
        </p:nvSpPr>
        <p:spPr>
          <a:xfrm>
            <a:off x="2667000" y="5257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2</a:t>
            </a:r>
          </a:p>
        </p:txBody>
      </p:sp>
      <p:sp>
        <p:nvSpPr>
          <p:cNvPr id="245" name="Oval 244"/>
          <p:cNvSpPr/>
          <p:nvPr/>
        </p:nvSpPr>
        <p:spPr>
          <a:xfrm>
            <a:off x="3200400" y="5257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6</a:t>
            </a:r>
          </a:p>
        </p:txBody>
      </p:sp>
      <p:sp>
        <p:nvSpPr>
          <p:cNvPr id="246" name="Oval 245"/>
          <p:cNvSpPr/>
          <p:nvPr/>
        </p:nvSpPr>
        <p:spPr>
          <a:xfrm>
            <a:off x="3733800" y="5257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7</a:t>
            </a:r>
          </a:p>
        </p:txBody>
      </p:sp>
      <p:sp>
        <p:nvSpPr>
          <p:cNvPr id="247" name="Oval 246"/>
          <p:cNvSpPr/>
          <p:nvPr/>
        </p:nvSpPr>
        <p:spPr>
          <a:xfrm>
            <a:off x="4267200" y="5257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8</a:t>
            </a:r>
          </a:p>
        </p:txBody>
      </p:sp>
      <p:sp>
        <p:nvSpPr>
          <p:cNvPr id="248" name="Oval 247"/>
          <p:cNvSpPr/>
          <p:nvPr/>
        </p:nvSpPr>
        <p:spPr>
          <a:xfrm>
            <a:off x="7315200" y="54864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249" name="TextBox 248"/>
          <p:cNvSpPr txBox="1"/>
          <p:nvPr/>
        </p:nvSpPr>
        <p:spPr>
          <a:xfrm>
            <a:off x="7315200" y="5514200"/>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15</a:t>
            </a:r>
          </a:p>
        </p:txBody>
      </p:sp>
      <p:sp>
        <p:nvSpPr>
          <p:cNvPr id="250" name="Oval 249"/>
          <p:cNvSpPr/>
          <p:nvPr/>
        </p:nvSpPr>
        <p:spPr>
          <a:xfrm>
            <a:off x="7848600" y="54864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251" name="TextBox 250"/>
          <p:cNvSpPr txBox="1"/>
          <p:nvPr/>
        </p:nvSpPr>
        <p:spPr>
          <a:xfrm>
            <a:off x="7848600" y="55142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16</a:t>
            </a:r>
          </a:p>
        </p:txBody>
      </p:sp>
      <p:sp>
        <p:nvSpPr>
          <p:cNvPr id="252" name="Oval 251"/>
          <p:cNvSpPr/>
          <p:nvPr/>
        </p:nvSpPr>
        <p:spPr>
          <a:xfrm>
            <a:off x="2133600" y="6324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prstClr val="white"/>
                </a:solidFill>
              </a:rPr>
              <a:t>1</a:t>
            </a:r>
          </a:p>
        </p:txBody>
      </p:sp>
      <p:sp>
        <p:nvSpPr>
          <p:cNvPr id="253" name="Oval 252"/>
          <p:cNvSpPr/>
          <p:nvPr/>
        </p:nvSpPr>
        <p:spPr>
          <a:xfrm>
            <a:off x="2667000" y="6324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prstClr val="white"/>
                </a:solidFill>
              </a:rPr>
              <a:t>2</a:t>
            </a:r>
          </a:p>
        </p:txBody>
      </p:sp>
      <p:sp>
        <p:nvSpPr>
          <p:cNvPr id="254" name="Oval 253"/>
          <p:cNvSpPr/>
          <p:nvPr/>
        </p:nvSpPr>
        <p:spPr>
          <a:xfrm>
            <a:off x="3200400" y="6324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prstClr val="white"/>
                </a:solidFill>
              </a:rPr>
              <a:t>6</a:t>
            </a:r>
          </a:p>
        </p:txBody>
      </p:sp>
      <p:sp>
        <p:nvSpPr>
          <p:cNvPr id="255" name="Oval 254"/>
          <p:cNvSpPr/>
          <p:nvPr/>
        </p:nvSpPr>
        <p:spPr>
          <a:xfrm>
            <a:off x="3733800" y="6324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prstClr val="white"/>
                </a:solidFill>
              </a:rPr>
              <a:t>7</a:t>
            </a:r>
          </a:p>
        </p:txBody>
      </p:sp>
      <p:sp>
        <p:nvSpPr>
          <p:cNvPr id="256" name="Oval 255"/>
          <p:cNvSpPr/>
          <p:nvPr/>
        </p:nvSpPr>
        <p:spPr>
          <a:xfrm>
            <a:off x="4267200" y="6324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prstClr val="white"/>
                </a:solidFill>
              </a:rPr>
              <a:t>8</a:t>
            </a:r>
          </a:p>
        </p:txBody>
      </p:sp>
      <p:sp>
        <p:nvSpPr>
          <p:cNvPr id="257" name="Oval 256"/>
          <p:cNvSpPr/>
          <p:nvPr/>
        </p:nvSpPr>
        <p:spPr>
          <a:xfrm>
            <a:off x="5105400" y="6324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solidFill>
                <a:prstClr val="white"/>
              </a:solidFill>
            </a:endParaRPr>
          </a:p>
        </p:txBody>
      </p:sp>
      <p:sp>
        <p:nvSpPr>
          <p:cNvPr id="258" name="TextBox 257"/>
          <p:cNvSpPr txBox="1"/>
          <p:nvPr/>
        </p:nvSpPr>
        <p:spPr>
          <a:xfrm>
            <a:off x="5105400" y="6352401"/>
            <a:ext cx="533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prstClr val="white"/>
                </a:solidFill>
              </a:rPr>
              <a:t>10</a:t>
            </a:r>
          </a:p>
        </p:txBody>
      </p:sp>
      <p:sp>
        <p:nvSpPr>
          <p:cNvPr id="259" name="Oval 258"/>
          <p:cNvSpPr/>
          <p:nvPr/>
        </p:nvSpPr>
        <p:spPr>
          <a:xfrm>
            <a:off x="5638800" y="6324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solidFill>
                <a:prstClr val="white"/>
              </a:solidFill>
            </a:endParaRPr>
          </a:p>
        </p:txBody>
      </p:sp>
      <p:sp>
        <p:nvSpPr>
          <p:cNvPr id="260" name="TextBox 259"/>
          <p:cNvSpPr txBox="1"/>
          <p:nvPr/>
        </p:nvSpPr>
        <p:spPr>
          <a:xfrm>
            <a:off x="5638800" y="6352401"/>
            <a:ext cx="533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prstClr val="white"/>
                </a:solidFill>
              </a:rPr>
              <a:t>11</a:t>
            </a:r>
          </a:p>
        </p:txBody>
      </p:sp>
      <p:sp>
        <p:nvSpPr>
          <p:cNvPr id="261" name="Oval 260"/>
          <p:cNvSpPr/>
          <p:nvPr/>
        </p:nvSpPr>
        <p:spPr>
          <a:xfrm>
            <a:off x="6172200" y="6324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solidFill>
                <a:prstClr val="white"/>
              </a:solidFill>
            </a:endParaRPr>
          </a:p>
        </p:txBody>
      </p:sp>
      <p:sp>
        <p:nvSpPr>
          <p:cNvPr id="262" name="TextBox 261"/>
          <p:cNvSpPr txBox="1"/>
          <p:nvPr/>
        </p:nvSpPr>
        <p:spPr>
          <a:xfrm>
            <a:off x="6172200" y="6352401"/>
            <a:ext cx="533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prstClr val="white"/>
                </a:solidFill>
              </a:rPr>
              <a:t>12</a:t>
            </a:r>
          </a:p>
        </p:txBody>
      </p:sp>
      <p:sp>
        <p:nvSpPr>
          <p:cNvPr id="263" name="Oval 262"/>
          <p:cNvSpPr/>
          <p:nvPr/>
        </p:nvSpPr>
        <p:spPr>
          <a:xfrm>
            <a:off x="6705600" y="6324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solidFill>
                <a:prstClr val="white"/>
              </a:solidFill>
            </a:endParaRPr>
          </a:p>
        </p:txBody>
      </p:sp>
      <p:sp>
        <p:nvSpPr>
          <p:cNvPr id="264" name="TextBox 263"/>
          <p:cNvSpPr txBox="1"/>
          <p:nvPr/>
        </p:nvSpPr>
        <p:spPr>
          <a:xfrm>
            <a:off x="6705600" y="6352401"/>
            <a:ext cx="533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prstClr val="white"/>
                </a:solidFill>
              </a:rPr>
              <a:t>13</a:t>
            </a:r>
          </a:p>
        </p:txBody>
      </p:sp>
      <p:sp>
        <p:nvSpPr>
          <p:cNvPr id="265" name="Oval 264"/>
          <p:cNvSpPr/>
          <p:nvPr/>
        </p:nvSpPr>
        <p:spPr>
          <a:xfrm>
            <a:off x="7315200" y="6324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solidFill>
                <a:prstClr val="white"/>
              </a:solidFill>
            </a:endParaRPr>
          </a:p>
        </p:txBody>
      </p:sp>
      <p:sp>
        <p:nvSpPr>
          <p:cNvPr id="266" name="TextBox 265"/>
          <p:cNvSpPr txBox="1"/>
          <p:nvPr/>
        </p:nvSpPr>
        <p:spPr>
          <a:xfrm>
            <a:off x="7315200" y="6352401"/>
            <a:ext cx="533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prstClr val="white"/>
                </a:solidFill>
              </a:rPr>
              <a:t>15</a:t>
            </a:r>
          </a:p>
        </p:txBody>
      </p:sp>
      <p:sp>
        <p:nvSpPr>
          <p:cNvPr id="267" name="Oval 266"/>
          <p:cNvSpPr/>
          <p:nvPr/>
        </p:nvSpPr>
        <p:spPr>
          <a:xfrm>
            <a:off x="7848600" y="6324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solidFill>
                <a:prstClr val="white"/>
              </a:solidFill>
            </a:endParaRPr>
          </a:p>
        </p:txBody>
      </p:sp>
      <p:sp>
        <p:nvSpPr>
          <p:cNvPr id="268" name="TextBox 267"/>
          <p:cNvSpPr txBox="1"/>
          <p:nvPr/>
        </p:nvSpPr>
        <p:spPr>
          <a:xfrm>
            <a:off x="7848600" y="6352401"/>
            <a:ext cx="533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prstClr val="white"/>
                </a:solidFill>
              </a:rPr>
              <a:t>16</a:t>
            </a:r>
          </a:p>
        </p:txBody>
      </p:sp>
      <p:cxnSp>
        <p:nvCxnSpPr>
          <p:cNvPr id="269" name="Elbow Connector 268"/>
          <p:cNvCxnSpPr>
            <a:stCxn id="235" idx="4"/>
            <a:endCxn id="273" idx="0"/>
          </p:cNvCxnSpPr>
          <p:nvPr/>
        </p:nvCxnSpPr>
        <p:spPr>
          <a:xfrm rot="5400000">
            <a:off x="5791200" y="4686300"/>
            <a:ext cx="228600" cy="1981200"/>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sp>
        <p:nvSpPr>
          <p:cNvPr id="270" name="Oval 269"/>
          <p:cNvSpPr/>
          <p:nvPr/>
        </p:nvSpPr>
        <p:spPr>
          <a:xfrm>
            <a:off x="6172200" y="5791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271" name="TextBox 270"/>
          <p:cNvSpPr txBox="1"/>
          <p:nvPr/>
        </p:nvSpPr>
        <p:spPr>
          <a:xfrm>
            <a:off x="6172200" y="58190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12</a:t>
            </a:r>
          </a:p>
        </p:txBody>
      </p:sp>
      <p:sp>
        <p:nvSpPr>
          <p:cNvPr id="272" name="Rectangle 271"/>
          <p:cNvSpPr/>
          <p:nvPr/>
        </p:nvSpPr>
        <p:spPr>
          <a:xfrm>
            <a:off x="4495800" y="5715000"/>
            <a:ext cx="2819400" cy="533400"/>
          </a:xfrm>
          <a:prstGeom prst="rect">
            <a:avLst/>
          </a:prstGeom>
          <a:solidFill>
            <a:srgbClr val="FF0000">
              <a:alpha val="16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endParaRPr>
          </a:p>
        </p:txBody>
      </p:sp>
      <p:sp>
        <p:nvSpPr>
          <p:cNvPr id="273" name="TextBox 272"/>
          <p:cNvSpPr txBox="1"/>
          <p:nvPr/>
        </p:nvSpPr>
        <p:spPr>
          <a:xfrm>
            <a:off x="4724400" y="5791200"/>
            <a:ext cx="3810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6</a:t>
            </a:r>
          </a:p>
        </p:txBody>
      </p:sp>
    </p:spTree>
    <p:extLst>
      <p:ext uri="{BB962C8B-B14F-4D97-AF65-F5344CB8AC3E}">
        <p14:creationId xmlns:p14="http://schemas.microsoft.com/office/powerpoint/2010/main" val="15482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blinds(horizontal)">
                                      <p:cBhvr>
                                        <p:cTn id="7" dur="500"/>
                                        <p:tgtEl>
                                          <p:spTgt spid="20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blinds(horizontal)">
                                      <p:cBhvr>
                                        <p:cTn id="10" dur="500"/>
                                        <p:tgtEl>
                                          <p:spTgt spid="6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blinds(horizontal)">
                                      <p:cBhvr>
                                        <p:cTn id="13" dur="500"/>
                                        <p:tgtEl>
                                          <p:spTgt spid="7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blinds(horizontal)">
                                      <p:cBhvr>
                                        <p:cTn id="16" dur="500"/>
                                        <p:tgtEl>
                                          <p:spTgt spid="7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21"/>
                                        </p:tgtEl>
                                        <p:attrNameLst>
                                          <p:attrName>style.visibility</p:attrName>
                                        </p:attrNameLst>
                                      </p:cBhvr>
                                      <p:to>
                                        <p:strVal val="visible"/>
                                      </p:to>
                                    </p:set>
                                    <p:animEffect transition="in" filter="blinds(horizontal)">
                                      <p:cBhvr>
                                        <p:cTn id="21" dur="500"/>
                                        <p:tgtEl>
                                          <p:spTgt spid="221"/>
                                        </p:tgtEl>
                                      </p:cBhvr>
                                    </p:animEffect>
                                  </p:childTnLst>
                                </p:cTn>
                              </p:par>
                              <p:par>
                                <p:cTn id="22" presetID="3" presetClass="entr" presetSubtype="10" fill="hold" nodeType="withEffect">
                                  <p:stCondLst>
                                    <p:cond delay="0"/>
                                  </p:stCondLst>
                                  <p:childTnLst>
                                    <p:set>
                                      <p:cBhvr>
                                        <p:cTn id="23" dur="1" fill="hold">
                                          <p:stCondLst>
                                            <p:cond delay="0"/>
                                          </p:stCondLst>
                                        </p:cTn>
                                        <p:tgtEl>
                                          <p:spTgt spid="222"/>
                                        </p:tgtEl>
                                        <p:attrNameLst>
                                          <p:attrName>style.visibility</p:attrName>
                                        </p:attrNameLst>
                                      </p:cBhvr>
                                      <p:to>
                                        <p:strVal val="visible"/>
                                      </p:to>
                                    </p:set>
                                    <p:animEffect transition="in" filter="blinds(horizontal)">
                                      <p:cBhvr>
                                        <p:cTn id="24" dur="500"/>
                                        <p:tgtEl>
                                          <p:spTgt spid="222"/>
                                        </p:tgtEl>
                                      </p:cBhvr>
                                    </p:animEffect>
                                  </p:childTnLst>
                                </p:cTn>
                              </p:par>
                              <p:par>
                                <p:cTn id="25" presetID="3" presetClass="entr" presetSubtype="10" fill="hold" nodeType="withEffect">
                                  <p:stCondLst>
                                    <p:cond delay="0"/>
                                  </p:stCondLst>
                                  <p:childTnLst>
                                    <p:set>
                                      <p:cBhvr>
                                        <p:cTn id="26" dur="1" fill="hold">
                                          <p:stCondLst>
                                            <p:cond delay="0"/>
                                          </p:stCondLst>
                                        </p:cTn>
                                        <p:tgtEl>
                                          <p:spTgt spid="223"/>
                                        </p:tgtEl>
                                        <p:attrNameLst>
                                          <p:attrName>style.visibility</p:attrName>
                                        </p:attrNameLst>
                                      </p:cBhvr>
                                      <p:to>
                                        <p:strVal val="visible"/>
                                      </p:to>
                                    </p:set>
                                    <p:animEffect transition="in" filter="blinds(horizontal)">
                                      <p:cBhvr>
                                        <p:cTn id="27" dur="500"/>
                                        <p:tgtEl>
                                          <p:spTgt spid="223"/>
                                        </p:tgtEl>
                                      </p:cBhvr>
                                    </p:animEffect>
                                  </p:childTnLst>
                                </p:cTn>
                              </p:par>
                              <p:par>
                                <p:cTn id="28" presetID="3" presetClass="entr" presetSubtype="10" fill="hold" nodeType="withEffect">
                                  <p:stCondLst>
                                    <p:cond delay="0"/>
                                  </p:stCondLst>
                                  <p:childTnLst>
                                    <p:set>
                                      <p:cBhvr>
                                        <p:cTn id="29" dur="1" fill="hold">
                                          <p:stCondLst>
                                            <p:cond delay="0"/>
                                          </p:stCondLst>
                                        </p:cTn>
                                        <p:tgtEl>
                                          <p:spTgt spid="224"/>
                                        </p:tgtEl>
                                        <p:attrNameLst>
                                          <p:attrName>style.visibility</p:attrName>
                                        </p:attrNameLst>
                                      </p:cBhvr>
                                      <p:to>
                                        <p:strVal val="visible"/>
                                      </p:to>
                                    </p:set>
                                    <p:animEffect transition="in" filter="blinds(horizontal)">
                                      <p:cBhvr>
                                        <p:cTn id="30" dur="500"/>
                                        <p:tgtEl>
                                          <p:spTgt spid="224"/>
                                        </p:tgtEl>
                                      </p:cBhvr>
                                    </p:animEffect>
                                  </p:childTnLst>
                                </p:cTn>
                              </p:par>
                              <p:par>
                                <p:cTn id="31" presetID="3" presetClass="entr" presetSubtype="10" fill="hold" nodeType="with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blinds(horizontal)">
                                      <p:cBhvr>
                                        <p:cTn id="33" dur="500"/>
                                        <p:tgtEl>
                                          <p:spTgt spid="225"/>
                                        </p:tgtEl>
                                      </p:cBhvr>
                                    </p:animEffect>
                                  </p:childTnLst>
                                </p:cTn>
                              </p:par>
                              <p:par>
                                <p:cTn id="34" presetID="3" presetClass="entr" presetSubtype="10" fill="hold" nodeType="withEffect">
                                  <p:stCondLst>
                                    <p:cond delay="0"/>
                                  </p:stCondLst>
                                  <p:childTnLst>
                                    <p:set>
                                      <p:cBhvr>
                                        <p:cTn id="35" dur="1" fill="hold">
                                          <p:stCondLst>
                                            <p:cond delay="0"/>
                                          </p:stCondLst>
                                        </p:cTn>
                                        <p:tgtEl>
                                          <p:spTgt spid="226"/>
                                        </p:tgtEl>
                                        <p:attrNameLst>
                                          <p:attrName>style.visibility</p:attrName>
                                        </p:attrNameLst>
                                      </p:cBhvr>
                                      <p:to>
                                        <p:strVal val="visible"/>
                                      </p:to>
                                    </p:set>
                                    <p:animEffect transition="in" filter="blinds(horizontal)">
                                      <p:cBhvr>
                                        <p:cTn id="36" dur="500"/>
                                        <p:tgtEl>
                                          <p:spTgt spid="226"/>
                                        </p:tgtEl>
                                      </p:cBhvr>
                                    </p:animEffect>
                                  </p:childTnLst>
                                </p:cTn>
                              </p:par>
                              <p:par>
                                <p:cTn id="37" presetID="3" presetClass="entr" presetSubtype="10" fill="hold" nodeType="withEffect">
                                  <p:stCondLst>
                                    <p:cond delay="0"/>
                                  </p:stCondLst>
                                  <p:childTnLst>
                                    <p:set>
                                      <p:cBhvr>
                                        <p:cTn id="38" dur="1" fill="hold">
                                          <p:stCondLst>
                                            <p:cond delay="0"/>
                                          </p:stCondLst>
                                        </p:cTn>
                                        <p:tgtEl>
                                          <p:spTgt spid="227"/>
                                        </p:tgtEl>
                                        <p:attrNameLst>
                                          <p:attrName>style.visibility</p:attrName>
                                        </p:attrNameLst>
                                      </p:cBhvr>
                                      <p:to>
                                        <p:strVal val="visible"/>
                                      </p:to>
                                    </p:set>
                                    <p:animEffect transition="in" filter="blinds(horizontal)">
                                      <p:cBhvr>
                                        <p:cTn id="39" dur="500"/>
                                        <p:tgtEl>
                                          <p:spTgt spid="227"/>
                                        </p:tgtEl>
                                      </p:cBhvr>
                                    </p:animEffect>
                                  </p:childTnLst>
                                </p:cTn>
                              </p:par>
                              <p:par>
                                <p:cTn id="40" presetID="3" presetClass="entr" presetSubtype="10" fill="hold" nodeType="withEffect">
                                  <p:stCondLst>
                                    <p:cond delay="0"/>
                                  </p:stCondLst>
                                  <p:childTnLst>
                                    <p:set>
                                      <p:cBhvr>
                                        <p:cTn id="41" dur="1" fill="hold">
                                          <p:stCondLst>
                                            <p:cond delay="0"/>
                                          </p:stCondLst>
                                        </p:cTn>
                                        <p:tgtEl>
                                          <p:spTgt spid="228"/>
                                        </p:tgtEl>
                                        <p:attrNameLst>
                                          <p:attrName>style.visibility</p:attrName>
                                        </p:attrNameLst>
                                      </p:cBhvr>
                                      <p:to>
                                        <p:strVal val="visible"/>
                                      </p:to>
                                    </p:set>
                                    <p:animEffect transition="in" filter="blinds(horizontal)">
                                      <p:cBhvr>
                                        <p:cTn id="42" dur="500"/>
                                        <p:tgtEl>
                                          <p:spTgt spid="22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29"/>
                                        </p:tgtEl>
                                        <p:attrNameLst>
                                          <p:attrName>style.visibility</p:attrName>
                                        </p:attrNameLst>
                                      </p:cBhvr>
                                      <p:to>
                                        <p:strVal val="visible"/>
                                      </p:to>
                                    </p:set>
                                    <p:animEffect transition="in" filter="blinds(horizontal)">
                                      <p:cBhvr>
                                        <p:cTn id="45" dur="500"/>
                                        <p:tgtEl>
                                          <p:spTgt spid="229"/>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30"/>
                                        </p:tgtEl>
                                        <p:attrNameLst>
                                          <p:attrName>style.visibility</p:attrName>
                                        </p:attrNameLst>
                                      </p:cBhvr>
                                      <p:to>
                                        <p:strVal val="visible"/>
                                      </p:to>
                                    </p:set>
                                    <p:animEffect transition="in" filter="blinds(horizontal)">
                                      <p:cBhvr>
                                        <p:cTn id="48" dur="500"/>
                                        <p:tgtEl>
                                          <p:spTgt spid="23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31"/>
                                        </p:tgtEl>
                                        <p:attrNameLst>
                                          <p:attrName>style.visibility</p:attrName>
                                        </p:attrNameLst>
                                      </p:cBhvr>
                                      <p:to>
                                        <p:strVal val="visible"/>
                                      </p:to>
                                    </p:set>
                                    <p:animEffect transition="in" filter="blinds(horizontal)">
                                      <p:cBhvr>
                                        <p:cTn id="51" dur="500"/>
                                        <p:tgtEl>
                                          <p:spTgt spid="23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32"/>
                                        </p:tgtEl>
                                        <p:attrNameLst>
                                          <p:attrName>style.visibility</p:attrName>
                                        </p:attrNameLst>
                                      </p:cBhvr>
                                      <p:to>
                                        <p:strVal val="visible"/>
                                      </p:to>
                                    </p:set>
                                    <p:animEffect transition="in" filter="blinds(horizontal)">
                                      <p:cBhvr>
                                        <p:cTn id="54" dur="500"/>
                                        <p:tgtEl>
                                          <p:spTgt spid="23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33"/>
                                        </p:tgtEl>
                                        <p:attrNameLst>
                                          <p:attrName>style.visibility</p:attrName>
                                        </p:attrNameLst>
                                      </p:cBhvr>
                                      <p:to>
                                        <p:strVal val="visible"/>
                                      </p:to>
                                    </p:set>
                                    <p:animEffect transition="in" filter="blinds(horizontal)">
                                      <p:cBhvr>
                                        <p:cTn id="57" dur="500"/>
                                        <p:tgtEl>
                                          <p:spTgt spid="23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34"/>
                                        </p:tgtEl>
                                        <p:attrNameLst>
                                          <p:attrName>style.visibility</p:attrName>
                                        </p:attrNameLst>
                                      </p:cBhvr>
                                      <p:to>
                                        <p:strVal val="visible"/>
                                      </p:to>
                                    </p:set>
                                    <p:animEffect transition="in" filter="blinds(horizontal)">
                                      <p:cBhvr>
                                        <p:cTn id="60" dur="500"/>
                                        <p:tgtEl>
                                          <p:spTgt spid="234"/>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35"/>
                                        </p:tgtEl>
                                        <p:attrNameLst>
                                          <p:attrName>style.visibility</p:attrName>
                                        </p:attrNameLst>
                                      </p:cBhvr>
                                      <p:to>
                                        <p:strVal val="visible"/>
                                      </p:to>
                                    </p:set>
                                    <p:animEffect transition="in" filter="blinds(horizontal)">
                                      <p:cBhvr>
                                        <p:cTn id="63" dur="500"/>
                                        <p:tgtEl>
                                          <p:spTgt spid="235"/>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36"/>
                                        </p:tgtEl>
                                        <p:attrNameLst>
                                          <p:attrName>style.visibility</p:attrName>
                                        </p:attrNameLst>
                                      </p:cBhvr>
                                      <p:to>
                                        <p:strVal val="visible"/>
                                      </p:to>
                                    </p:set>
                                    <p:animEffect transition="in" filter="blinds(horizontal)">
                                      <p:cBhvr>
                                        <p:cTn id="66" dur="500"/>
                                        <p:tgtEl>
                                          <p:spTgt spid="236"/>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37"/>
                                        </p:tgtEl>
                                        <p:attrNameLst>
                                          <p:attrName>style.visibility</p:attrName>
                                        </p:attrNameLst>
                                      </p:cBhvr>
                                      <p:to>
                                        <p:strVal val="visible"/>
                                      </p:to>
                                    </p:set>
                                    <p:animEffect transition="in" filter="blinds(horizontal)">
                                      <p:cBhvr>
                                        <p:cTn id="69" dur="500"/>
                                        <p:tgtEl>
                                          <p:spTgt spid="23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38"/>
                                        </p:tgtEl>
                                        <p:attrNameLst>
                                          <p:attrName>style.visibility</p:attrName>
                                        </p:attrNameLst>
                                      </p:cBhvr>
                                      <p:to>
                                        <p:strVal val="visible"/>
                                      </p:to>
                                    </p:set>
                                    <p:animEffect transition="in" filter="blinds(horizontal)">
                                      <p:cBhvr>
                                        <p:cTn id="72" dur="500"/>
                                        <p:tgtEl>
                                          <p:spTgt spid="238"/>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39"/>
                                        </p:tgtEl>
                                        <p:attrNameLst>
                                          <p:attrName>style.visibility</p:attrName>
                                        </p:attrNameLst>
                                      </p:cBhvr>
                                      <p:to>
                                        <p:strVal val="visible"/>
                                      </p:to>
                                    </p:set>
                                    <p:animEffect transition="in" filter="blinds(horizontal)">
                                      <p:cBhvr>
                                        <p:cTn id="75" dur="500"/>
                                        <p:tgtEl>
                                          <p:spTgt spid="239"/>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40"/>
                                        </p:tgtEl>
                                        <p:attrNameLst>
                                          <p:attrName>style.visibility</p:attrName>
                                        </p:attrNameLst>
                                      </p:cBhvr>
                                      <p:to>
                                        <p:strVal val="visible"/>
                                      </p:to>
                                    </p:set>
                                    <p:animEffect transition="in" filter="blinds(horizontal)">
                                      <p:cBhvr>
                                        <p:cTn id="78" dur="500"/>
                                        <p:tgtEl>
                                          <p:spTgt spid="240"/>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41"/>
                                        </p:tgtEl>
                                        <p:attrNameLst>
                                          <p:attrName>style.visibility</p:attrName>
                                        </p:attrNameLst>
                                      </p:cBhvr>
                                      <p:to>
                                        <p:strVal val="visible"/>
                                      </p:to>
                                    </p:set>
                                    <p:animEffect transition="in" filter="blinds(horizontal)">
                                      <p:cBhvr>
                                        <p:cTn id="81" dur="500"/>
                                        <p:tgtEl>
                                          <p:spTgt spid="241"/>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42"/>
                                        </p:tgtEl>
                                        <p:attrNameLst>
                                          <p:attrName>style.visibility</p:attrName>
                                        </p:attrNameLst>
                                      </p:cBhvr>
                                      <p:to>
                                        <p:strVal val="visible"/>
                                      </p:to>
                                    </p:set>
                                    <p:animEffect transition="in" filter="blinds(horizontal)">
                                      <p:cBhvr>
                                        <p:cTn id="84" dur="500"/>
                                        <p:tgtEl>
                                          <p:spTgt spid="242"/>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43"/>
                                        </p:tgtEl>
                                        <p:attrNameLst>
                                          <p:attrName>style.visibility</p:attrName>
                                        </p:attrNameLst>
                                      </p:cBhvr>
                                      <p:to>
                                        <p:strVal val="visible"/>
                                      </p:to>
                                    </p:set>
                                    <p:animEffect transition="in" filter="blinds(horizontal)">
                                      <p:cBhvr>
                                        <p:cTn id="87" dur="500"/>
                                        <p:tgtEl>
                                          <p:spTgt spid="243"/>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244"/>
                                        </p:tgtEl>
                                        <p:attrNameLst>
                                          <p:attrName>style.visibility</p:attrName>
                                        </p:attrNameLst>
                                      </p:cBhvr>
                                      <p:to>
                                        <p:strVal val="visible"/>
                                      </p:to>
                                    </p:set>
                                    <p:animEffect transition="in" filter="blinds(horizontal)">
                                      <p:cBhvr>
                                        <p:cTn id="90" dur="500"/>
                                        <p:tgtEl>
                                          <p:spTgt spid="244"/>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245"/>
                                        </p:tgtEl>
                                        <p:attrNameLst>
                                          <p:attrName>style.visibility</p:attrName>
                                        </p:attrNameLst>
                                      </p:cBhvr>
                                      <p:to>
                                        <p:strVal val="visible"/>
                                      </p:to>
                                    </p:set>
                                    <p:animEffect transition="in" filter="blinds(horizontal)">
                                      <p:cBhvr>
                                        <p:cTn id="93" dur="500"/>
                                        <p:tgtEl>
                                          <p:spTgt spid="245"/>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246"/>
                                        </p:tgtEl>
                                        <p:attrNameLst>
                                          <p:attrName>style.visibility</p:attrName>
                                        </p:attrNameLst>
                                      </p:cBhvr>
                                      <p:to>
                                        <p:strVal val="visible"/>
                                      </p:to>
                                    </p:set>
                                    <p:animEffect transition="in" filter="blinds(horizontal)">
                                      <p:cBhvr>
                                        <p:cTn id="96" dur="500"/>
                                        <p:tgtEl>
                                          <p:spTgt spid="246"/>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247"/>
                                        </p:tgtEl>
                                        <p:attrNameLst>
                                          <p:attrName>style.visibility</p:attrName>
                                        </p:attrNameLst>
                                      </p:cBhvr>
                                      <p:to>
                                        <p:strVal val="visible"/>
                                      </p:to>
                                    </p:set>
                                    <p:animEffect transition="in" filter="blinds(horizontal)">
                                      <p:cBhvr>
                                        <p:cTn id="99" dur="500"/>
                                        <p:tgtEl>
                                          <p:spTgt spid="247"/>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248"/>
                                        </p:tgtEl>
                                        <p:attrNameLst>
                                          <p:attrName>style.visibility</p:attrName>
                                        </p:attrNameLst>
                                      </p:cBhvr>
                                      <p:to>
                                        <p:strVal val="visible"/>
                                      </p:to>
                                    </p:set>
                                    <p:animEffect transition="in" filter="blinds(horizontal)">
                                      <p:cBhvr>
                                        <p:cTn id="102" dur="500"/>
                                        <p:tgtEl>
                                          <p:spTgt spid="248"/>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249"/>
                                        </p:tgtEl>
                                        <p:attrNameLst>
                                          <p:attrName>style.visibility</p:attrName>
                                        </p:attrNameLst>
                                      </p:cBhvr>
                                      <p:to>
                                        <p:strVal val="visible"/>
                                      </p:to>
                                    </p:set>
                                    <p:animEffect transition="in" filter="blinds(horizontal)">
                                      <p:cBhvr>
                                        <p:cTn id="105" dur="500"/>
                                        <p:tgtEl>
                                          <p:spTgt spid="249"/>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250"/>
                                        </p:tgtEl>
                                        <p:attrNameLst>
                                          <p:attrName>style.visibility</p:attrName>
                                        </p:attrNameLst>
                                      </p:cBhvr>
                                      <p:to>
                                        <p:strVal val="visible"/>
                                      </p:to>
                                    </p:set>
                                    <p:animEffect transition="in" filter="blinds(horizontal)">
                                      <p:cBhvr>
                                        <p:cTn id="108" dur="500"/>
                                        <p:tgtEl>
                                          <p:spTgt spid="250"/>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251"/>
                                        </p:tgtEl>
                                        <p:attrNameLst>
                                          <p:attrName>style.visibility</p:attrName>
                                        </p:attrNameLst>
                                      </p:cBhvr>
                                      <p:to>
                                        <p:strVal val="visible"/>
                                      </p:to>
                                    </p:set>
                                    <p:animEffect transition="in" filter="blinds(horizontal)">
                                      <p:cBhvr>
                                        <p:cTn id="111" dur="500"/>
                                        <p:tgtEl>
                                          <p:spTgt spid="251"/>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252"/>
                                        </p:tgtEl>
                                        <p:attrNameLst>
                                          <p:attrName>style.visibility</p:attrName>
                                        </p:attrNameLst>
                                      </p:cBhvr>
                                      <p:to>
                                        <p:strVal val="visible"/>
                                      </p:to>
                                    </p:set>
                                    <p:animEffect transition="in" filter="blinds(horizontal)">
                                      <p:cBhvr>
                                        <p:cTn id="114" dur="500"/>
                                        <p:tgtEl>
                                          <p:spTgt spid="252"/>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253"/>
                                        </p:tgtEl>
                                        <p:attrNameLst>
                                          <p:attrName>style.visibility</p:attrName>
                                        </p:attrNameLst>
                                      </p:cBhvr>
                                      <p:to>
                                        <p:strVal val="visible"/>
                                      </p:to>
                                    </p:set>
                                    <p:animEffect transition="in" filter="blinds(horizontal)">
                                      <p:cBhvr>
                                        <p:cTn id="117" dur="500"/>
                                        <p:tgtEl>
                                          <p:spTgt spid="253"/>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254"/>
                                        </p:tgtEl>
                                        <p:attrNameLst>
                                          <p:attrName>style.visibility</p:attrName>
                                        </p:attrNameLst>
                                      </p:cBhvr>
                                      <p:to>
                                        <p:strVal val="visible"/>
                                      </p:to>
                                    </p:set>
                                    <p:animEffect transition="in" filter="blinds(horizontal)">
                                      <p:cBhvr>
                                        <p:cTn id="120" dur="500"/>
                                        <p:tgtEl>
                                          <p:spTgt spid="254"/>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255"/>
                                        </p:tgtEl>
                                        <p:attrNameLst>
                                          <p:attrName>style.visibility</p:attrName>
                                        </p:attrNameLst>
                                      </p:cBhvr>
                                      <p:to>
                                        <p:strVal val="visible"/>
                                      </p:to>
                                    </p:set>
                                    <p:animEffect transition="in" filter="blinds(horizontal)">
                                      <p:cBhvr>
                                        <p:cTn id="123" dur="500"/>
                                        <p:tgtEl>
                                          <p:spTgt spid="255"/>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256"/>
                                        </p:tgtEl>
                                        <p:attrNameLst>
                                          <p:attrName>style.visibility</p:attrName>
                                        </p:attrNameLst>
                                      </p:cBhvr>
                                      <p:to>
                                        <p:strVal val="visible"/>
                                      </p:to>
                                    </p:set>
                                    <p:animEffect transition="in" filter="blinds(horizontal)">
                                      <p:cBhvr>
                                        <p:cTn id="126" dur="500"/>
                                        <p:tgtEl>
                                          <p:spTgt spid="256"/>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257"/>
                                        </p:tgtEl>
                                        <p:attrNameLst>
                                          <p:attrName>style.visibility</p:attrName>
                                        </p:attrNameLst>
                                      </p:cBhvr>
                                      <p:to>
                                        <p:strVal val="visible"/>
                                      </p:to>
                                    </p:set>
                                    <p:animEffect transition="in" filter="blinds(horizontal)">
                                      <p:cBhvr>
                                        <p:cTn id="129" dur="500"/>
                                        <p:tgtEl>
                                          <p:spTgt spid="257"/>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258"/>
                                        </p:tgtEl>
                                        <p:attrNameLst>
                                          <p:attrName>style.visibility</p:attrName>
                                        </p:attrNameLst>
                                      </p:cBhvr>
                                      <p:to>
                                        <p:strVal val="visible"/>
                                      </p:to>
                                    </p:set>
                                    <p:animEffect transition="in" filter="blinds(horizontal)">
                                      <p:cBhvr>
                                        <p:cTn id="132" dur="500"/>
                                        <p:tgtEl>
                                          <p:spTgt spid="258"/>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259"/>
                                        </p:tgtEl>
                                        <p:attrNameLst>
                                          <p:attrName>style.visibility</p:attrName>
                                        </p:attrNameLst>
                                      </p:cBhvr>
                                      <p:to>
                                        <p:strVal val="visible"/>
                                      </p:to>
                                    </p:set>
                                    <p:animEffect transition="in" filter="blinds(horizontal)">
                                      <p:cBhvr>
                                        <p:cTn id="135" dur="500"/>
                                        <p:tgtEl>
                                          <p:spTgt spid="259"/>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260"/>
                                        </p:tgtEl>
                                        <p:attrNameLst>
                                          <p:attrName>style.visibility</p:attrName>
                                        </p:attrNameLst>
                                      </p:cBhvr>
                                      <p:to>
                                        <p:strVal val="visible"/>
                                      </p:to>
                                    </p:set>
                                    <p:animEffect transition="in" filter="blinds(horizontal)">
                                      <p:cBhvr>
                                        <p:cTn id="138" dur="500"/>
                                        <p:tgtEl>
                                          <p:spTgt spid="260"/>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261"/>
                                        </p:tgtEl>
                                        <p:attrNameLst>
                                          <p:attrName>style.visibility</p:attrName>
                                        </p:attrNameLst>
                                      </p:cBhvr>
                                      <p:to>
                                        <p:strVal val="visible"/>
                                      </p:to>
                                    </p:set>
                                    <p:animEffect transition="in" filter="blinds(horizontal)">
                                      <p:cBhvr>
                                        <p:cTn id="141" dur="500"/>
                                        <p:tgtEl>
                                          <p:spTgt spid="261"/>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262"/>
                                        </p:tgtEl>
                                        <p:attrNameLst>
                                          <p:attrName>style.visibility</p:attrName>
                                        </p:attrNameLst>
                                      </p:cBhvr>
                                      <p:to>
                                        <p:strVal val="visible"/>
                                      </p:to>
                                    </p:set>
                                    <p:animEffect transition="in" filter="blinds(horizontal)">
                                      <p:cBhvr>
                                        <p:cTn id="144" dur="500"/>
                                        <p:tgtEl>
                                          <p:spTgt spid="262"/>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263"/>
                                        </p:tgtEl>
                                        <p:attrNameLst>
                                          <p:attrName>style.visibility</p:attrName>
                                        </p:attrNameLst>
                                      </p:cBhvr>
                                      <p:to>
                                        <p:strVal val="visible"/>
                                      </p:to>
                                    </p:set>
                                    <p:animEffect transition="in" filter="blinds(horizontal)">
                                      <p:cBhvr>
                                        <p:cTn id="147" dur="500"/>
                                        <p:tgtEl>
                                          <p:spTgt spid="263"/>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264"/>
                                        </p:tgtEl>
                                        <p:attrNameLst>
                                          <p:attrName>style.visibility</p:attrName>
                                        </p:attrNameLst>
                                      </p:cBhvr>
                                      <p:to>
                                        <p:strVal val="visible"/>
                                      </p:to>
                                    </p:set>
                                    <p:animEffect transition="in" filter="blinds(horizontal)">
                                      <p:cBhvr>
                                        <p:cTn id="150" dur="500"/>
                                        <p:tgtEl>
                                          <p:spTgt spid="264"/>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265"/>
                                        </p:tgtEl>
                                        <p:attrNameLst>
                                          <p:attrName>style.visibility</p:attrName>
                                        </p:attrNameLst>
                                      </p:cBhvr>
                                      <p:to>
                                        <p:strVal val="visible"/>
                                      </p:to>
                                    </p:set>
                                    <p:animEffect transition="in" filter="blinds(horizontal)">
                                      <p:cBhvr>
                                        <p:cTn id="153" dur="500"/>
                                        <p:tgtEl>
                                          <p:spTgt spid="265"/>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266"/>
                                        </p:tgtEl>
                                        <p:attrNameLst>
                                          <p:attrName>style.visibility</p:attrName>
                                        </p:attrNameLst>
                                      </p:cBhvr>
                                      <p:to>
                                        <p:strVal val="visible"/>
                                      </p:to>
                                    </p:set>
                                    <p:animEffect transition="in" filter="blinds(horizontal)">
                                      <p:cBhvr>
                                        <p:cTn id="156" dur="500"/>
                                        <p:tgtEl>
                                          <p:spTgt spid="266"/>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267"/>
                                        </p:tgtEl>
                                        <p:attrNameLst>
                                          <p:attrName>style.visibility</p:attrName>
                                        </p:attrNameLst>
                                      </p:cBhvr>
                                      <p:to>
                                        <p:strVal val="visible"/>
                                      </p:to>
                                    </p:set>
                                    <p:animEffect transition="in" filter="blinds(horizontal)">
                                      <p:cBhvr>
                                        <p:cTn id="159" dur="500"/>
                                        <p:tgtEl>
                                          <p:spTgt spid="267"/>
                                        </p:tgtEl>
                                      </p:cBhvr>
                                    </p:animEffect>
                                  </p:childTnLst>
                                </p:cTn>
                              </p:par>
                              <p:par>
                                <p:cTn id="160" presetID="3" presetClass="entr" presetSubtype="10" fill="hold" grpId="0" nodeType="withEffect">
                                  <p:stCondLst>
                                    <p:cond delay="0"/>
                                  </p:stCondLst>
                                  <p:childTnLst>
                                    <p:set>
                                      <p:cBhvr>
                                        <p:cTn id="161" dur="1" fill="hold">
                                          <p:stCondLst>
                                            <p:cond delay="0"/>
                                          </p:stCondLst>
                                        </p:cTn>
                                        <p:tgtEl>
                                          <p:spTgt spid="268"/>
                                        </p:tgtEl>
                                        <p:attrNameLst>
                                          <p:attrName>style.visibility</p:attrName>
                                        </p:attrNameLst>
                                      </p:cBhvr>
                                      <p:to>
                                        <p:strVal val="visible"/>
                                      </p:to>
                                    </p:set>
                                    <p:animEffect transition="in" filter="blinds(horizontal)">
                                      <p:cBhvr>
                                        <p:cTn id="162" dur="500"/>
                                        <p:tgtEl>
                                          <p:spTgt spid="268"/>
                                        </p:tgtEl>
                                      </p:cBhvr>
                                    </p:animEffect>
                                  </p:childTnLst>
                                </p:cTn>
                              </p:par>
                              <p:par>
                                <p:cTn id="163" presetID="3" presetClass="entr" presetSubtype="10" fill="hold" nodeType="withEffect">
                                  <p:stCondLst>
                                    <p:cond delay="0"/>
                                  </p:stCondLst>
                                  <p:childTnLst>
                                    <p:set>
                                      <p:cBhvr>
                                        <p:cTn id="164" dur="1" fill="hold">
                                          <p:stCondLst>
                                            <p:cond delay="0"/>
                                          </p:stCondLst>
                                        </p:cTn>
                                        <p:tgtEl>
                                          <p:spTgt spid="269"/>
                                        </p:tgtEl>
                                        <p:attrNameLst>
                                          <p:attrName>style.visibility</p:attrName>
                                        </p:attrNameLst>
                                      </p:cBhvr>
                                      <p:to>
                                        <p:strVal val="visible"/>
                                      </p:to>
                                    </p:set>
                                    <p:animEffect transition="in" filter="blinds(horizontal)">
                                      <p:cBhvr>
                                        <p:cTn id="165" dur="500"/>
                                        <p:tgtEl>
                                          <p:spTgt spid="269"/>
                                        </p:tgtEl>
                                      </p:cBhvr>
                                    </p:animEffect>
                                  </p:childTnLst>
                                </p:cTn>
                              </p:par>
                              <p:par>
                                <p:cTn id="166" presetID="3" presetClass="entr" presetSubtype="10" fill="hold" grpId="0" nodeType="withEffect">
                                  <p:stCondLst>
                                    <p:cond delay="0"/>
                                  </p:stCondLst>
                                  <p:childTnLst>
                                    <p:set>
                                      <p:cBhvr>
                                        <p:cTn id="167" dur="1" fill="hold">
                                          <p:stCondLst>
                                            <p:cond delay="0"/>
                                          </p:stCondLst>
                                        </p:cTn>
                                        <p:tgtEl>
                                          <p:spTgt spid="270"/>
                                        </p:tgtEl>
                                        <p:attrNameLst>
                                          <p:attrName>style.visibility</p:attrName>
                                        </p:attrNameLst>
                                      </p:cBhvr>
                                      <p:to>
                                        <p:strVal val="visible"/>
                                      </p:to>
                                    </p:set>
                                    <p:animEffect transition="in" filter="blinds(horizontal)">
                                      <p:cBhvr>
                                        <p:cTn id="168" dur="500"/>
                                        <p:tgtEl>
                                          <p:spTgt spid="270"/>
                                        </p:tgtEl>
                                      </p:cBhvr>
                                    </p:animEffect>
                                  </p:childTnLst>
                                </p:cTn>
                              </p:par>
                              <p:par>
                                <p:cTn id="169" presetID="3" presetClass="entr" presetSubtype="10" fill="hold" grpId="0" nodeType="withEffect">
                                  <p:stCondLst>
                                    <p:cond delay="0"/>
                                  </p:stCondLst>
                                  <p:childTnLst>
                                    <p:set>
                                      <p:cBhvr>
                                        <p:cTn id="170" dur="1" fill="hold">
                                          <p:stCondLst>
                                            <p:cond delay="0"/>
                                          </p:stCondLst>
                                        </p:cTn>
                                        <p:tgtEl>
                                          <p:spTgt spid="271"/>
                                        </p:tgtEl>
                                        <p:attrNameLst>
                                          <p:attrName>style.visibility</p:attrName>
                                        </p:attrNameLst>
                                      </p:cBhvr>
                                      <p:to>
                                        <p:strVal val="visible"/>
                                      </p:to>
                                    </p:set>
                                    <p:animEffect transition="in" filter="blinds(horizontal)">
                                      <p:cBhvr>
                                        <p:cTn id="171" dur="500"/>
                                        <p:tgtEl>
                                          <p:spTgt spid="271"/>
                                        </p:tgtEl>
                                      </p:cBhvr>
                                    </p:animEffect>
                                  </p:childTnLst>
                                </p:cTn>
                              </p:par>
                              <p:par>
                                <p:cTn id="172" presetID="3" presetClass="entr" presetSubtype="10" fill="hold" grpId="0" nodeType="withEffect">
                                  <p:stCondLst>
                                    <p:cond delay="0"/>
                                  </p:stCondLst>
                                  <p:childTnLst>
                                    <p:set>
                                      <p:cBhvr>
                                        <p:cTn id="173" dur="1" fill="hold">
                                          <p:stCondLst>
                                            <p:cond delay="0"/>
                                          </p:stCondLst>
                                        </p:cTn>
                                        <p:tgtEl>
                                          <p:spTgt spid="272"/>
                                        </p:tgtEl>
                                        <p:attrNameLst>
                                          <p:attrName>style.visibility</p:attrName>
                                        </p:attrNameLst>
                                      </p:cBhvr>
                                      <p:to>
                                        <p:strVal val="visible"/>
                                      </p:to>
                                    </p:set>
                                    <p:animEffect transition="in" filter="blinds(horizontal)">
                                      <p:cBhvr>
                                        <p:cTn id="174" dur="500"/>
                                        <p:tgtEl>
                                          <p:spTgt spid="272"/>
                                        </p:tgtEl>
                                      </p:cBhvr>
                                    </p:animEffect>
                                  </p:childTnLst>
                                </p:cTn>
                              </p:par>
                              <p:par>
                                <p:cTn id="175" presetID="3" presetClass="entr" presetSubtype="10" fill="hold" grpId="0" nodeType="withEffect">
                                  <p:stCondLst>
                                    <p:cond delay="0"/>
                                  </p:stCondLst>
                                  <p:childTnLst>
                                    <p:set>
                                      <p:cBhvr>
                                        <p:cTn id="176" dur="1" fill="hold">
                                          <p:stCondLst>
                                            <p:cond delay="0"/>
                                          </p:stCondLst>
                                        </p:cTn>
                                        <p:tgtEl>
                                          <p:spTgt spid="273"/>
                                        </p:tgtEl>
                                        <p:attrNameLst>
                                          <p:attrName>style.visibility</p:attrName>
                                        </p:attrNameLst>
                                      </p:cBhvr>
                                      <p:to>
                                        <p:strVal val="visible"/>
                                      </p:to>
                                    </p:set>
                                    <p:animEffect transition="in" filter="blinds(horizontal)">
                                      <p:cBhvr>
                                        <p:cTn id="177" dur="500"/>
                                        <p:tgtEl>
                                          <p:spTgt spid="273"/>
                                        </p:tgtEl>
                                      </p:cBhvr>
                                    </p:animEffect>
                                  </p:childTnLst>
                                </p:cTn>
                              </p:par>
                              <p:par>
                                <p:cTn id="178" presetID="3" presetClass="entr" presetSubtype="10" fill="hold" grpId="0" nodeType="withEffect">
                                  <p:stCondLst>
                                    <p:cond delay="0"/>
                                  </p:stCondLst>
                                  <p:childTnLst>
                                    <p:set>
                                      <p:cBhvr>
                                        <p:cTn id="179" dur="1" fill="hold">
                                          <p:stCondLst>
                                            <p:cond delay="0"/>
                                          </p:stCondLst>
                                        </p:cTn>
                                        <p:tgtEl>
                                          <p:spTgt spid="220"/>
                                        </p:tgtEl>
                                        <p:attrNameLst>
                                          <p:attrName>style.visibility</p:attrName>
                                        </p:attrNameLst>
                                      </p:cBhvr>
                                      <p:to>
                                        <p:strVal val="visible"/>
                                      </p:to>
                                    </p:set>
                                    <p:animEffect transition="in" filter="blinds(horizontal)">
                                      <p:cBhvr>
                                        <p:cTn id="180"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220" grpId="0" animBg="1"/>
      <p:bldP spid="229" grpId="0" animBg="1"/>
      <p:bldP spid="230" grpId="0"/>
      <p:bldP spid="231" grpId="0" animBg="1"/>
      <p:bldP spid="232" grpId="0"/>
      <p:bldP spid="233" grpId="0" animBg="1"/>
      <p:bldP spid="234" grpId="0"/>
      <p:bldP spid="235" grpId="0" animBg="1"/>
      <p:bldP spid="236" grpId="0"/>
      <p:bldP spid="237" grpId="0" animBg="1"/>
      <p:bldP spid="238" grpId="0"/>
      <p:bldP spid="239" grpId="0" animBg="1"/>
      <p:bldP spid="240" grpId="0"/>
      <p:bldP spid="241" grpId="0" animBg="1"/>
      <p:bldP spid="242" grpId="0"/>
      <p:bldP spid="243" grpId="0" animBg="1"/>
      <p:bldP spid="244" grpId="0" animBg="1"/>
      <p:bldP spid="245" grpId="0" animBg="1"/>
      <p:bldP spid="246" grpId="0" animBg="1"/>
      <p:bldP spid="247" grpId="0" animBg="1"/>
      <p:bldP spid="248" grpId="0" animBg="1"/>
      <p:bldP spid="249" grpId="0"/>
      <p:bldP spid="250" grpId="0" animBg="1"/>
      <p:bldP spid="251" grpId="0"/>
      <p:bldP spid="252" grpId="0" animBg="1"/>
      <p:bldP spid="253" grpId="0" animBg="1"/>
      <p:bldP spid="254" grpId="0" animBg="1"/>
      <p:bldP spid="255" grpId="0" animBg="1"/>
      <p:bldP spid="256" grpId="0" animBg="1"/>
      <p:bldP spid="257" grpId="0" animBg="1"/>
      <p:bldP spid="258" grpId="0"/>
      <p:bldP spid="259" grpId="0" animBg="1"/>
      <p:bldP spid="260" grpId="0"/>
      <p:bldP spid="261" grpId="0" animBg="1"/>
      <p:bldP spid="262" grpId="0"/>
      <p:bldP spid="263" grpId="0" animBg="1"/>
      <p:bldP spid="264" grpId="0"/>
      <p:bldP spid="265" grpId="0" animBg="1"/>
      <p:bldP spid="266" grpId="0"/>
      <p:bldP spid="267" grpId="0" animBg="1"/>
      <p:bldP spid="268" grpId="0"/>
      <p:bldP spid="270" grpId="0" animBg="1"/>
      <p:bldP spid="271" grpId="0"/>
      <p:bldP spid="272" grpId="0" animBg="1"/>
      <p:bldP spid="27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5" name="Straight Connector 164"/>
          <p:cNvCxnSpPr>
            <a:stCxn id="146" idx="6"/>
          </p:cNvCxnSpPr>
          <p:nvPr/>
        </p:nvCxnSpPr>
        <p:spPr>
          <a:xfrm>
            <a:off x="4876800" y="6134100"/>
            <a:ext cx="2971800" cy="6578"/>
          </a:xfrm>
          <a:prstGeom prst="line">
            <a:avLst/>
          </a:prstGeom>
          <a:ln/>
        </p:spPr>
        <p:style>
          <a:lnRef idx="2">
            <a:schemeClr val="dk1"/>
          </a:lnRef>
          <a:fillRef idx="0">
            <a:schemeClr val="dk1"/>
          </a:fillRef>
          <a:effectRef idx="1">
            <a:schemeClr val="dk1"/>
          </a:effectRef>
          <a:fontRef idx="minor">
            <a:schemeClr val="tx1"/>
          </a:fontRef>
        </p:style>
      </p:cxnSp>
      <p:cxnSp>
        <p:nvCxnSpPr>
          <p:cNvPr id="163" name="Straight Connector 162"/>
          <p:cNvCxnSpPr>
            <a:stCxn id="140" idx="6"/>
            <a:endCxn id="146" idx="2"/>
          </p:cNvCxnSpPr>
          <p:nvPr/>
        </p:nvCxnSpPr>
        <p:spPr>
          <a:xfrm>
            <a:off x="2209800" y="6134100"/>
            <a:ext cx="2286000" cy="0"/>
          </a:xfrm>
          <a:prstGeom prst="line">
            <a:avLst/>
          </a:prstGeom>
          <a:ln/>
        </p:spPr>
        <p:style>
          <a:lnRef idx="2">
            <a:schemeClr val="dk1"/>
          </a:lnRef>
          <a:fillRef idx="0">
            <a:schemeClr val="dk1"/>
          </a:fillRef>
          <a:effectRef idx="1">
            <a:schemeClr val="dk1"/>
          </a:effectRef>
          <a:fontRef idx="minor">
            <a:schemeClr val="tx1"/>
          </a:fontRef>
        </p:style>
      </p:cxnSp>
      <p:cxnSp>
        <p:nvCxnSpPr>
          <p:cNvPr id="160" name="Straight Connector 159"/>
          <p:cNvCxnSpPr>
            <a:stCxn id="116" idx="6"/>
            <a:endCxn id="135" idx="1"/>
          </p:cNvCxnSpPr>
          <p:nvPr/>
        </p:nvCxnSpPr>
        <p:spPr>
          <a:xfrm>
            <a:off x="2209800" y="5600700"/>
            <a:ext cx="5638800" cy="6578"/>
          </a:xfrm>
          <a:prstGeom prst="line">
            <a:avLst/>
          </a:prstGeom>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normAutofit/>
          </a:bodyPr>
          <a:lstStyle/>
          <a:p>
            <a:r>
              <a:rPr lang="en-US" dirty="0"/>
              <a:t>Example 2: Motivation for Improvement in Slicing</a:t>
            </a:r>
          </a:p>
        </p:txBody>
      </p:sp>
      <p:sp>
        <p:nvSpPr>
          <p:cNvPr id="4" name="Rectangle 2"/>
          <p:cNvSpPr txBox="1">
            <a:spLocks noChangeArrowheads="1"/>
          </p:cNvSpPr>
          <p:nvPr/>
        </p:nvSpPr>
        <p:spPr>
          <a:xfrm>
            <a:off x="2209801" y="990600"/>
            <a:ext cx="4571999" cy="4191000"/>
          </a:xfrm>
          <a:prstGeom prst="rect">
            <a:avLst/>
          </a:prstGeom>
          <a:solidFill>
            <a:srgbClr val="FFFFCC"/>
          </a:solidFill>
          <a:ln/>
        </p:spPr>
        <p:txBody>
          <a:bodyPr vert="horz" lIns="91440" tIns="45720" rIns="91440" bIns="45720" rtlCol="0">
            <a:normAutofit/>
          </a:bodyPr>
          <a:lstStyle/>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Select </a:t>
            </a:r>
            <a:r>
              <a:rPr lang="en-US" sz="1300" dirty="0" err="1">
                <a:solidFill>
                  <a:prstClr val="black"/>
                </a:solidFill>
                <a:latin typeface="Times New Roman" pitchFamily="18" charset="0"/>
              </a:rPr>
              <a:t>CustId</a:t>
            </a:r>
            <a:r>
              <a:rPr lang="en-US" sz="1300" dirty="0">
                <a:solidFill>
                  <a:prstClr val="black"/>
                </a:solidFill>
                <a:latin typeface="Times New Roman" pitchFamily="18" charset="0"/>
              </a:rPr>
              <a:t> </a:t>
            </a:r>
            <a:r>
              <a:rPr lang="en-US" sz="1300" dirty="0" err="1">
                <a:solidFill>
                  <a:prstClr val="black"/>
                </a:solidFill>
                <a:latin typeface="Times New Roman" pitchFamily="18" charset="0"/>
              </a:rPr>
              <a:t>ItemId</a:t>
            </a:r>
            <a:r>
              <a:rPr lang="en-US" sz="1300" dirty="0">
                <a:solidFill>
                  <a:prstClr val="black"/>
                </a:solidFill>
                <a:latin typeface="Times New Roman" pitchFamily="18" charset="0"/>
              </a:rPr>
              <a:t> Price Year from </a:t>
            </a:r>
            <a:r>
              <a:rPr lang="en-US" sz="1300" dirty="0" err="1">
                <a:solidFill>
                  <a:prstClr val="black"/>
                </a:solidFill>
                <a:latin typeface="Times New Roman" pitchFamily="18" charset="0"/>
              </a:rPr>
              <a:t>OrderTab</a:t>
            </a:r>
            <a:r>
              <a:rPr lang="en-US" sz="1300" dirty="0">
                <a:solidFill>
                  <a:prstClr val="black"/>
                </a:solidFill>
                <a:latin typeface="Times New Roman" pitchFamily="18" charset="0"/>
              </a:rPr>
              <a:t> into </a:t>
            </a:r>
            <a:r>
              <a:rPr lang="en-US" sz="1300" dirty="0" err="1">
                <a:solidFill>
                  <a:prstClr val="black"/>
                </a:solidFill>
                <a:latin typeface="Times New Roman" pitchFamily="18" charset="0"/>
              </a:rPr>
              <a:t>itab</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Select </a:t>
            </a:r>
            <a:r>
              <a:rPr lang="en-US" sz="1300" dirty="0" err="1">
                <a:solidFill>
                  <a:prstClr val="black"/>
                </a:solidFill>
                <a:latin typeface="Times New Roman" pitchFamily="18" charset="0"/>
              </a:rPr>
              <a:t>CustId</a:t>
            </a:r>
            <a:r>
              <a:rPr lang="en-US" sz="1300" dirty="0">
                <a:solidFill>
                  <a:prstClr val="black"/>
                </a:solidFill>
                <a:latin typeface="Times New Roman" pitchFamily="18" charset="0"/>
              </a:rPr>
              <a:t> Discount Year from </a:t>
            </a:r>
            <a:r>
              <a:rPr lang="en-US" sz="1300" dirty="0" err="1">
                <a:solidFill>
                  <a:prstClr val="black"/>
                </a:solidFill>
                <a:latin typeface="Times New Roman" pitchFamily="18" charset="0"/>
              </a:rPr>
              <a:t>DiscountTab</a:t>
            </a:r>
            <a:r>
              <a:rPr lang="en-US" sz="1300" dirty="0">
                <a:solidFill>
                  <a:prstClr val="black"/>
                </a:solidFill>
                <a:latin typeface="Times New Roman" pitchFamily="18" charset="0"/>
              </a:rPr>
              <a:t> into stab.</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300" dirty="0">
              <a:solidFill>
                <a:prstClr val="black"/>
              </a:solidFill>
              <a:latin typeface="Times New Roman" pitchFamily="18" charset="0"/>
            </a:endParaRP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Sort </a:t>
            </a:r>
            <a:r>
              <a:rPr lang="en-US" sz="1300" dirty="0" err="1">
                <a:solidFill>
                  <a:prstClr val="black"/>
                </a:solidFill>
                <a:latin typeface="Times New Roman" pitchFamily="18" charset="0"/>
              </a:rPr>
              <a:t>itab</a:t>
            </a:r>
            <a:r>
              <a:rPr lang="en-US" sz="1300" dirty="0">
                <a:solidFill>
                  <a:prstClr val="black"/>
                </a:solidFill>
                <a:latin typeface="Times New Roman" pitchFamily="18" charset="0"/>
              </a:rPr>
              <a:t> by </a:t>
            </a:r>
            <a:r>
              <a:rPr lang="en-US" sz="1300" dirty="0" err="1">
                <a:solidFill>
                  <a:prstClr val="black"/>
                </a:solidFill>
                <a:latin typeface="Times New Roman" pitchFamily="18" charset="0"/>
              </a:rPr>
              <a:t>CustId</a:t>
            </a:r>
            <a:r>
              <a:rPr lang="en-US" sz="1300" dirty="0">
                <a:solidFill>
                  <a:prstClr val="black"/>
                </a:solidFill>
                <a:latin typeface="Times New Roman" pitchFamily="18" charset="0"/>
              </a:rPr>
              <a:t>, </a:t>
            </a:r>
            <a:r>
              <a:rPr lang="en-US" sz="1300" dirty="0" err="1">
                <a:solidFill>
                  <a:prstClr val="black"/>
                </a:solidFill>
                <a:latin typeface="Times New Roman" pitchFamily="18" charset="0"/>
              </a:rPr>
              <a:t>ItemId</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Delete from </a:t>
            </a:r>
            <a:r>
              <a:rPr lang="en-US" sz="1300" dirty="0" err="1">
                <a:solidFill>
                  <a:prstClr val="black"/>
                </a:solidFill>
                <a:latin typeface="Times New Roman" pitchFamily="18" charset="0"/>
              </a:rPr>
              <a:t>itab</a:t>
            </a:r>
            <a:r>
              <a:rPr lang="en-US" sz="1300" dirty="0">
                <a:solidFill>
                  <a:prstClr val="black"/>
                </a:solidFill>
                <a:latin typeface="Times New Roman" pitchFamily="18" charset="0"/>
              </a:rPr>
              <a:t> where </a:t>
            </a:r>
            <a:r>
              <a:rPr lang="en-US" sz="1300" dirty="0">
                <a:solidFill>
                  <a:srgbClr val="FF0000"/>
                </a:solidFill>
                <a:latin typeface="Times New Roman" pitchFamily="18" charset="0"/>
              </a:rPr>
              <a:t>Year </a:t>
            </a:r>
            <a:r>
              <a:rPr lang="en-US" sz="1300" b="1" dirty="0">
                <a:solidFill>
                  <a:srgbClr val="FF0000"/>
                </a:solidFill>
                <a:latin typeface="Times New Roman" pitchFamily="18" charset="0"/>
              </a:rPr>
              <a:t>&lt;=</a:t>
            </a:r>
            <a:r>
              <a:rPr lang="en-US" sz="1300" dirty="0">
                <a:solidFill>
                  <a:srgbClr val="FF0000"/>
                </a:solidFill>
                <a:latin typeface="Times New Roman" pitchFamily="18" charset="0"/>
              </a:rPr>
              <a:t> </a:t>
            </a:r>
            <a:r>
              <a:rPr lang="en-US" sz="1300" dirty="0" err="1">
                <a:solidFill>
                  <a:srgbClr val="FF0000"/>
                </a:solidFill>
                <a:latin typeface="Times New Roman" pitchFamily="18" charset="0"/>
              </a:rPr>
              <a:t>CurrentYear</a:t>
            </a:r>
            <a:r>
              <a:rPr lang="en-US" sz="1300" dirty="0">
                <a:solidFill>
                  <a:srgbClr val="FF0000"/>
                </a:solidFill>
                <a:latin typeface="Times New Roman" pitchFamily="18" charset="0"/>
              </a:rPr>
              <a:t> – 2</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Loop at </a:t>
            </a:r>
            <a:r>
              <a:rPr lang="en-US" sz="1300" dirty="0" err="1">
                <a:solidFill>
                  <a:prstClr val="black"/>
                </a:solidFill>
                <a:latin typeface="Times New Roman" pitchFamily="18" charset="0"/>
              </a:rPr>
              <a:t>itab</a:t>
            </a:r>
            <a:r>
              <a:rPr lang="en-US" sz="1300" dirty="0">
                <a:solidFill>
                  <a:prstClr val="black"/>
                </a:solidFill>
                <a:latin typeface="Times New Roman" pitchFamily="18" charset="0"/>
              </a:rPr>
              <a:t> into </a:t>
            </a:r>
            <a:r>
              <a:rPr lang="en-US" sz="1300" dirty="0" err="1">
                <a:solidFill>
                  <a:prstClr val="black"/>
                </a:solidFill>
                <a:latin typeface="Times New Roman" pitchFamily="18" charset="0"/>
              </a:rPr>
              <a:t>wa</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At new </a:t>
            </a:r>
            <a:r>
              <a:rPr lang="en-US" sz="1300" dirty="0" err="1">
                <a:solidFill>
                  <a:prstClr val="black"/>
                </a:solidFill>
                <a:latin typeface="Times New Roman" pitchFamily="18" charset="0"/>
              </a:rPr>
              <a:t>CustId</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amount=0.</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E</a:t>
            </a:r>
            <a:r>
              <a:rPr lang="en-US" sz="1300" dirty="0" err="1">
                <a:solidFill>
                  <a:prstClr val="black"/>
                </a:solidFill>
                <a:latin typeface="Times New Roman" pitchFamily="18" charset="0"/>
              </a:rPr>
              <a:t>ndat</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amount = amount + </a:t>
            </a:r>
            <a:r>
              <a:rPr lang="en-US" sz="1300" dirty="0" err="1">
                <a:solidFill>
                  <a:prstClr val="black"/>
                </a:solidFill>
                <a:latin typeface="Times New Roman" pitchFamily="18" charset="0"/>
              </a:rPr>
              <a:t>wa.Price</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read stab into </a:t>
            </a:r>
            <a:r>
              <a:rPr lang="en-US" sz="1300" dirty="0" err="1">
                <a:solidFill>
                  <a:prstClr val="black"/>
                </a:solidFill>
                <a:latin typeface="Times New Roman" pitchFamily="18" charset="0"/>
              </a:rPr>
              <a:t>fa</a:t>
            </a:r>
            <a:r>
              <a:rPr lang="en-US" sz="1300" dirty="0">
                <a:solidFill>
                  <a:prstClr val="black"/>
                </a:solidFill>
                <a:latin typeface="Times New Roman" pitchFamily="18" charset="0"/>
              </a:rPr>
              <a:t> where </a:t>
            </a:r>
            <a:r>
              <a:rPr lang="en-US" sz="1300" dirty="0" err="1">
                <a:solidFill>
                  <a:prstClr val="black"/>
                </a:solidFill>
                <a:latin typeface="Times New Roman" pitchFamily="18" charset="0"/>
              </a:rPr>
              <a:t>CustId</a:t>
            </a:r>
            <a:r>
              <a:rPr lang="en-US" sz="1300" dirty="0">
                <a:solidFill>
                  <a:prstClr val="black"/>
                </a:solidFill>
                <a:latin typeface="Times New Roman" pitchFamily="18" charset="0"/>
              </a:rPr>
              <a:t> = </a:t>
            </a:r>
            <a:r>
              <a:rPr lang="en-US" sz="1300" dirty="0" err="1">
                <a:solidFill>
                  <a:prstClr val="black"/>
                </a:solidFill>
                <a:latin typeface="Times New Roman" pitchFamily="18" charset="0"/>
              </a:rPr>
              <a:t>wa.CustId</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if </a:t>
            </a:r>
            <a:r>
              <a:rPr lang="en-US" sz="1300" dirty="0" err="1">
                <a:solidFill>
                  <a:prstClr val="black"/>
                </a:solidFill>
                <a:latin typeface="Times New Roman" pitchFamily="18" charset="0"/>
              </a:rPr>
              <a:t>sy.subrc</a:t>
            </a:r>
            <a:r>
              <a:rPr lang="en-US" sz="1300" dirty="0">
                <a:solidFill>
                  <a:prstClr val="black"/>
                </a:solidFill>
                <a:latin typeface="Times New Roman" pitchFamily="18" charset="0"/>
              </a:rPr>
              <a:t> = 0.</a:t>
            </a:r>
          </a:p>
          <a:p>
            <a:pPr marL="800100" lvl="1"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300" dirty="0">
                <a:solidFill>
                  <a:prstClr val="black"/>
                </a:solidFill>
                <a:latin typeface="Times New Roman" pitchFamily="18" charset="0"/>
              </a:rPr>
              <a:t>amount = amount  - </a:t>
            </a:r>
            <a:r>
              <a:rPr lang="en-US" sz="1300" dirty="0" err="1">
                <a:solidFill>
                  <a:prstClr val="black"/>
                </a:solidFill>
                <a:latin typeface="Times New Roman" pitchFamily="18" charset="0"/>
              </a:rPr>
              <a:t>fa.Discount</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a:t>
            </a:r>
            <a:r>
              <a:rPr lang="en-US" sz="1300" dirty="0" err="1">
                <a:solidFill>
                  <a:prstClr val="black"/>
                </a:solidFill>
                <a:latin typeface="Times New Roman" pitchFamily="18" charset="0"/>
              </a:rPr>
              <a:t>endif</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At end of </a:t>
            </a:r>
            <a:r>
              <a:rPr lang="en-US" sz="1300" dirty="0" err="1">
                <a:solidFill>
                  <a:prstClr val="black"/>
                </a:solidFill>
                <a:latin typeface="Times New Roman" pitchFamily="18" charset="0"/>
              </a:rPr>
              <a:t>CustId</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write </a:t>
            </a:r>
            <a:r>
              <a:rPr lang="en-US" sz="1300" dirty="0" err="1">
                <a:solidFill>
                  <a:prstClr val="black"/>
                </a:solidFill>
                <a:latin typeface="Times New Roman" pitchFamily="18" charset="0"/>
              </a:rPr>
              <a:t>wa.CustId</a:t>
            </a:r>
            <a:r>
              <a:rPr lang="en-US" sz="1300" dirty="0">
                <a:solidFill>
                  <a:prstClr val="black"/>
                </a:solidFill>
                <a:latin typeface="Times New Roman" pitchFamily="18" charset="0"/>
              </a:rPr>
              <a:t>, amount.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E</a:t>
            </a:r>
            <a:r>
              <a:rPr lang="en-US" sz="1300" dirty="0" err="1">
                <a:solidFill>
                  <a:prstClr val="black"/>
                </a:solidFill>
                <a:latin typeface="Times New Roman" pitchFamily="18" charset="0"/>
              </a:rPr>
              <a:t>ndat</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err="1">
                <a:solidFill>
                  <a:prstClr val="black"/>
                </a:solidFill>
                <a:latin typeface="Times New Roman" pitchFamily="18" charset="0"/>
              </a:rPr>
              <a:t>Endloop</a:t>
            </a:r>
            <a:r>
              <a:rPr lang="en-US" sz="1300" dirty="0">
                <a:solidFill>
                  <a:prstClr val="black"/>
                </a:solidFill>
                <a:latin typeface="Times New Roman" pitchFamily="18" charset="0"/>
              </a:rPr>
              <a:t>.</a:t>
            </a:r>
          </a:p>
        </p:txBody>
      </p:sp>
      <p:graphicFrame>
        <p:nvGraphicFramePr>
          <p:cNvPr id="5" name="Table 4"/>
          <p:cNvGraphicFramePr>
            <a:graphicFrameLocks noGrp="1"/>
          </p:cNvGraphicFramePr>
          <p:nvPr/>
        </p:nvGraphicFramePr>
        <p:xfrm>
          <a:off x="7029450" y="2895600"/>
          <a:ext cx="2343150" cy="883920"/>
        </p:xfrm>
        <a:graphic>
          <a:graphicData uri="http://schemas.openxmlformats.org/drawingml/2006/table">
            <a:tbl>
              <a:tblPr firstRow="1" bandRow="1">
                <a:tableStyleId>{5C22544A-7EE6-4342-B048-85BDC9FD1C3A}</a:tableStyleId>
              </a:tblPr>
              <a:tblGrid>
                <a:gridCol w="781050">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gridCol w="781050">
                  <a:extLst>
                    <a:ext uri="{9D8B030D-6E8A-4147-A177-3AD203B41FA5}">
                      <a16:colId xmlns:a16="http://schemas.microsoft.com/office/drawing/2014/main" val="20002"/>
                    </a:ext>
                  </a:extLst>
                </a:gridCol>
              </a:tblGrid>
              <a:tr h="245745">
                <a:tc>
                  <a:txBody>
                    <a:bodyPr/>
                    <a:lstStyle/>
                    <a:p>
                      <a:r>
                        <a:rPr lang="en-US" sz="1200" dirty="0" err="1"/>
                        <a:t>CustId</a:t>
                      </a:r>
                      <a:endParaRPr lang="en-US" sz="1200" dirty="0"/>
                    </a:p>
                  </a:txBody>
                  <a:tcPr/>
                </a:tc>
                <a:tc>
                  <a:txBody>
                    <a:bodyPr/>
                    <a:lstStyle/>
                    <a:p>
                      <a:r>
                        <a:rPr lang="en-US" sz="1200" dirty="0"/>
                        <a:t>Discount</a:t>
                      </a:r>
                    </a:p>
                  </a:txBody>
                  <a:tcPr/>
                </a:tc>
                <a:tc>
                  <a:txBody>
                    <a:bodyPr/>
                    <a:lstStyle/>
                    <a:p>
                      <a:r>
                        <a:rPr lang="en-US" sz="1200" dirty="0"/>
                        <a:t>Year</a:t>
                      </a:r>
                    </a:p>
                  </a:txBody>
                  <a:tcPr/>
                </a:tc>
                <a:extLst>
                  <a:ext uri="{0D108BD9-81ED-4DB2-BD59-A6C34878D82A}">
                    <a16:rowId xmlns:a16="http://schemas.microsoft.com/office/drawing/2014/main" val="10000"/>
                  </a:ext>
                </a:extLst>
              </a:tr>
              <a:tr h="245745">
                <a:tc>
                  <a:txBody>
                    <a:bodyPr/>
                    <a:lstStyle/>
                    <a:p>
                      <a:pPr algn="ctr"/>
                      <a:r>
                        <a:rPr lang="en-US" sz="1400" dirty="0"/>
                        <a:t>1</a:t>
                      </a:r>
                    </a:p>
                  </a:txBody>
                  <a:tcPr>
                    <a:solidFill>
                      <a:srgbClr val="F8AB6C"/>
                    </a:solidFill>
                  </a:tcPr>
                </a:tc>
                <a:tc>
                  <a:txBody>
                    <a:bodyPr/>
                    <a:lstStyle/>
                    <a:p>
                      <a:pPr algn="ctr"/>
                      <a:r>
                        <a:rPr lang="en-US" sz="1400" dirty="0"/>
                        <a:t>2.0</a:t>
                      </a:r>
                    </a:p>
                  </a:txBody>
                  <a:tcPr>
                    <a:solidFill>
                      <a:srgbClr val="F8AB6C"/>
                    </a:solidFill>
                  </a:tcPr>
                </a:tc>
                <a:tc>
                  <a:txBody>
                    <a:bodyPr/>
                    <a:lstStyle/>
                    <a:p>
                      <a:pPr algn="ctr"/>
                      <a:r>
                        <a:rPr lang="en-US" sz="1400" b="0" dirty="0"/>
                        <a:t>2011</a:t>
                      </a:r>
                    </a:p>
                  </a:txBody>
                  <a:tcPr>
                    <a:solidFill>
                      <a:srgbClr val="F8AB6C"/>
                    </a:solidFill>
                  </a:tcPr>
                </a:tc>
                <a:extLst>
                  <a:ext uri="{0D108BD9-81ED-4DB2-BD59-A6C34878D82A}">
                    <a16:rowId xmlns:a16="http://schemas.microsoft.com/office/drawing/2014/main" val="10001"/>
                  </a:ext>
                </a:extLst>
              </a:tr>
              <a:tr h="245745">
                <a:tc>
                  <a:txBody>
                    <a:bodyPr/>
                    <a:lstStyle/>
                    <a:p>
                      <a:pPr algn="ctr"/>
                      <a:r>
                        <a:rPr lang="en-US" sz="1400" dirty="0"/>
                        <a:t>2</a:t>
                      </a:r>
                    </a:p>
                  </a:txBody>
                  <a:tcPr>
                    <a:solidFill>
                      <a:srgbClr val="ABDA78"/>
                    </a:solidFill>
                  </a:tcPr>
                </a:tc>
                <a:tc>
                  <a:txBody>
                    <a:bodyPr/>
                    <a:lstStyle/>
                    <a:p>
                      <a:pPr algn="ctr"/>
                      <a:r>
                        <a:rPr lang="en-US" sz="1400" dirty="0"/>
                        <a:t>3.0</a:t>
                      </a:r>
                    </a:p>
                  </a:txBody>
                  <a:tcPr>
                    <a:solidFill>
                      <a:srgbClr val="ABDA78"/>
                    </a:solidFill>
                  </a:tcPr>
                </a:tc>
                <a:tc>
                  <a:txBody>
                    <a:bodyPr/>
                    <a:lstStyle/>
                    <a:p>
                      <a:pPr algn="ctr"/>
                      <a:r>
                        <a:rPr lang="en-US" sz="1400" dirty="0"/>
                        <a:t>2011</a:t>
                      </a:r>
                    </a:p>
                  </a:txBody>
                  <a:tcPr>
                    <a:solidFill>
                      <a:srgbClr val="ABDA78"/>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7029450" y="2590800"/>
            <a:ext cx="1143000" cy="228600"/>
          </a:xfrm>
          <a:prstGeom prst="rect">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rgbClr val="1F497D"/>
                </a:solidFill>
              </a:rPr>
              <a:t>DiscountTab</a:t>
            </a:r>
            <a:endParaRPr lang="en-US" sz="1400" dirty="0">
              <a:solidFill>
                <a:srgbClr val="1F497D"/>
              </a:solidFill>
            </a:endParaRPr>
          </a:p>
        </p:txBody>
      </p:sp>
      <p:graphicFrame>
        <p:nvGraphicFramePr>
          <p:cNvPr id="7" name="Table 6"/>
          <p:cNvGraphicFramePr>
            <a:graphicFrameLocks noGrp="1"/>
          </p:cNvGraphicFramePr>
          <p:nvPr/>
        </p:nvGraphicFramePr>
        <p:xfrm>
          <a:off x="7010400" y="1325880"/>
          <a:ext cx="2743200" cy="118872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208280">
                <a:tc>
                  <a:txBody>
                    <a:bodyPr/>
                    <a:lstStyle/>
                    <a:p>
                      <a:r>
                        <a:rPr lang="en-US" sz="1200" dirty="0" err="1"/>
                        <a:t>CustId</a:t>
                      </a:r>
                      <a:endParaRPr lang="en-US" sz="1200" dirty="0"/>
                    </a:p>
                  </a:txBody>
                  <a:tcPr/>
                </a:tc>
                <a:tc>
                  <a:txBody>
                    <a:bodyPr/>
                    <a:lstStyle/>
                    <a:p>
                      <a:r>
                        <a:rPr lang="en-US" sz="1200" dirty="0" err="1"/>
                        <a:t>ItemId</a:t>
                      </a:r>
                      <a:endParaRPr lang="en-US" sz="1200" dirty="0"/>
                    </a:p>
                  </a:txBody>
                  <a:tcPr/>
                </a:tc>
                <a:tc>
                  <a:txBody>
                    <a:bodyPr/>
                    <a:lstStyle/>
                    <a:p>
                      <a:r>
                        <a:rPr lang="en-US" sz="1200" dirty="0"/>
                        <a:t>Price</a:t>
                      </a:r>
                    </a:p>
                  </a:txBody>
                  <a:tcPr/>
                </a:tc>
                <a:tc>
                  <a:txBody>
                    <a:bodyPr/>
                    <a:lstStyle/>
                    <a:p>
                      <a:r>
                        <a:rPr lang="en-US" sz="1200" dirty="0"/>
                        <a:t>Year</a:t>
                      </a:r>
                    </a:p>
                  </a:txBody>
                  <a:tcPr/>
                </a:tc>
                <a:extLst>
                  <a:ext uri="{0D108BD9-81ED-4DB2-BD59-A6C34878D82A}">
                    <a16:rowId xmlns:a16="http://schemas.microsoft.com/office/drawing/2014/main" val="10000"/>
                  </a:ext>
                </a:extLst>
              </a:tr>
              <a:tr h="208280">
                <a:tc>
                  <a:txBody>
                    <a:bodyPr/>
                    <a:lstStyle/>
                    <a:p>
                      <a:pPr algn="ctr"/>
                      <a:r>
                        <a:rPr lang="en-US" sz="1400" dirty="0"/>
                        <a:t>1</a:t>
                      </a:r>
                    </a:p>
                  </a:txBody>
                  <a:tcPr>
                    <a:solidFill>
                      <a:srgbClr val="F8AB6C"/>
                    </a:solidFill>
                  </a:tcPr>
                </a:tc>
                <a:tc>
                  <a:txBody>
                    <a:bodyPr/>
                    <a:lstStyle/>
                    <a:p>
                      <a:pPr algn="ctr"/>
                      <a:r>
                        <a:rPr lang="en-US" sz="1400" dirty="0"/>
                        <a:t>I1</a:t>
                      </a:r>
                    </a:p>
                  </a:txBody>
                  <a:tcPr>
                    <a:solidFill>
                      <a:srgbClr val="F8AB6C"/>
                    </a:solidFill>
                  </a:tcPr>
                </a:tc>
                <a:tc>
                  <a:txBody>
                    <a:bodyPr/>
                    <a:lstStyle/>
                    <a:p>
                      <a:pPr algn="ctr"/>
                      <a:r>
                        <a:rPr lang="en-US" sz="1400" dirty="0"/>
                        <a:t>10.0</a:t>
                      </a:r>
                    </a:p>
                  </a:txBody>
                  <a:tcPr>
                    <a:solidFill>
                      <a:srgbClr val="F8AB6C"/>
                    </a:solidFill>
                  </a:tcPr>
                </a:tc>
                <a:tc>
                  <a:txBody>
                    <a:bodyPr/>
                    <a:lstStyle/>
                    <a:p>
                      <a:pPr algn="ctr"/>
                      <a:r>
                        <a:rPr lang="en-US" sz="1400" b="0" dirty="0"/>
                        <a:t>2009</a:t>
                      </a:r>
                    </a:p>
                  </a:txBody>
                  <a:tcPr>
                    <a:solidFill>
                      <a:srgbClr val="F8AB6C"/>
                    </a:solidFill>
                  </a:tcPr>
                </a:tc>
                <a:extLst>
                  <a:ext uri="{0D108BD9-81ED-4DB2-BD59-A6C34878D82A}">
                    <a16:rowId xmlns:a16="http://schemas.microsoft.com/office/drawing/2014/main" val="10001"/>
                  </a:ext>
                </a:extLst>
              </a:tr>
              <a:tr h="208280">
                <a:tc>
                  <a:txBody>
                    <a:bodyPr/>
                    <a:lstStyle/>
                    <a:p>
                      <a:pPr algn="ctr"/>
                      <a:r>
                        <a:rPr lang="en-US" sz="1400" dirty="0"/>
                        <a:t>1</a:t>
                      </a:r>
                    </a:p>
                  </a:txBody>
                  <a:tcPr>
                    <a:solidFill>
                      <a:srgbClr val="F8AB6C"/>
                    </a:solidFill>
                  </a:tcPr>
                </a:tc>
                <a:tc>
                  <a:txBody>
                    <a:bodyPr/>
                    <a:lstStyle/>
                    <a:p>
                      <a:pPr algn="ctr"/>
                      <a:r>
                        <a:rPr lang="en-US" sz="1400" dirty="0"/>
                        <a:t>I2</a:t>
                      </a:r>
                    </a:p>
                  </a:txBody>
                  <a:tcPr>
                    <a:solidFill>
                      <a:srgbClr val="F8AB6C"/>
                    </a:solidFill>
                  </a:tcPr>
                </a:tc>
                <a:tc>
                  <a:txBody>
                    <a:bodyPr/>
                    <a:lstStyle/>
                    <a:p>
                      <a:pPr algn="ctr"/>
                      <a:r>
                        <a:rPr lang="en-US" sz="1400" dirty="0"/>
                        <a:t>10.0</a:t>
                      </a:r>
                    </a:p>
                  </a:txBody>
                  <a:tcPr>
                    <a:solidFill>
                      <a:srgbClr val="F8AB6C"/>
                    </a:solidFill>
                  </a:tcPr>
                </a:tc>
                <a:tc>
                  <a:txBody>
                    <a:bodyPr/>
                    <a:lstStyle/>
                    <a:p>
                      <a:pPr algn="ctr"/>
                      <a:r>
                        <a:rPr lang="en-US" sz="1400" dirty="0"/>
                        <a:t>2011</a:t>
                      </a:r>
                    </a:p>
                  </a:txBody>
                  <a:tcPr>
                    <a:solidFill>
                      <a:srgbClr val="F8AB6C"/>
                    </a:solidFill>
                  </a:tcPr>
                </a:tc>
                <a:extLst>
                  <a:ext uri="{0D108BD9-81ED-4DB2-BD59-A6C34878D82A}">
                    <a16:rowId xmlns:a16="http://schemas.microsoft.com/office/drawing/2014/main" val="10002"/>
                  </a:ext>
                </a:extLst>
              </a:tr>
              <a:tr h="208280">
                <a:tc>
                  <a:txBody>
                    <a:bodyPr/>
                    <a:lstStyle/>
                    <a:p>
                      <a:pPr algn="ctr"/>
                      <a:r>
                        <a:rPr lang="en-US" sz="1400" dirty="0"/>
                        <a:t>2</a:t>
                      </a:r>
                    </a:p>
                  </a:txBody>
                  <a:tcPr>
                    <a:solidFill>
                      <a:srgbClr val="ABDA78"/>
                    </a:solidFill>
                  </a:tcPr>
                </a:tc>
                <a:tc>
                  <a:txBody>
                    <a:bodyPr/>
                    <a:lstStyle/>
                    <a:p>
                      <a:pPr algn="ctr"/>
                      <a:r>
                        <a:rPr lang="en-US" sz="1400" dirty="0"/>
                        <a:t>I3</a:t>
                      </a:r>
                    </a:p>
                  </a:txBody>
                  <a:tcPr>
                    <a:solidFill>
                      <a:srgbClr val="ABDA78"/>
                    </a:solidFill>
                  </a:tcPr>
                </a:tc>
                <a:tc>
                  <a:txBody>
                    <a:bodyPr/>
                    <a:lstStyle/>
                    <a:p>
                      <a:pPr algn="ctr"/>
                      <a:r>
                        <a:rPr lang="en-US" sz="1400" dirty="0"/>
                        <a:t>10.0</a:t>
                      </a:r>
                    </a:p>
                  </a:txBody>
                  <a:tcPr>
                    <a:solidFill>
                      <a:srgbClr val="ABDA78"/>
                    </a:solidFill>
                  </a:tcPr>
                </a:tc>
                <a:tc>
                  <a:txBody>
                    <a:bodyPr/>
                    <a:lstStyle/>
                    <a:p>
                      <a:pPr algn="ctr"/>
                      <a:r>
                        <a:rPr lang="en-US" sz="1400" dirty="0"/>
                        <a:t>2011</a:t>
                      </a:r>
                    </a:p>
                  </a:txBody>
                  <a:tcPr>
                    <a:solidFill>
                      <a:srgbClr val="ABDA78"/>
                    </a:solidFill>
                  </a:tcPr>
                </a:tc>
                <a:extLst>
                  <a:ext uri="{0D108BD9-81ED-4DB2-BD59-A6C34878D82A}">
                    <a16:rowId xmlns:a16="http://schemas.microsoft.com/office/drawing/2014/main" val="10003"/>
                  </a:ext>
                </a:extLst>
              </a:tr>
            </a:tbl>
          </a:graphicData>
        </a:graphic>
      </p:graphicFrame>
      <p:sp>
        <p:nvSpPr>
          <p:cNvPr id="8" name="Rectangle 7"/>
          <p:cNvSpPr/>
          <p:nvPr/>
        </p:nvSpPr>
        <p:spPr>
          <a:xfrm>
            <a:off x="7010400" y="1021080"/>
            <a:ext cx="914400" cy="228600"/>
          </a:xfrm>
          <a:prstGeom prst="rect">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rgbClr val="1F497D"/>
                </a:solidFill>
              </a:rPr>
              <a:t>OrderTab</a:t>
            </a:r>
            <a:endParaRPr lang="en-US" sz="1200" dirty="0">
              <a:solidFill>
                <a:srgbClr val="1F497D"/>
              </a:solidFill>
            </a:endParaRPr>
          </a:p>
        </p:txBody>
      </p:sp>
      <p:graphicFrame>
        <p:nvGraphicFramePr>
          <p:cNvPr id="9" name="Table 8"/>
          <p:cNvGraphicFramePr>
            <a:graphicFrameLocks noGrp="1"/>
          </p:cNvGraphicFramePr>
          <p:nvPr/>
        </p:nvGraphicFramePr>
        <p:xfrm>
          <a:off x="7086600" y="4191000"/>
          <a:ext cx="1562100" cy="883920"/>
        </p:xfrm>
        <a:graphic>
          <a:graphicData uri="http://schemas.openxmlformats.org/drawingml/2006/table">
            <a:tbl>
              <a:tblPr firstRow="1" bandRow="1">
                <a:tableStyleId>{5C22544A-7EE6-4342-B048-85BDC9FD1C3A}</a:tableStyleId>
              </a:tblPr>
              <a:tblGrid>
                <a:gridCol w="781050">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tblGrid>
              <a:tr h="272481">
                <a:tc>
                  <a:txBody>
                    <a:bodyPr/>
                    <a:lstStyle/>
                    <a:p>
                      <a:r>
                        <a:rPr lang="en-US" sz="1200" dirty="0" err="1"/>
                        <a:t>CustId</a:t>
                      </a:r>
                      <a:endParaRPr lang="en-US" sz="1200" dirty="0"/>
                    </a:p>
                  </a:txBody>
                  <a:tcPr/>
                </a:tc>
                <a:tc>
                  <a:txBody>
                    <a:bodyPr/>
                    <a:lstStyle/>
                    <a:p>
                      <a:r>
                        <a:rPr lang="en-US" sz="1200" dirty="0"/>
                        <a:t>Amount</a:t>
                      </a:r>
                    </a:p>
                  </a:txBody>
                  <a:tcPr/>
                </a:tc>
                <a:extLst>
                  <a:ext uri="{0D108BD9-81ED-4DB2-BD59-A6C34878D82A}">
                    <a16:rowId xmlns:a16="http://schemas.microsoft.com/office/drawing/2014/main" val="10000"/>
                  </a:ext>
                </a:extLst>
              </a:tr>
              <a:tr h="239373">
                <a:tc>
                  <a:txBody>
                    <a:bodyPr/>
                    <a:lstStyle/>
                    <a:p>
                      <a:pPr algn="ctr"/>
                      <a:r>
                        <a:rPr lang="en-US" sz="1400" dirty="0">
                          <a:solidFill>
                            <a:schemeClr val="tx1"/>
                          </a:solidFill>
                        </a:rPr>
                        <a:t>1</a:t>
                      </a:r>
                    </a:p>
                  </a:txBody>
                  <a:tcPr>
                    <a:solidFill>
                      <a:srgbClr val="F8AB6C"/>
                    </a:solidFill>
                  </a:tcPr>
                </a:tc>
                <a:tc>
                  <a:txBody>
                    <a:bodyPr/>
                    <a:lstStyle/>
                    <a:p>
                      <a:pPr algn="ctr"/>
                      <a:r>
                        <a:rPr lang="en-US" sz="1400" dirty="0">
                          <a:solidFill>
                            <a:srgbClr val="FF0000"/>
                          </a:solidFill>
                        </a:rPr>
                        <a:t>  </a:t>
                      </a:r>
                      <a:r>
                        <a:rPr lang="en-US" sz="1400" dirty="0">
                          <a:solidFill>
                            <a:schemeClr val="bg1"/>
                          </a:solidFill>
                        </a:rPr>
                        <a:t>8.0</a:t>
                      </a:r>
                    </a:p>
                  </a:txBody>
                  <a:tcPr>
                    <a:solidFill>
                      <a:srgbClr val="F8AB6C"/>
                    </a:solidFill>
                  </a:tcPr>
                </a:tc>
                <a:extLst>
                  <a:ext uri="{0D108BD9-81ED-4DB2-BD59-A6C34878D82A}">
                    <a16:rowId xmlns:a16="http://schemas.microsoft.com/office/drawing/2014/main" val="10001"/>
                  </a:ext>
                </a:extLst>
              </a:tr>
              <a:tr h="239373">
                <a:tc>
                  <a:txBody>
                    <a:bodyPr/>
                    <a:lstStyle/>
                    <a:p>
                      <a:pPr algn="ctr"/>
                      <a:r>
                        <a:rPr lang="en-US" sz="1400" dirty="0"/>
                        <a:t>2</a:t>
                      </a:r>
                    </a:p>
                  </a:txBody>
                  <a:tcPr>
                    <a:solidFill>
                      <a:srgbClr val="ABDA78"/>
                    </a:solidFill>
                  </a:tcPr>
                </a:tc>
                <a:tc>
                  <a:txBody>
                    <a:bodyPr/>
                    <a:lstStyle/>
                    <a:p>
                      <a:pPr algn="ctr"/>
                      <a:r>
                        <a:rPr lang="en-US" sz="1400" baseline="0" dirty="0"/>
                        <a:t>  </a:t>
                      </a:r>
                      <a:r>
                        <a:rPr lang="en-US" sz="1400" dirty="0"/>
                        <a:t>7.0</a:t>
                      </a:r>
                    </a:p>
                  </a:txBody>
                  <a:tcPr>
                    <a:solidFill>
                      <a:srgbClr val="ABDA78"/>
                    </a:solidFill>
                  </a:tcPr>
                </a:tc>
                <a:extLst>
                  <a:ext uri="{0D108BD9-81ED-4DB2-BD59-A6C34878D82A}">
                    <a16:rowId xmlns:a16="http://schemas.microsoft.com/office/drawing/2014/main" val="10002"/>
                  </a:ext>
                </a:extLst>
              </a:tr>
            </a:tbl>
          </a:graphicData>
        </a:graphic>
      </p:graphicFrame>
      <p:sp>
        <p:nvSpPr>
          <p:cNvPr id="10" name="Rectangle 9"/>
          <p:cNvSpPr/>
          <p:nvPr/>
        </p:nvSpPr>
        <p:spPr>
          <a:xfrm>
            <a:off x="7086600" y="3886200"/>
            <a:ext cx="1143000" cy="228600"/>
          </a:xfrm>
          <a:prstGeom prst="rect">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1F497D"/>
                </a:solidFill>
              </a:rPr>
              <a:t>Output</a:t>
            </a:r>
          </a:p>
        </p:txBody>
      </p:sp>
      <p:sp>
        <p:nvSpPr>
          <p:cNvPr id="11" name="TextBox 10"/>
          <p:cNvSpPr txBox="1"/>
          <p:nvPr/>
        </p:nvSpPr>
        <p:spPr>
          <a:xfrm>
            <a:off x="8733370" y="4431268"/>
            <a:ext cx="1553630" cy="369332"/>
          </a:xfrm>
          <a:prstGeom prst="rect">
            <a:avLst/>
          </a:prstGeom>
          <a:noFill/>
        </p:spPr>
        <p:txBody>
          <a:bodyPr wrap="none" rtlCol="0">
            <a:spAutoFit/>
          </a:bodyPr>
          <a:lstStyle/>
          <a:p>
            <a:r>
              <a:rPr lang="en-US" dirty="0">
                <a:solidFill>
                  <a:prstClr val="black"/>
                </a:solidFill>
                <a:latin typeface="Calibri"/>
              </a:rPr>
              <a:t>Expecting 16.0</a:t>
            </a:r>
          </a:p>
        </p:txBody>
      </p:sp>
      <p:sp>
        <p:nvSpPr>
          <p:cNvPr id="13" name="Rectangle 3"/>
          <p:cNvSpPr>
            <a:spLocks noChangeArrowheads="1"/>
          </p:cNvSpPr>
          <p:nvPr/>
        </p:nvSpPr>
        <p:spPr bwMode="auto">
          <a:xfrm>
            <a:off x="1752601" y="990600"/>
            <a:ext cx="537411" cy="4191000"/>
          </a:xfrm>
          <a:prstGeom prst="rect">
            <a:avLst/>
          </a:prstGeom>
          <a:solidFill>
            <a:srgbClr val="FFFFCC"/>
          </a:solidFill>
          <a:ln w="9525">
            <a:noFill/>
            <a:round/>
            <a:headEnd/>
            <a:tailEnd/>
          </a:ln>
          <a:effectLst/>
        </p:spPr>
        <p:txBody>
          <a:bodyPr lIns="90000" tIns="46800" rIns="90000" bIns="46800"/>
          <a:lstStyle/>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2</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3</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4</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5</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6</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7</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8</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9</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10</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11</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12</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13</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14</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15</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16</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17</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18</a:t>
            </a:r>
          </a:p>
        </p:txBody>
      </p:sp>
      <p:sp>
        <p:nvSpPr>
          <p:cNvPr id="92" name="Oval 91"/>
          <p:cNvSpPr/>
          <p:nvPr/>
        </p:nvSpPr>
        <p:spPr>
          <a:xfrm>
            <a:off x="51054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93" name="TextBox 92"/>
          <p:cNvSpPr txBox="1"/>
          <p:nvPr/>
        </p:nvSpPr>
        <p:spPr>
          <a:xfrm>
            <a:off x="5105400" y="54380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10</a:t>
            </a:r>
          </a:p>
        </p:txBody>
      </p:sp>
      <p:sp>
        <p:nvSpPr>
          <p:cNvPr id="94" name="Oval 93"/>
          <p:cNvSpPr/>
          <p:nvPr/>
        </p:nvSpPr>
        <p:spPr>
          <a:xfrm>
            <a:off x="56388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95" name="TextBox 94"/>
          <p:cNvSpPr txBox="1"/>
          <p:nvPr/>
        </p:nvSpPr>
        <p:spPr>
          <a:xfrm>
            <a:off x="5638800" y="54380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11</a:t>
            </a:r>
          </a:p>
        </p:txBody>
      </p:sp>
      <p:sp>
        <p:nvSpPr>
          <p:cNvPr id="96" name="Oval 95"/>
          <p:cNvSpPr/>
          <p:nvPr/>
        </p:nvSpPr>
        <p:spPr>
          <a:xfrm>
            <a:off x="61722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97" name="TextBox 96"/>
          <p:cNvSpPr txBox="1"/>
          <p:nvPr/>
        </p:nvSpPr>
        <p:spPr>
          <a:xfrm>
            <a:off x="6172200" y="54380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12</a:t>
            </a:r>
          </a:p>
        </p:txBody>
      </p:sp>
      <p:sp>
        <p:nvSpPr>
          <p:cNvPr id="98" name="Oval 97"/>
          <p:cNvSpPr/>
          <p:nvPr/>
        </p:nvSpPr>
        <p:spPr>
          <a:xfrm>
            <a:off x="67056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99" name="TextBox 98"/>
          <p:cNvSpPr txBox="1"/>
          <p:nvPr/>
        </p:nvSpPr>
        <p:spPr>
          <a:xfrm>
            <a:off x="6705600" y="54380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13</a:t>
            </a:r>
          </a:p>
        </p:txBody>
      </p:sp>
      <p:sp>
        <p:nvSpPr>
          <p:cNvPr id="116" name="Oval 115"/>
          <p:cNvSpPr/>
          <p:nvPr/>
        </p:nvSpPr>
        <p:spPr>
          <a:xfrm>
            <a:off x="18288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1</a:t>
            </a:r>
          </a:p>
        </p:txBody>
      </p:sp>
      <p:sp>
        <p:nvSpPr>
          <p:cNvPr id="118" name="Oval 117"/>
          <p:cNvSpPr/>
          <p:nvPr/>
        </p:nvSpPr>
        <p:spPr>
          <a:xfrm>
            <a:off x="23622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2</a:t>
            </a:r>
          </a:p>
        </p:txBody>
      </p:sp>
      <p:sp>
        <p:nvSpPr>
          <p:cNvPr id="120" name="Oval 119"/>
          <p:cNvSpPr/>
          <p:nvPr/>
        </p:nvSpPr>
        <p:spPr>
          <a:xfrm>
            <a:off x="28956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5</a:t>
            </a:r>
          </a:p>
        </p:txBody>
      </p:sp>
      <p:sp>
        <p:nvSpPr>
          <p:cNvPr id="122" name="Oval 121"/>
          <p:cNvSpPr/>
          <p:nvPr/>
        </p:nvSpPr>
        <p:spPr>
          <a:xfrm>
            <a:off x="34290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6</a:t>
            </a:r>
          </a:p>
        </p:txBody>
      </p:sp>
      <p:sp>
        <p:nvSpPr>
          <p:cNvPr id="125" name="Oval 124"/>
          <p:cNvSpPr/>
          <p:nvPr/>
        </p:nvSpPr>
        <p:spPr>
          <a:xfrm>
            <a:off x="39624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7</a:t>
            </a:r>
          </a:p>
        </p:txBody>
      </p:sp>
      <p:sp>
        <p:nvSpPr>
          <p:cNvPr id="127" name="Oval 126"/>
          <p:cNvSpPr/>
          <p:nvPr/>
        </p:nvSpPr>
        <p:spPr>
          <a:xfrm>
            <a:off x="44958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8</a:t>
            </a:r>
          </a:p>
        </p:txBody>
      </p:sp>
      <p:sp>
        <p:nvSpPr>
          <p:cNvPr id="132" name="Oval 131"/>
          <p:cNvSpPr/>
          <p:nvPr/>
        </p:nvSpPr>
        <p:spPr>
          <a:xfrm>
            <a:off x="73152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133" name="TextBox 132"/>
          <p:cNvSpPr txBox="1"/>
          <p:nvPr/>
        </p:nvSpPr>
        <p:spPr>
          <a:xfrm>
            <a:off x="7315200" y="5438000"/>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15</a:t>
            </a:r>
          </a:p>
        </p:txBody>
      </p:sp>
      <p:sp>
        <p:nvSpPr>
          <p:cNvPr id="134" name="Oval 133"/>
          <p:cNvSpPr/>
          <p:nvPr/>
        </p:nvSpPr>
        <p:spPr>
          <a:xfrm>
            <a:off x="78486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135" name="TextBox 134"/>
          <p:cNvSpPr txBox="1"/>
          <p:nvPr/>
        </p:nvSpPr>
        <p:spPr>
          <a:xfrm>
            <a:off x="7848600" y="54380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16</a:t>
            </a:r>
          </a:p>
        </p:txBody>
      </p:sp>
      <p:sp>
        <p:nvSpPr>
          <p:cNvPr id="140" name="Oval 139"/>
          <p:cNvSpPr/>
          <p:nvPr/>
        </p:nvSpPr>
        <p:spPr>
          <a:xfrm>
            <a:off x="18288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prstClr val="white"/>
                </a:solidFill>
              </a:rPr>
              <a:t>1</a:t>
            </a:r>
          </a:p>
        </p:txBody>
      </p:sp>
      <p:sp>
        <p:nvSpPr>
          <p:cNvPr id="141" name="Oval 140"/>
          <p:cNvSpPr/>
          <p:nvPr/>
        </p:nvSpPr>
        <p:spPr>
          <a:xfrm>
            <a:off x="23622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prstClr val="white"/>
                </a:solidFill>
              </a:rPr>
              <a:t>2</a:t>
            </a:r>
          </a:p>
        </p:txBody>
      </p:sp>
      <p:sp>
        <p:nvSpPr>
          <p:cNvPr id="142" name="Oval 141"/>
          <p:cNvSpPr/>
          <p:nvPr/>
        </p:nvSpPr>
        <p:spPr>
          <a:xfrm>
            <a:off x="28956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prstClr val="white"/>
                </a:solidFill>
              </a:rPr>
              <a:t>5</a:t>
            </a:r>
          </a:p>
        </p:txBody>
      </p:sp>
      <p:sp>
        <p:nvSpPr>
          <p:cNvPr id="143" name="Oval 142"/>
          <p:cNvSpPr/>
          <p:nvPr/>
        </p:nvSpPr>
        <p:spPr>
          <a:xfrm>
            <a:off x="34290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prstClr val="white"/>
                </a:solidFill>
              </a:rPr>
              <a:t>6</a:t>
            </a:r>
          </a:p>
        </p:txBody>
      </p:sp>
      <p:sp>
        <p:nvSpPr>
          <p:cNvPr id="145" name="Oval 144"/>
          <p:cNvSpPr/>
          <p:nvPr/>
        </p:nvSpPr>
        <p:spPr>
          <a:xfrm>
            <a:off x="39624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prstClr val="white"/>
                </a:solidFill>
              </a:rPr>
              <a:t>7</a:t>
            </a:r>
          </a:p>
        </p:txBody>
      </p:sp>
      <p:sp>
        <p:nvSpPr>
          <p:cNvPr id="146" name="Oval 145"/>
          <p:cNvSpPr/>
          <p:nvPr/>
        </p:nvSpPr>
        <p:spPr>
          <a:xfrm>
            <a:off x="44958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prstClr val="white"/>
                </a:solidFill>
              </a:rPr>
              <a:t>8</a:t>
            </a:r>
          </a:p>
        </p:txBody>
      </p:sp>
      <p:sp>
        <p:nvSpPr>
          <p:cNvPr id="147" name="Oval 146"/>
          <p:cNvSpPr/>
          <p:nvPr/>
        </p:nvSpPr>
        <p:spPr>
          <a:xfrm>
            <a:off x="51054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solidFill>
                <a:prstClr val="white"/>
              </a:solidFill>
            </a:endParaRPr>
          </a:p>
        </p:txBody>
      </p:sp>
      <p:sp>
        <p:nvSpPr>
          <p:cNvPr id="148" name="TextBox 147"/>
          <p:cNvSpPr txBox="1"/>
          <p:nvPr/>
        </p:nvSpPr>
        <p:spPr>
          <a:xfrm>
            <a:off x="5105400" y="5971401"/>
            <a:ext cx="533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prstClr val="white"/>
                </a:solidFill>
              </a:rPr>
              <a:t>10</a:t>
            </a:r>
          </a:p>
        </p:txBody>
      </p:sp>
      <p:sp>
        <p:nvSpPr>
          <p:cNvPr id="149" name="Oval 148"/>
          <p:cNvSpPr/>
          <p:nvPr/>
        </p:nvSpPr>
        <p:spPr>
          <a:xfrm>
            <a:off x="56388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solidFill>
                <a:prstClr val="white"/>
              </a:solidFill>
            </a:endParaRPr>
          </a:p>
        </p:txBody>
      </p:sp>
      <p:sp>
        <p:nvSpPr>
          <p:cNvPr id="150" name="TextBox 149"/>
          <p:cNvSpPr txBox="1"/>
          <p:nvPr/>
        </p:nvSpPr>
        <p:spPr>
          <a:xfrm>
            <a:off x="5638800" y="5971401"/>
            <a:ext cx="533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prstClr val="white"/>
                </a:solidFill>
              </a:rPr>
              <a:t>11</a:t>
            </a:r>
          </a:p>
        </p:txBody>
      </p:sp>
      <p:sp>
        <p:nvSpPr>
          <p:cNvPr id="151" name="Oval 150"/>
          <p:cNvSpPr/>
          <p:nvPr/>
        </p:nvSpPr>
        <p:spPr>
          <a:xfrm>
            <a:off x="61722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solidFill>
                <a:prstClr val="white"/>
              </a:solidFill>
            </a:endParaRPr>
          </a:p>
        </p:txBody>
      </p:sp>
      <p:sp>
        <p:nvSpPr>
          <p:cNvPr id="152" name="TextBox 151"/>
          <p:cNvSpPr txBox="1"/>
          <p:nvPr/>
        </p:nvSpPr>
        <p:spPr>
          <a:xfrm>
            <a:off x="6172200" y="5971401"/>
            <a:ext cx="533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prstClr val="white"/>
                </a:solidFill>
              </a:rPr>
              <a:t>12</a:t>
            </a:r>
          </a:p>
        </p:txBody>
      </p:sp>
      <p:sp>
        <p:nvSpPr>
          <p:cNvPr id="153" name="Oval 152"/>
          <p:cNvSpPr/>
          <p:nvPr/>
        </p:nvSpPr>
        <p:spPr>
          <a:xfrm>
            <a:off x="67056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solidFill>
                <a:prstClr val="white"/>
              </a:solidFill>
            </a:endParaRPr>
          </a:p>
        </p:txBody>
      </p:sp>
      <p:sp>
        <p:nvSpPr>
          <p:cNvPr id="154" name="TextBox 153"/>
          <p:cNvSpPr txBox="1"/>
          <p:nvPr/>
        </p:nvSpPr>
        <p:spPr>
          <a:xfrm>
            <a:off x="6705600" y="5971401"/>
            <a:ext cx="533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prstClr val="white"/>
                </a:solidFill>
              </a:rPr>
              <a:t>13</a:t>
            </a:r>
          </a:p>
        </p:txBody>
      </p:sp>
      <p:sp>
        <p:nvSpPr>
          <p:cNvPr id="155" name="Oval 154"/>
          <p:cNvSpPr/>
          <p:nvPr/>
        </p:nvSpPr>
        <p:spPr>
          <a:xfrm>
            <a:off x="73152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solidFill>
                <a:prstClr val="white"/>
              </a:solidFill>
            </a:endParaRPr>
          </a:p>
        </p:txBody>
      </p:sp>
      <p:sp>
        <p:nvSpPr>
          <p:cNvPr id="156" name="TextBox 155"/>
          <p:cNvSpPr txBox="1"/>
          <p:nvPr/>
        </p:nvSpPr>
        <p:spPr>
          <a:xfrm>
            <a:off x="7315200" y="5971401"/>
            <a:ext cx="533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prstClr val="white"/>
                </a:solidFill>
              </a:rPr>
              <a:t>15</a:t>
            </a:r>
          </a:p>
        </p:txBody>
      </p:sp>
      <p:sp>
        <p:nvSpPr>
          <p:cNvPr id="157" name="Oval 156"/>
          <p:cNvSpPr/>
          <p:nvPr/>
        </p:nvSpPr>
        <p:spPr>
          <a:xfrm>
            <a:off x="78486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solidFill>
                <a:prstClr val="white"/>
              </a:solidFill>
            </a:endParaRPr>
          </a:p>
        </p:txBody>
      </p:sp>
      <p:sp>
        <p:nvSpPr>
          <p:cNvPr id="158" name="TextBox 157"/>
          <p:cNvSpPr txBox="1"/>
          <p:nvPr/>
        </p:nvSpPr>
        <p:spPr>
          <a:xfrm>
            <a:off x="7848600" y="5971401"/>
            <a:ext cx="533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prstClr val="white"/>
                </a:solidFill>
              </a:rPr>
              <a:t>16</a:t>
            </a:r>
          </a:p>
        </p:txBody>
      </p:sp>
      <p:graphicFrame>
        <p:nvGraphicFramePr>
          <p:cNvPr id="204" name="Table 203"/>
          <p:cNvGraphicFramePr>
            <a:graphicFrameLocks noGrp="1"/>
          </p:cNvGraphicFramePr>
          <p:nvPr/>
        </p:nvGraphicFramePr>
        <p:xfrm>
          <a:off x="8610600" y="5410200"/>
          <a:ext cx="1676400" cy="9144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457200">
                <a:tc>
                  <a:txBody>
                    <a:bodyPr/>
                    <a:lstStyle/>
                    <a:p>
                      <a:pPr algn="ctr"/>
                      <a:r>
                        <a:rPr lang="en-US" sz="1400" b="0" dirty="0">
                          <a:solidFill>
                            <a:schemeClr val="tx1"/>
                          </a:solidFill>
                        </a:rPr>
                        <a:t>1</a:t>
                      </a:r>
                    </a:p>
                  </a:txBody>
                  <a:tcPr>
                    <a:solidFill>
                      <a:schemeClr val="accent6"/>
                    </a:solidFill>
                  </a:tcPr>
                </a:tc>
                <a:tc>
                  <a:txBody>
                    <a:bodyPr/>
                    <a:lstStyle/>
                    <a:p>
                      <a:pPr algn="ctr"/>
                      <a:r>
                        <a:rPr lang="en-US" sz="1400" dirty="0">
                          <a:solidFill>
                            <a:srgbClr val="FF0000"/>
                          </a:solidFill>
                        </a:rPr>
                        <a:t>   </a:t>
                      </a:r>
                      <a:r>
                        <a:rPr lang="en-US" sz="1400" dirty="0">
                          <a:solidFill>
                            <a:schemeClr val="bg1"/>
                          </a:solidFill>
                        </a:rPr>
                        <a:t>8.0</a:t>
                      </a:r>
                    </a:p>
                  </a:txBody>
                  <a:tcPr>
                    <a:solidFill>
                      <a:schemeClr val="accent6"/>
                    </a:solidFill>
                  </a:tcPr>
                </a:tc>
                <a:extLst>
                  <a:ext uri="{0D108BD9-81ED-4DB2-BD59-A6C34878D82A}">
                    <a16:rowId xmlns:a16="http://schemas.microsoft.com/office/drawing/2014/main" val="10000"/>
                  </a:ext>
                </a:extLst>
              </a:tr>
              <a:tr h="457200">
                <a:tc>
                  <a:txBody>
                    <a:bodyPr/>
                    <a:lstStyle/>
                    <a:p>
                      <a:pPr algn="ctr"/>
                      <a:r>
                        <a:rPr lang="en-US" sz="1400" dirty="0"/>
                        <a:t>2</a:t>
                      </a:r>
                    </a:p>
                  </a:txBody>
                  <a:tcPr>
                    <a:solidFill>
                      <a:srgbClr val="92D050"/>
                    </a:solidFill>
                  </a:tcPr>
                </a:tc>
                <a:tc>
                  <a:txBody>
                    <a:bodyPr/>
                    <a:lstStyle/>
                    <a:p>
                      <a:pPr algn="ctr"/>
                      <a:r>
                        <a:rPr lang="en-US" sz="1400" baseline="0" dirty="0"/>
                        <a:t>  </a:t>
                      </a:r>
                      <a:r>
                        <a:rPr lang="en-US" sz="1400" dirty="0"/>
                        <a:t>7.0</a:t>
                      </a:r>
                    </a:p>
                  </a:txBody>
                  <a:tcPr>
                    <a:solidFill>
                      <a:srgbClr val="92D050"/>
                    </a:solidFill>
                  </a:tcPr>
                </a:tc>
                <a:extLst>
                  <a:ext uri="{0D108BD9-81ED-4DB2-BD59-A6C34878D82A}">
                    <a16:rowId xmlns:a16="http://schemas.microsoft.com/office/drawing/2014/main" val="10001"/>
                  </a:ext>
                </a:extLst>
              </a:tr>
            </a:tbl>
          </a:graphicData>
        </a:graphic>
      </p:graphicFrame>
      <p:sp>
        <p:nvSpPr>
          <p:cNvPr id="52" name="Slide Number Placeholder 51"/>
          <p:cNvSpPr>
            <a:spLocks noGrp="1"/>
          </p:cNvSpPr>
          <p:nvPr>
            <p:ph type="sldNum" sz="quarter" idx="12"/>
          </p:nvPr>
        </p:nvSpPr>
        <p:spPr/>
        <p:txBody>
          <a:bodyPr/>
          <a:lstStyle/>
          <a:p>
            <a:fld id="{919E6677-47B7-46DC-8403-1EACAC47B6FA}" type="slidenum">
              <a:rPr lang="en-US" smtClean="0">
                <a:solidFill>
                  <a:prstClr val="black">
                    <a:tint val="75000"/>
                  </a:prstClr>
                </a:solidFill>
              </a:rPr>
              <a:pPr/>
              <a:t>44</a:t>
            </a:fld>
            <a:endParaRPr lang="en-US">
              <a:solidFill>
                <a:prstClr val="black">
                  <a:tint val="75000"/>
                </a:prstClr>
              </a:solidFill>
            </a:endParaRPr>
          </a:p>
        </p:txBody>
      </p:sp>
      <p:sp>
        <p:nvSpPr>
          <p:cNvPr id="54" name="TextBox 53"/>
          <p:cNvSpPr txBox="1"/>
          <p:nvPr/>
        </p:nvSpPr>
        <p:spPr>
          <a:xfrm>
            <a:off x="10367174" y="5421868"/>
            <a:ext cx="304892" cy="369332"/>
          </a:xfrm>
          <a:prstGeom prst="rect">
            <a:avLst/>
          </a:prstGeom>
          <a:noFill/>
        </p:spPr>
        <p:txBody>
          <a:bodyPr wrap="none" rtlCol="0">
            <a:spAutoFit/>
          </a:bodyPr>
          <a:lstStyle/>
          <a:p>
            <a:r>
              <a:rPr lang="en-US" dirty="0">
                <a:solidFill>
                  <a:prstClr val="black"/>
                </a:solidFill>
                <a:latin typeface="Calibri"/>
              </a:rPr>
              <a:t>X</a:t>
            </a:r>
          </a:p>
        </p:txBody>
      </p:sp>
      <p:sp>
        <p:nvSpPr>
          <p:cNvPr id="55" name="TextBox 54"/>
          <p:cNvSpPr txBox="1"/>
          <p:nvPr/>
        </p:nvSpPr>
        <p:spPr>
          <a:xfrm>
            <a:off x="10367174" y="5955268"/>
            <a:ext cx="304892" cy="369332"/>
          </a:xfrm>
          <a:prstGeom prst="rect">
            <a:avLst/>
          </a:prstGeom>
          <a:noFill/>
        </p:spPr>
        <p:txBody>
          <a:bodyPr wrap="none" rtlCol="0">
            <a:spAutoFit/>
          </a:bodyPr>
          <a:lstStyle/>
          <a:p>
            <a:r>
              <a:rPr lang="en-US" dirty="0">
                <a:solidFill>
                  <a:prstClr val="black"/>
                </a:solidFill>
                <a:latin typeface="msam10"/>
              </a:rPr>
              <a:t>X</a:t>
            </a:r>
          </a:p>
        </p:txBody>
      </p:sp>
      <p:sp>
        <p:nvSpPr>
          <p:cNvPr id="56" name="Right Brace 55"/>
          <p:cNvSpPr/>
          <p:nvPr/>
        </p:nvSpPr>
        <p:spPr>
          <a:xfrm>
            <a:off x="5715000" y="1828800"/>
            <a:ext cx="152400" cy="381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7" name="TextBox 56"/>
          <p:cNvSpPr txBox="1"/>
          <p:nvPr/>
        </p:nvSpPr>
        <p:spPr>
          <a:xfrm>
            <a:off x="5791200" y="1676401"/>
            <a:ext cx="992772" cy="646331"/>
          </a:xfrm>
          <a:prstGeom prst="rect">
            <a:avLst/>
          </a:prstGeom>
          <a:noFill/>
        </p:spPr>
        <p:txBody>
          <a:bodyPr wrap="none" rtlCol="0">
            <a:spAutoFit/>
          </a:bodyPr>
          <a:lstStyle/>
          <a:p>
            <a:r>
              <a:rPr lang="en-US" dirty="0">
                <a:solidFill>
                  <a:prstClr val="black"/>
                </a:solidFill>
                <a:latin typeface="Calibri"/>
              </a:rPr>
              <a:t>Correct: </a:t>
            </a:r>
          </a:p>
          <a:p>
            <a:r>
              <a:rPr lang="en-US" dirty="0">
                <a:solidFill>
                  <a:prstClr val="black"/>
                </a:solidFill>
                <a:latin typeface="Calibri"/>
              </a:rPr>
              <a:t>&lt; 2009</a:t>
            </a:r>
          </a:p>
        </p:txBody>
      </p:sp>
    </p:spTree>
    <p:extLst>
      <p:ext uri="{BB962C8B-B14F-4D97-AF65-F5344CB8AC3E}">
        <p14:creationId xmlns:p14="http://schemas.microsoft.com/office/powerpoint/2010/main" val="55783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blinds(horizontal)">
                                      <p:cBhvr>
                                        <p:cTn id="7" dur="500"/>
                                        <p:tgtEl>
                                          <p:spTgt spid="165"/>
                                        </p:tgtEl>
                                      </p:cBhvr>
                                    </p:animEffect>
                                  </p:childTnLst>
                                </p:cTn>
                              </p:par>
                              <p:par>
                                <p:cTn id="8" presetID="3" presetClass="entr" presetSubtype="10"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blinds(horizontal)">
                                      <p:cBhvr>
                                        <p:cTn id="10" dur="500"/>
                                        <p:tgtEl>
                                          <p:spTgt spid="163"/>
                                        </p:tgtEl>
                                      </p:cBhvr>
                                    </p:animEffect>
                                  </p:childTnLst>
                                </p:cTn>
                              </p:par>
                              <p:par>
                                <p:cTn id="11" presetID="3" presetClass="entr" presetSubtype="10" fill="hold" nodeType="withEffect">
                                  <p:stCondLst>
                                    <p:cond delay="0"/>
                                  </p:stCondLst>
                                  <p:childTnLst>
                                    <p:set>
                                      <p:cBhvr>
                                        <p:cTn id="12" dur="1" fill="hold">
                                          <p:stCondLst>
                                            <p:cond delay="0"/>
                                          </p:stCondLst>
                                        </p:cTn>
                                        <p:tgtEl>
                                          <p:spTgt spid="160"/>
                                        </p:tgtEl>
                                        <p:attrNameLst>
                                          <p:attrName>style.visibility</p:attrName>
                                        </p:attrNameLst>
                                      </p:cBhvr>
                                      <p:to>
                                        <p:strVal val="visible"/>
                                      </p:to>
                                    </p:set>
                                    <p:animEffect transition="in" filter="blinds(horizontal)">
                                      <p:cBhvr>
                                        <p:cTn id="13" dur="500"/>
                                        <p:tgtEl>
                                          <p:spTgt spid="16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blinds(horizontal)">
                                      <p:cBhvr>
                                        <p:cTn id="16" dur="500"/>
                                        <p:tgtEl>
                                          <p:spTgt spid="9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blinds(horizontal)">
                                      <p:cBhvr>
                                        <p:cTn id="19" dur="500"/>
                                        <p:tgtEl>
                                          <p:spTgt spid="9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blinds(horizontal)">
                                      <p:cBhvr>
                                        <p:cTn id="22" dur="500"/>
                                        <p:tgtEl>
                                          <p:spTgt spid="9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blinds(horizontal)">
                                      <p:cBhvr>
                                        <p:cTn id="25" dur="500"/>
                                        <p:tgtEl>
                                          <p:spTgt spid="9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blinds(horizontal)">
                                      <p:cBhvr>
                                        <p:cTn id="28" dur="500"/>
                                        <p:tgtEl>
                                          <p:spTgt spid="9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blinds(horizontal)">
                                      <p:cBhvr>
                                        <p:cTn id="31" dur="500"/>
                                        <p:tgtEl>
                                          <p:spTgt spid="9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blinds(horizontal)">
                                      <p:cBhvr>
                                        <p:cTn id="34" dur="500"/>
                                        <p:tgtEl>
                                          <p:spTgt spid="9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blinds(horizontal)">
                                      <p:cBhvr>
                                        <p:cTn id="37" dur="500"/>
                                        <p:tgtEl>
                                          <p:spTgt spid="9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blinds(horizontal)">
                                      <p:cBhvr>
                                        <p:cTn id="40" dur="500"/>
                                        <p:tgtEl>
                                          <p:spTgt spid="11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blinds(horizontal)">
                                      <p:cBhvr>
                                        <p:cTn id="43" dur="500"/>
                                        <p:tgtEl>
                                          <p:spTgt spid="11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20"/>
                                        </p:tgtEl>
                                        <p:attrNameLst>
                                          <p:attrName>style.visibility</p:attrName>
                                        </p:attrNameLst>
                                      </p:cBhvr>
                                      <p:to>
                                        <p:strVal val="visible"/>
                                      </p:to>
                                    </p:set>
                                    <p:animEffect transition="in" filter="blinds(horizontal)">
                                      <p:cBhvr>
                                        <p:cTn id="46" dur="500"/>
                                        <p:tgtEl>
                                          <p:spTgt spid="12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22"/>
                                        </p:tgtEl>
                                        <p:attrNameLst>
                                          <p:attrName>style.visibility</p:attrName>
                                        </p:attrNameLst>
                                      </p:cBhvr>
                                      <p:to>
                                        <p:strVal val="visible"/>
                                      </p:to>
                                    </p:set>
                                    <p:animEffect transition="in" filter="blinds(horizontal)">
                                      <p:cBhvr>
                                        <p:cTn id="49" dur="500"/>
                                        <p:tgtEl>
                                          <p:spTgt spid="12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25"/>
                                        </p:tgtEl>
                                        <p:attrNameLst>
                                          <p:attrName>style.visibility</p:attrName>
                                        </p:attrNameLst>
                                      </p:cBhvr>
                                      <p:to>
                                        <p:strVal val="visible"/>
                                      </p:to>
                                    </p:set>
                                    <p:animEffect transition="in" filter="blinds(horizontal)">
                                      <p:cBhvr>
                                        <p:cTn id="52" dur="500"/>
                                        <p:tgtEl>
                                          <p:spTgt spid="12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27"/>
                                        </p:tgtEl>
                                        <p:attrNameLst>
                                          <p:attrName>style.visibility</p:attrName>
                                        </p:attrNameLst>
                                      </p:cBhvr>
                                      <p:to>
                                        <p:strVal val="visible"/>
                                      </p:to>
                                    </p:set>
                                    <p:animEffect transition="in" filter="blinds(horizontal)">
                                      <p:cBhvr>
                                        <p:cTn id="55" dur="500"/>
                                        <p:tgtEl>
                                          <p:spTgt spid="127"/>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32"/>
                                        </p:tgtEl>
                                        <p:attrNameLst>
                                          <p:attrName>style.visibility</p:attrName>
                                        </p:attrNameLst>
                                      </p:cBhvr>
                                      <p:to>
                                        <p:strVal val="visible"/>
                                      </p:to>
                                    </p:set>
                                    <p:animEffect transition="in" filter="blinds(horizontal)">
                                      <p:cBhvr>
                                        <p:cTn id="58" dur="500"/>
                                        <p:tgtEl>
                                          <p:spTgt spid="132"/>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33"/>
                                        </p:tgtEl>
                                        <p:attrNameLst>
                                          <p:attrName>style.visibility</p:attrName>
                                        </p:attrNameLst>
                                      </p:cBhvr>
                                      <p:to>
                                        <p:strVal val="visible"/>
                                      </p:to>
                                    </p:set>
                                    <p:animEffect transition="in" filter="blinds(horizontal)">
                                      <p:cBhvr>
                                        <p:cTn id="61" dur="500"/>
                                        <p:tgtEl>
                                          <p:spTgt spid="13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34"/>
                                        </p:tgtEl>
                                        <p:attrNameLst>
                                          <p:attrName>style.visibility</p:attrName>
                                        </p:attrNameLst>
                                      </p:cBhvr>
                                      <p:to>
                                        <p:strVal val="visible"/>
                                      </p:to>
                                    </p:set>
                                    <p:animEffect transition="in" filter="blinds(horizontal)">
                                      <p:cBhvr>
                                        <p:cTn id="64" dur="500"/>
                                        <p:tgtEl>
                                          <p:spTgt spid="134"/>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blinds(horizontal)">
                                      <p:cBhvr>
                                        <p:cTn id="67" dur="500"/>
                                        <p:tgtEl>
                                          <p:spTgt spid="135"/>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40"/>
                                        </p:tgtEl>
                                        <p:attrNameLst>
                                          <p:attrName>style.visibility</p:attrName>
                                        </p:attrNameLst>
                                      </p:cBhvr>
                                      <p:to>
                                        <p:strVal val="visible"/>
                                      </p:to>
                                    </p:set>
                                    <p:animEffect transition="in" filter="blinds(horizontal)">
                                      <p:cBhvr>
                                        <p:cTn id="70" dur="500"/>
                                        <p:tgtEl>
                                          <p:spTgt spid="140"/>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41"/>
                                        </p:tgtEl>
                                        <p:attrNameLst>
                                          <p:attrName>style.visibility</p:attrName>
                                        </p:attrNameLst>
                                      </p:cBhvr>
                                      <p:to>
                                        <p:strVal val="visible"/>
                                      </p:to>
                                    </p:set>
                                    <p:animEffect transition="in" filter="blinds(horizontal)">
                                      <p:cBhvr>
                                        <p:cTn id="73" dur="500"/>
                                        <p:tgtEl>
                                          <p:spTgt spid="141"/>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42"/>
                                        </p:tgtEl>
                                        <p:attrNameLst>
                                          <p:attrName>style.visibility</p:attrName>
                                        </p:attrNameLst>
                                      </p:cBhvr>
                                      <p:to>
                                        <p:strVal val="visible"/>
                                      </p:to>
                                    </p:set>
                                    <p:animEffect transition="in" filter="blinds(horizontal)">
                                      <p:cBhvr>
                                        <p:cTn id="76" dur="500"/>
                                        <p:tgtEl>
                                          <p:spTgt spid="142"/>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43"/>
                                        </p:tgtEl>
                                        <p:attrNameLst>
                                          <p:attrName>style.visibility</p:attrName>
                                        </p:attrNameLst>
                                      </p:cBhvr>
                                      <p:to>
                                        <p:strVal val="visible"/>
                                      </p:to>
                                    </p:set>
                                    <p:animEffect transition="in" filter="blinds(horizontal)">
                                      <p:cBhvr>
                                        <p:cTn id="79" dur="500"/>
                                        <p:tgtEl>
                                          <p:spTgt spid="143"/>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45"/>
                                        </p:tgtEl>
                                        <p:attrNameLst>
                                          <p:attrName>style.visibility</p:attrName>
                                        </p:attrNameLst>
                                      </p:cBhvr>
                                      <p:to>
                                        <p:strVal val="visible"/>
                                      </p:to>
                                    </p:set>
                                    <p:animEffect transition="in" filter="blinds(horizontal)">
                                      <p:cBhvr>
                                        <p:cTn id="82" dur="500"/>
                                        <p:tgtEl>
                                          <p:spTgt spid="145"/>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46"/>
                                        </p:tgtEl>
                                        <p:attrNameLst>
                                          <p:attrName>style.visibility</p:attrName>
                                        </p:attrNameLst>
                                      </p:cBhvr>
                                      <p:to>
                                        <p:strVal val="visible"/>
                                      </p:to>
                                    </p:set>
                                    <p:animEffect transition="in" filter="blinds(horizontal)">
                                      <p:cBhvr>
                                        <p:cTn id="85" dur="500"/>
                                        <p:tgtEl>
                                          <p:spTgt spid="146"/>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blinds(horizontal)">
                                      <p:cBhvr>
                                        <p:cTn id="88" dur="500"/>
                                        <p:tgtEl>
                                          <p:spTgt spid="147"/>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blinds(horizontal)">
                                      <p:cBhvr>
                                        <p:cTn id="91" dur="500"/>
                                        <p:tgtEl>
                                          <p:spTgt spid="148"/>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49"/>
                                        </p:tgtEl>
                                        <p:attrNameLst>
                                          <p:attrName>style.visibility</p:attrName>
                                        </p:attrNameLst>
                                      </p:cBhvr>
                                      <p:to>
                                        <p:strVal val="visible"/>
                                      </p:to>
                                    </p:set>
                                    <p:animEffect transition="in" filter="blinds(horizontal)">
                                      <p:cBhvr>
                                        <p:cTn id="94" dur="500"/>
                                        <p:tgtEl>
                                          <p:spTgt spid="149"/>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50"/>
                                        </p:tgtEl>
                                        <p:attrNameLst>
                                          <p:attrName>style.visibility</p:attrName>
                                        </p:attrNameLst>
                                      </p:cBhvr>
                                      <p:to>
                                        <p:strVal val="visible"/>
                                      </p:to>
                                    </p:set>
                                    <p:animEffect transition="in" filter="blinds(horizontal)">
                                      <p:cBhvr>
                                        <p:cTn id="97" dur="500"/>
                                        <p:tgtEl>
                                          <p:spTgt spid="150"/>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51"/>
                                        </p:tgtEl>
                                        <p:attrNameLst>
                                          <p:attrName>style.visibility</p:attrName>
                                        </p:attrNameLst>
                                      </p:cBhvr>
                                      <p:to>
                                        <p:strVal val="visible"/>
                                      </p:to>
                                    </p:set>
                                    <p:animEffect transition="in" filter="blinds(horizontal)">
                                      <p:cBhvr>
                                        <p:cTn id="100" dur="500"/>
                                        <p:tgtEl>
                                          <p:spTgt spid="151"/>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52"/>
                                        </p:tgtEl>
                                        <p:attrNameLst>
                                          <p:attrName>style.visibility</p:attrName>
                                        </p:attrNameLst>
                                      </p:cBhvr>
                                      <p:to>
                                        <p:strVal val="visible"/>
                                      </p:to>
                                    </p:set>
                                    <p:animEffect transition="in" filter="blinds(horizontal)">
                                      <p:cBhvr>
                                        <p:cTn id="103" dur="500"/>
                                        <p:tgtEl>
                                          <p:spTgt spid="152"/>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53"/>
                                        </p:tgtEl>
                                        <p:attrNameLst>
                                          <p:attrName>style.visibility</p:attrName>
                                        </p:attrNameLst>
                                      </p:cBhvr>
                                      <p:to>
                                        <p:strVal val="visible"/>
                                      </p:to>
                                    </p:set>
                                    <p:animEffect transition="in" filter="blinds(horizontal)">
                                      <p:cBhvr>
                                        <p:cTn id="106" dur="500"/>
                                        <p:tgtEl>
                                          <p:spTgt spid="153"/>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54"/>
                                        </p:tgtEl>
                                        <p:attrNameLst>
                                          <p:attrName>style.visibility</p:attrName>
                                        </p:attrNameLst>
                                      </p:cBhvr>
                                      <p:to>
                                        <p:strVal val="visible"/>
                                      </p:to>
                                    </p:set>
                                    <p:animEffect transition="in" filter="blinds(horizontal)">
                                      <p:cBhvr>
                                        <p:cTn id="109" dur="500"/>
                                        <p:tgtEl>
                                          <p:spTgt spid="154"/>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155"/>
                                        </p:tgtEl>
                                        <p:attrNameLst>
                                          <p:attrName>style.visibility</p:attrName>
                                        </p:attrNameLst>
                                      </p:cBhvr>
                                      <p:to>
                                        <p:strVal val="visible"/>
                                      </p:to>
                                    </p:set>
                                    <p:animEffect transition="in" filter="blinds(horizontal)">
                                      <p:cBhvr>
                                        <p:cTn id="112" dur="500"/>
                                        <p:tgtEl>
                                          <p:spTgt spid="155"/>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blinds(horizontal)">
                                      <p:cBhvr>
                                        <p:cTn id="115" dur="500"/>
                                        <p:tgtEl>
                                          <p:spTgt spid="156"/>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157"/>
                                        </p:tgtEl>
                                        <p:attrNameLst>
                                          <p:attrName>style.visibility</p:attrName>
                                        </p:attrNameLst>
                                      </p:cBhvr>
                                      <p:to>
                                        <p:strVal val="visible"/>
                                      </p:to>
                                    </p:set>
                                    <p:animEffect transition="in" filter="blinds(horizontal)">
                                      <p:cBhvr>
                                        <p:cTn id="118" dur="500"/>
                                        <p:tgtEl>
                                          <p:spTgt spid="157"/>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158"/>
                                        </p:tgtEl>
                                        <p:attrNameLst>
                                          <p:attrName>style.visibility</p:attrName>
                                        </p:attrNameLst>
                                      </p:cBhvr>
                                      <p:to>
                                        <p:strVal val="visible"/>
                                      </p:to>
                                    </p:set>
                                    <p:animEffect transition="in" filter="blinds(horizontal)">
                                      <p:cBhvr>
                                        <p:cTn id="121" dur="500"/>
                                        <p:tgtEl>
                                          <p:spTgt spid="158"/>
                                        </p:tgtEl>
                                      </p:cBhvr>
                                    </p:animEffect>
                                  </p:childTnLst>
                                </p:cTn>
                              </p:par>
                              <p:par>
                                <p:cTn id="122" presetID="3" presetClass="entr" presetSubtype="10" fill="hold" nodeType="withEffect">
                                  <p:stCondLst>
                                    <p:cond delay="0"/>
                                  </p:stCondLst>
                                  <p:childTnLst>
                                    <p:set>
                                      <p:cBhvr>
                                        <p:cTn id="123" dur="1" fill="hold">
                                          <p:stCondLst>
                                            <p:cond delay="0"/>
                                          </p:stCondLst>
                                        </p:cTn>
                                        <p:tgtEl>
                                          <p:spTgt spid="204"/>
                                        </p:tgtEl>
                                        <p:attrNameLst>
                                          <p:attrName>style.visibility</p:attrName>
                                        </p:attrNameLst>
                                      </p:cBhvr>
                                      <p:to>
                                        <p:strVal val="visible"/>
                                      </p:to>
                                    </p:set>
                                    <p:animEffect transition="in" filter="blinds(horizontal)">
                                      <p:cBhvr>
                                        <p:cTn id="124" dur="500"/>
                                        <p:tgtEl>
                                          <p:spTgt spid="204"/>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blinds(horizontal)">
                                      <p:cBhvr>
                                        <p:cTn id="127" dur="500"/>
                                        <p:tgtEl>
                                          <p:spTgt spid="54"/>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blinds(horizontal)">
                                      <p:cBhvr>
                                        <p:cTn id="13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p:bldP spid="94" grpId="0" animBg="1"/>
      <p:bldP spid="95" grpId="0"/>
      <p:bldP spid="96" grpId="0" animBg="1"/>
      <p:bldP spid="97" grpId="0"/>
      <p:bldP spid="98" grpId="0" animBg="1"/>
      <p:bldP spid="99" grpId="0"/>
      <p:bldP spid="116" grpId="0" animBg="1"/>
      <p:bldP spid="118" grpId="0" animBg="1"/>
      <p:bldP spid="120" grpId="0" animBg="1"/>
      <p:bldP spid="122" grpId="0" animBg="1"/>
      <p:bldP spid="125" grpId="0" animBg="1"/>
      <p:bldP spid="127" grpId="0" animBg="1"/>
      <p:bldP spid="132" grpId="0" animBg="1"/>
      <p:bldP spid="133" grpId="0"/>
      <p:bldP spid="134" grpId="0" animBg="1"/>
      <p:bldP spid="135" grpId="0"/>
      <p:bldP spid="140" grpId="0" animBg="1"/>
      <p:bldP spid="141" grpId="0" animBg="1"/>
      <p:bldP spid="142" grpId="0" animBg="1"/>
      <p:bldP spid="143" grpId="0" animBg="1"/>
      <p:bldP spid="145" grpId="0" animBg="1"/>
      <p:bldP spid="146" grpId="0" animBg="1"/>
      <p:bldP spid="147" grpId="0" animBg="1"/>
      <p:bldP spid="148" grpId="0"/>
      <p:bldP spid="149" grpId="0" animBg="1"/>
      <p:bldP spid="150" grpId="0"/>
      <p:bldP spid="151" grpId="0" animBg="1"/>
      <p:bldP spid="152" grpId="0"/>
      <p:bldP spid="153" grpId="0" animBg="1"/>
      <p:bldP spid="154" grpId="0"/>
      <p:bldP spid="155" grpId="0" animBg="1"/>
      <p:bldP spid="156" grpId="0"/>
      <p:bldP spid="157" grpId="0" animBg="1"/>
      <p:bldP spid="158" grpId="0"/>
      <p:bldP spid="54" grpId="0"/>
      <p:bldP spid="5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563562"/>
          </a:xfrm>
        </p:spPr>
        <p:txBody>
          <a:bodyPr/>
          <a:lstStyle/>
          <a:p>
            <a:r>
              <a:rPr lang="en-US" sz="2800" dirty="0"/>
              <a:t>Need for a more Precise Slicing</a:t>
            </a:r>
          </a:p>
        </p:txBody>
      </p:sp>
      <p:sp>
        <p:nvSpPr>
          <p:cNvPr id="5" name="Slide Number Placeholder 4"/>
          <p:cNvSpPr>
            <a:spLocks noGrp="1"/>
          </p:cNvSpPr>
          <p:nvPr>
            <p:ph type="sldNum" sz="quarter" idx="12"/>
          </p:nvPr>
        </p:nvSpPr>
        <p:spPr/>
        <p:txBody>
          <a:bodyPr/>
          <a:lstStyle/>
          <a:p>
            <a:fld id="{919E6677-47B7-46DC-8403-1EACAC47B6FA}" type="slidenum">
              <a:rPr lang="en-US" smtClean="0">
                <a:solidFill>
                  <a:prstClr val="black">
                    <a:tint val="75000"/>
                  </a:prstClr>
                </a:solidFill>
              </a:rPr>
              <a:pPr/>
              <a:t>45</a:t>
            </a:fld>
            <a:endParaRPr lang="en-US" dirty="0">
              <a:solidFill>
                <a:prstClr val="black">
                  <a:tint val="75000"/>
                </a:prstClr>
              </a:solidFill>
            </a:endParaRPr>
          </a:p>
        </p:txBody>
      </p:sp>
      <p:cxnSp>
        <p:nvCxnSpPr>
          <p:cNvPr id="6" name="Straight Connector 5"/>
          <p:cNvCxnSpPr>
            <a:stCxn id="19" idx="4"/>
            <a:endCxn id="28" idx="0"/>
          </p:cNvCxnSpPr>
          <p:nvPr/>
        </p:nvCxnSpPr>
        <p:spPr>
          <a:xfrm rot="5400000">
            <a:off x="2819400" y="3695700"/>
            <a:ext cx="5410200" cy="0"/>
          </a:xfrm>
          <a:prstGeom prst="line">
            <a:avLst/>
          </a:prstGeom>
        </p:spPr>
        <p:style>
          <a:lnRef idx="2">
            <a:schemeClr val="dk1"/>
          </a:lnRef>
          <a:fillRef idx="0">
            <a:schemeClr val="dk1"/>
          </a:fillRef>
          <a:effectRef idx="1">
            <a:schemeClr val="dk1"/>
          </a:effectRef>
          <a:fontRef idx="minor">
            <a:schemeClr val="tx1"/>
          </a:fontRef>
        </p:style>
      </p:cxnSp>
      <p:grpSp>
        <p:nvGrpSpPr>
          <p:cNvPr id="7" name="Group 6"/>
          <p:cNvGrpSpPr/>
          <p:nvPr/>
        </p:nvGrpSpPr>
        <p:grpSpPr>
          <a:xfrm>
            <a:off x="5334000" y="3733800"/>
            <a:ext cx="533400" cy="381000"/>
            <a:chOff x="457200" y="3810000"/>
            <a:chExt cx="533400" cy="381000"/>
          </a:xfrm>
        </p:grpSpPr>
        <p:sp>
          <p:nvSpPr>
            <p:cNvPr id="8" name="Oval 7"/>
            <p:cNvSpPr/>
            <p:nvPr/>
          </p:nvSpPr>
          <p:spPr>
            <a:xfrm>
              <a:off x="457200" y="38100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9" name="TextBox 8"/>
            <p:cNvSpPr txBox="1"/>
            <p:nvPr/>
          </p:nvSpPr>
          <p:spPr>
            <a:xfrm>
              <a:off x="457200" y="38378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10</a:t>
              </a:r>
            </a:p>
          </p:txBody>
        </p:sp>
      </p:grpSp>
      <p:grpSp>
        <p:nvGrpSpPr>
          <p:cNvPr id="10" name="Group 9"/>
          <p:cNvGrpSpPr/>
          <p:nvPr/>
        </p:nvGrpSpPr>
        <p:grpSpPr>
          <a:xfrm>
            <a:off x="5334000" y="4267200"/>
            <a:ext cx="533400" cy="381000"/>
            <a:chOff x="3733800" y="1066800"/>
            <a:chExt cx="533400" cy="381000"/>
          </a:xfrm>
        </p:grpSpPr>
        <p:sp>
          <p:nvSpPr>
            <p:cNvPr id="11" name="Oval 10"/>
            <p:cNvSpPr/>
            <p:nvPr/>
          </p:nvSpPr>
          <p:spPr>
            <a:xfrm>
              <a:off x="3733800" y="1066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12" name="TextBox 11"/>
            <p:cNvSpPr txBox="1"/>
            <p:nvPr/>
          </p:nvSpPr>
          <p:spPr>
            <a:xfrm>
              <a:off x="3733800" y="10946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11</a:t>
              </a:r>
            </a:p>
          </p:txBody>
        </p:sp>
      </p:grpSp>
      <p:grpSp>
        <p:nvGrpSpPr>
          <p:cNvPr id="13" name="Group 12"/>
          <p:cNvGrpSpPr/>
          <p:nvPr/>
        </p:nvGrpSpPr>
        <p:grpSpPr>
          <a:xfrm>
            <a:off x="5334000" y="4800600"/>
            <a:ext cx="533400" cy="381000"/>
            <a:chOff x="4267200" y="1066800"/>
            <a:chExt cx="533400" cy="381000"/>
          </a:xfrm>
        </p:grpSpPr>
        <p:sp>
          <p:nvSpPr>
            <p:cNvPr id="14" name="Oval 13"/>
            <p:cNvSpPr/>
            <p:nvPr/>
          </p:nvSpPr>
          <p:spPr>
            <a:xfrm>
              <a:off x="4267200" y="1066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15" name="TextBox 14"/>
            <p:cNvSpPr txBox="1"/>
            <p:nvPr/>
          </p:nvSpPr>
          <p:spPr>
            <a:xfrm>
              <a:off x="4267200" y="10946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12</a:t>
              </a:r>
            </a:p>
          </p:txBody>
        </p:sp>
      </p:grpSp>
      <p:grpSp>
        <p:nvGrpSpPr>
          <p:cNvPr id="16" name="Group 15"/>
          <p:cNvGrpSpPr/>
          <p:nvPr/>
        </p:nvGrpSpPr>
        <p:grpSpPr>
          <a:xfrm>
            <a:off x="5334000" y="5334000"/>
            <a:ext cx="533400" cy="381000"/>
            <a:chOff x="4800600" y="1066800"/>
            <a:chExt cx="533400" cy="381000"/>
          </a:xfrm>
        </p:grpSpPr>
        <p:sp>
          <p:nvSpPr>
            <p:cNvPr id="17" name="Oval 16"/>
            <p:cNvSpPr/>
            <p:nvPr/>
          </p:nvSpPr>
          <p:spPr>
            <a:xfrm>
              <a:off x="4800600" y="1066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18" name="TextBox 17"/>
            <p:cNvSpPr txBox="1"/>
            <p:nvPr/>
          </p:nvSpPr>
          <p:spPr>
            <a:xfrm>
              <a:off x="4800600" y="10946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13</a:t>
              </a:r>
            </a:p>
          </p:txBody>
        </p:sp>
      </p:grpSp>
      <p:sp>
        <p:nvSpPr>
          <p:cNvPr id="19" name="Oval 18"/>
          <p:cNvSpPr/>
          <p:nvPr/>
        </p:nvSpPr>
        <p:spPr>
          <a:xfrm>
            <a:off x="5334000" y="6096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1</a:t>
            </a:r>
          </a:p>
        </p:txBody>
      </p:sp>
      <p:sp>
        <p:nvSpPr>
          <p:cNvPr id="20" name="Oval 19"/>
          <p:cNvSpPr/>
          <p:nvPr/>
        </p:nvSpPr>
        <p:spPr>
          <a:xfrm>
            <a:off x="5334000" y="160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5</a:t>
            </a:r>
          </a:p>
        </p:txBody>
      </p:sp>
      <p:sp>
        <p:nvSpPr>
          <p:cNvPr id="21" name="Oval 20"/>
          <p:cNvSpPr/>
          <p:nvPr/>
        </p:nvSpPr>
        <p:spPr>
          <a:xfrm>
            <a:off x="5334000" y="21336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6</a:t>
            </a:r>
          </a:p>
        </p:txBody>
      </p:sp>
      <p:sp>
        <p:nvSpPr>
          <p:cNvPr id="22" name="Oval 21"/>
          <p:cNvSpPr/>
          <p:nvPr/>
        </p:nvSpPr>
        <p:spPr>
          <a:xfrm>
            <a:off x="5334000" y="26670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7</a:t>
            </a:r>
          </a:p>
        </p:txBody>
      </p:sp>
      <p:sp>
        <p:nvSpPr>
          <p:cNvPr id="23" name="Oval 22"/>
          <p:cNvSpPr/>
          <p:nvPr/>
        </p:nvSpPr>
        <p:spPr>
          <a:xfrm>
            <a:off x="5334000" y="32004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8</a:t>
            </a:r>
          </a:p>
        </p:txBody>
      </p:sp>
      <p:grpSp>
        <p:nvGrpSpPr>
          <p:cNvPr id="24" name="Group 23"/>
          <p:cNvGrpSpPr/>
          <p:nvPr/>
        </p:nvGrpSpPr>
        <p:grpSpPr>
          <a:xfrm>
            <a:off x="5334000" y="5867400"/>
            <a:ext cx="533400" cy="381000"/>
            <a:chOff x="5410200" y="1066800"/>
            <a:chExt cx="533400" cy="381000"/>
          </a:xfrm>
        </p:grpSpPr>
        <p:sp>
          <p:nvSpPr>
            <p:cNvPr id="25" name="Oval 24"/>
            <p:cNvSpPr/>
            <p:nvPr/>
          </p:nvSpPr>
          <p:spPr>
            <a:xfrm>
              <a:off x="5410200" y="1066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26" name="TextBox 25"/>
            <p:cNvSpPr txBox="1"/>
            <p:nvPr/>
          </p:nvSpPr>
          <p:spPr>
            <a:xfrm>
              <a:off x="5410200" y="1094600"/>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15</a:t>
              </a:r>
            </a:p>
          </p:txBody>
        </p:sp>
      </p:grpSp>
      <p:sp>
        <p:nvSpPr>
          <p:cNvPr id="28" name="Oval 27"/>
          <p:cNvSpPr/>
          <p:nvPr/>
        </p:nvSpPr>
        <p:spPr>
          <a:xfrm>
            <a:off x="5334000" y="6400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29" name="TextBox 28"/>
          <p:cNvSpPr txBox="1"/>
          <p:nvPr/>
        </p:nvSpPr>
        <p:spPr>
          <a:xfrm>
            <a:off x="5334000" y="64286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16</a:t>
            </a:r>
          </a:p>
        </p:txBody>
      </p:sp>
      <p:graphicFrame>
        <p:nvGraphicFramePr>
          <p:cNvPr id="30" name="Table 29"/>
          <p:cNvGraphicFramePr>
            <a:graphicFrameLocks noGrp="1"/>
          </p:cNvGraphicFramePr>
          <p:nvPr/>
        </p:nvGraphicFramePr>
        <p:xfrm>
          <a:off x="7086600" y="990600"/>
          <a:ext cx="1676400" cy="4572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457200">
                <a:tc>
                  <a:txBody>
                    <a:bodyPr/>
                    <a:lstStyle/>
                    <a:p>
                      <a:pPr algn="ctr"/>
                      <a:r>
                        <a:rPr lang="en-US" sz="1400" dirty="0"/>
                        <a:t>2</a:t>
                      </a:r>
                    </a:p>
                  </a:txBody>
                  <a:tcPr>
                    <a:solidFill>
                      <a:srgbClr val="92D050"/>
                    </a:solidFill>
                  </a:tcPr>
                </a:tc>
                <a:tc>
                  <a:txBody>
                    <a:bodyPr/>
                    <a:lstStyle/>
                    <a:p>
                      <a:pPr algn="ctr"/>
                      <a:r>
                        <a:rPr lang="en-US" sz="1400" baseline="0" dirty="0"/>
                        <a:t>  </a:t>
                      </a:r>
                      <a:r>
                        <a:rPr lang="en-US" sz="1400" dirty="0"/>
                        <a:t>7.0</a:t>
                      </a:r>
                    </a:p>
                  </a:txBody>
                  <a:tcPr>
                    <a:solidFill>
                      <a:srgbClr val="92D050"/>
                    </a:solidFill>
                  </a:tcPr>
                </a:tc>
                <a:extLst>
                  <a:ext uri="{0D108BD9-81ED-4DB2-BD59-A6C34878D82A}">
                    <a16:rowId xmlns:a16="http://schemas.microsoft.com/office/drawing/2014/main" val="10000"/>
                  </a:ext>
                </a:extLst>
              </a:tr>
            </a:tbl>
          </a:graphicData>
        </a:graphic>
      </p:graphicFrame>
      <p:sp>
        <p:nvSpPr>
          <p:cNvPr id="31" name="TextBox 30"/>
          <p:cNvSpPr txBox="1"/>
          <p:nvPr/>
        </p:nvSpPr>
        <p:spPr>
          <a:xfrm>
            <a:off x="2895508" y="990600"/>
            <a:ext cx="304892" cy="369332"/>
          </a:xfrm>
          <a:prstGeom prst="rect">
            <a:avLst/>
          </a:prstGeom>
          <a:noFill/>
        </p:spPr>
        <p:txBody>
          <a:bodyPr wrap="none" rtlCol="0">
            <a:spAutoFit/>
          </a:bodyPr>
          <a:lstStyle/>
          <a:p>
            <a:r>
              <a:rPr lang="en-US" dirty="0">
                <a:solidFill>
                  <a:prstClr val="black"/>
                </a:solidFill>
                <a:latin typeface="Calibri"/>
              </a:rPr>
              <a:t>X</a:t>
            </a:r>
          </a:p>
        </p:txBody>
      </p:sp>
      <p:cxnSp>
        <p:nvCxnSpPr>
          <p:cNvPr id="32" name="Straight Connector 31"/>
          <p:cNvCxnSpPr>
            <a:stCxn id="41" idx="4"/>
            <a:endCxn id="48" idx="0"/>
          </p:cNvCxnSpPr>
          <p:nvPr/>
        </p:nvCxnSpPr>
        <p:spPr>
          <a:xfrm rot="5400000">
            <a:off x="3581400" y="3695700"/>
            <a:ext cx="5410200" cy="0"/>
          </a:xfrm>
          <a:prstGeom prst="line">
            <a:avLst/>
          </a:prstGeom>
        </p:spPr>
        <p:style>
          <a:lnRef idx="2">
            <a:schemeClr val="dk1"/>
          </a:lnRef>
          <a:fillRef idx="0">
            <a:schemeClr val="dk1"/>
          </a:fillRef>
          <a:effectRef idx="1">
            <a:schemeClr val="dk1"/>
          </a:effectRef>
          <a:fontRef idx="minor">
            <a:schemeClr val="tx1"/>
          </a:fontRef>
        </p:style>
      </p:cxnSp>
      <p:sp>
        <p:nvSpPr>
          <p:cNvPr id="33" name="Oval 32"/>
          <p:cNvSpPr/>
          <p:nvPr/>
        </p:nvSpPr>
        <p:spPr>
          <a:xfrm>
            <a:off x="6096000" y="37338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34" name="TextBox 33"/>
          <p:cNvSpPr txBox="1"/>
          <p:nvPr/>
        </p:nvSpPr>
        <p:spPr>
          <a:xfrm>
            <a:off x="6096000" y="37616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10</a:t>
            </a:r>
          </a:p>
        </p:txBody>
      </p:sp>
      <p:sp>
        <p:nvSpPr>
          <p:cNvPr id="35" name="Oval 34"/>
          <p:cNvSpPr/>
          <p:nvPr/>
        </p:nvSpPr>
        <p:spPr>
          <a:xfrm>
            <a:off x="6096000" y="42672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36" name="TextBox 35"/>
          <p:cNvSpPr txBox="1"/>
          <p:nvPr/>
        </p:nvSpPr>
        <p:spPr>
          <a:xfrm>
            <a:off x="6096000" y="42950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11</a:t>
            </a:r>
          </a:p>
        </p:txBody>
      </p:sp>
      <p:sp>
        <p:nvSpPr>
          <p:cNvPr id="37" name="Oval 36"/>
          <p:cNvSpPr/>
          <p:nvPr/>
        </p:nvSpPr>
        <p:spPr>
          <a:xfrm>
            <a:off x="6096000" y="48006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38" name="TextBox 37"/>
          <p:cNvSpPr txBox="1"/>
          <p:nvPr/>
        </p:nvSpPr>
        <p:spPr>
          <a:xfrm>
            <a:off x="6096000" y="48284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12</a:t>
            </a:r>
          </a:p>
        </p:txBody>
      </p:sp>
      <p:sp>
        <p:nvSpPr>
          <p:cNvPr id="39" name="Oval 38"/>
          <p:cNvSpPr/>
          <p:nvPr/>
        </p:nvSpPr>
        <p:spPr>
          <a:xfrm>
            <a:off x="6096000" y="53340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40" name="TextBox 39"/>
          <p:cNvSpPr txBox="1"/>
          <p:nvPr/>
        </p:nvSpPr>
        <p:spPr>
          <a:xfrm>
            <a:off x="6096000" y="53618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13</a:t>
            </a:r>
          </a:p>
        </p:txBody>
      </p:sp>
      <p:sp>
        <p:nvSpPr>
          <p:cNvPr id="41" name="Oval 40"/>
          <p:cNvSpPr/>
          <p:nvPr/>
        </p:nvSpPr>
        <p:spPr>
          <a:xfrm>
            <a:off x="6096000" y="6096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1</a:t>
            </a:r>
          </a:p>
        </p:txBody>
      </p:sp>
      <p:sp>
        <p:nvSpPr>
          <p:cNvPr id="42" name="Oval 41"/>
          <p:cNvSpPr/>
          <p:nvPr/>
        </p:nvSpPr>
        <p:spPr>
          <a:xfrm>
            <a:off x="6096000" y="16002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5</a:t>
            </a:r>
          </a:p>
        </p:txBody>
      </p:sp>
      <p:sp>
        <p:nvSpPr>
          <p:cNvPr id="43" name="Oval 42"/>
          <p:cNvSpPr/>
          <p:nvPr/>
        </p:nvSpPr>
        <p:spPr>
          <a:xfrm>
            <a:off x="6096000" y="21336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6</a:t>
            </a:r>
          </a:p>
        </p:txBody>
      </p:sp>
      <p:sp>
        <p:nvSpPr>
          <p:cNvPr id="44" name="Oval 43"/>
          <p:cNvSpPr/>
          <p:nvPr/>
        </p:nvSpPr>
        <p:spPr>
          <a:xfrm>
            <a:off x="6096000" y="26670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7</a:t>
            </a:r>
          </a:p>
        </p:txBody>
      </p:sp>
      <p:sp>
        <p:nvSpPr>
          <p:cNvPr id="45" name="Oval 44"/>
          <p:cNvSpPr/>
          <p:nvPr/>
        </p:nvSpPr>
        <p:spPr>
          <a:xfrm>
            <a:off x="6096000" y="32004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8</a:t>
            </a:r>
          </a:p>
        </p:txBody>
      </p:sp>
      <p:sp>
        <p:nvSpPr>
          <p:cNvPr id="46" name="Oval 45"/>
          <p:cNvSpPr/>
          <p:nvPr/>
        </p:nvSpPr>
        <p:spPr>
          <a:xfrm>
            <a:off x="6096000" y="58674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47" name="TextBox 46"/>
          <p:cNvSpPr txBox="1"/>
          <p:nvPr/>
        </p:nvSpPr>
        <p:spPr>
          <a:xfrm>
            <a:off x="6096000" y="5895200"/>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15</a:t>
            </a:r>
          </a:p>
        </p:txBody>
      </p:sp>
      <p:sp>
        <p:nvSpPr>
          <p:cNvPr id="48" name="Oval 47"/>
          <p:cNvSpPr/>
          <p:nvPr/>
        </p:nvSpPr>
        <p:spPr>
          <a:xfrm>
            <a:off x="6096000" y="64008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49" name="TextBox 48"/>
          <p:cNvSpPr txBox="1"/>
          <p:nvPr/>
        </p:nvSpPr>
        <p:spPr>
          <a:xfrm>
            <a:off x="6096000" y="64286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16</a:t>
            </a:r>
          </a:p>
        </p:txBody>
      </p:sp>
      <p:graphicFrame>
        <p:nvGraphicFramePr>
          <p:cNvPr id="50" name="Table 49"/>
          <p:cNvGraphicFramePr>
            <a:graphicFrameLocks noGrp="1"/>
          </p:cNvGraphicFramePr>
          <p:nvPr/>
        </p:nvGraphicFramePr>
        <p:xfrm>
          <a:off x="3200400" y="990600"/>
          <a:ext cx="1676400" cy="4572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457200">
                <a:tc>
                  <a:txBody>
                    <a:bodyPr/>
                    <a:lstStyle/>
                    <a:p>
                      <a:pPr algn="ctr"/>
                      <a:r>
                        <a:rPr lang="en-US" sz="1400" b="0" dirty="0">
                          <a:solidFill>
                            <a:schemeClr val="bg1"/>
                          </a:solidFill>
                        </a:rPr>
                        <a:t>1</a:t>
                      </a:r>
                    </a:p>
                  </a:txBody>
                  <a:tcPr>
                    <a:solidFill>
                      <a:schemeClr val="accent6"/>
                    </a:solidFill>
                  </a:tcPr>
                </a:tc>
                <a:tc>
                  <a:txBody>
                    <a:bodyPr/>
                    <a:lstStyle/>
                    <a:p>
                      <a:pPr algn="ctr"/>
                      <a:r>
                        <a:rPr lang="en-US" sz="1400" dirty="0">
                          <a:solidFill>
                            <a:srgbClr val="FF0000"/>
                          </a:solidFill>
                        </a:rPr>
                        <a:t>   </a:t>
                      </a:r>
                      <a:r>
                        <a:rPr lang="en-US" sz="1400" dirty="0">
                          <a:solidFill>
                            <a:schemeClr val="bg1"/>
                          </a:solidFill>
                        </a:rPr>
                        <a:t>8.0</a:t>
                      </a:r>
                    </a:p>
                  </a:txBody>
                  <a:tcPr>
                    <a:solidFill>
                      <a:schemeClr val="accent6"/>
                    </a:solidFill>
                  </a:tcPr>
                </a:tc>
                <a:extLst>
                  <a:ext uri="{0D108BD9-81ED-4DB2-BD59-A6C34878D82A}">
                    <a16:rowId xmlns:a16="http://schemas.microsoft.com/office/drawing/2014/main" val="10000"/>
                  </a:ext>
                </a:extLst>
              </a:tr>
            </a:tbl>
          </a:graphicData>
        </a:graphic>
      </p:graphicFrame>
      <p:sp>
        <p:nvSpPr>
          <p:cNvPr id="51" name="Rectangle 50"/>
          <p:cNvSpPr/>
          <p:nvPr/>
        </p:nvSpPr>
        <p:spPr>
          <a:xfrm>
            <a:off x="5029200" y="1524000"/>
            <a:ext cx="1828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Oval 54"/>
          <p:cNvSpPr/>
          <p:nvPr/>
        </p:nvSpPr>
        <p:spPr>
          <a:xfrm>
            <a:off x="5334000" y="1066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2</a:t>
            </a:r>
          </a:p>
        </p:txBody>
      </p:sp>
      <p:sp>
        <p:nvSpPr>
          <p:cNvPr id="56" name="Oval 55"/>
          <p:cNvSpPr/>
          <p:nvPr/>
        </p:nvSpPr>
        <p:spPr>
          <a:xfrm>
            <a:off x="6096000" y="10668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2</a:t>
            </a:r>
          </a:p>
        </p:txBody>
      </p:sp>
      <p:sp>
        <p:nvSpPr>
          <p:cNvPr id="57" name="TextBox 56"/>
          <p:cNvSpPr txBox="1"/>
          <p:nvPr/>
        </p:nvSpPr>
        <p:spPr>
          <a:xfrm>
            <a:off x="8763000" y="990600"/>
            <a:ext cx="304892" cy="369332"/>
          </a:xfrm>
          <a:prstGeom prst="rect">
            <a:avLst/>
          </a:prstGeom>
          <a:noFill/>
        </p:spPr>
        <p:txBody>
          <a:bodyPr wrap="none" rtlCol="0">
            <a:spAutoFit/>
          </a:bodyPr>
          <a:lstStyle/>
          <a:p>
            <a:r>
              <a:rPr lang="en-US" dirty="0">
                <a:solidFill>
                  <a:prstClr val="black"/>
                </a:solidFill>
                <a:latin typeface="msam10"/>
              </a:rPr>
              <a:t>X</a:t>
            </a:r>
          </a:p>
        </p:txBody>
      </p:sp>
      <p:sp>
        <p:nvSpPr>
          <p:cNvPr id="58" name="Rectangle 57"/>
          <p:cNvSpPr/>
          <p:nvPr/>
        </p:nvSpPr>
        <p:spPr>
          <a:xfrm>
            <a:off x="7010401" y="1600200"/>
            <a:ext cx="3788473"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US" dirty="0">
                <a:solidFill>
                  <a:prstClr val="black"/>
                </a:solidFill>
              </a:rPr>
              <a:t>Delete from </a:t>
            </a:r>
            <a:r>
              <a:rPr lang="en-US" dirty="0" err="1">
                <a:solidFill>
                  <a:prstClr val="black"/>
                </a:solidFill>
              </a:rPr>
              <a:t>itab</a:t>
            </a:r>
            <a:r>
              <a:rPr lang="en-US" dirty="0">
                <a:solidFill>
                  <a:prstClr val="black"/>
                </a:solidFill>
              </a:rPr>
              <a:t> where year &lt;= 2009</a:t>
            </a:r>
          </a:p>
        </p:txBody>
      </p:sp>
      <p:graphicFrame>
        <p:nvGraphicFramePr>
          <p:cNvPr id="59" name="Table 58"/>
          <p:cNvGraphicFramePr>
            <a:graphicFrameLocks noGrp="1"/>
          </p:cNvGraphicFramePr>
          <p:nvPr/>
        </p:nvGraphicFramePr>
        <p:xfrm>
          <a:off x="2133600" y="2209799"/>
          <a:ext cx="2438400" cy="18288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271994">
                <a:tc>
                  <a:txBody>
                    <a:bodyPr/>
                    <a:lstStyle/>
                    <a:p>
                      <a:r>
                        <a:rPr lang="en-US" sz="1200" dirty="0" err="1"/>
                        <a:t>CustId</a:t>
                      </a:r>
                      <a:endParaRPr lang="en-US" sz="1200" dirty="0"/>
                    </a:p>
                  </a:txBody>
                  <a:tcPr/>
                </a:tc>
                <a:tc>
                  <a:txBody>
                    <a:bodyPr/>
                    <a:lstStyle/>
                    <a:p>
                      <a:r>
                        <a:rPr lang="en-US" sz="1200" dirty="0" err="1"/>
                        <a:t>ItemId</a:t>
                      </a:r>
                      <a:endParaRPr lang="en-US" sz="1200" dirty="0"/>
                    </a:p>
                  </a:txBody>
                  <a:tcPr/>
                </a:tc>
                <a:tc>
                  <a:txBody>
                    <a:bodyPr/>
                    <a:lstStyle/>
                    <a:p>
                      <a:r>
                        <a:rPr lang="en-US" sz="1200" dirty="0"/>
                        <a:t>Price</a:t>
                      </a:r>
                    </a:p>
                  </a:txBody>
                  <a:tcPr/>
                </a:tc>
                <a:tc>
                  <a:txBody>
                    <a:bodyPr/>
                    <a:lstStyle/>
                    <a:p>
                      <a:r>
                        <a:rPr lang="en-US" sz="1200" dirty="0"/>
                        <a:t>Year</a:t>
                      </a:r>
                    </a:p>
                  </a:txBody>
                  <a:tcPr/>
                </a:tc>
                <a:extLst>
                  <a:ext uri="{0D108BD9-81ED-4DB2-BD59-A6C34878D82A}">
                    <a16:rowId xmlns:a16="http://schemas.microsoft.com/office/drawing/2014/main" val="10000"/>
                  </a:ext>
                </a:extLst>
              </a:tr>
              <a:tr h="198896">
                <a:tc>
                  <a:txBody>
                    <a:bodyPr/>
                    <a:lstStyle/>
                    <a:p>
                      <a:pPr algn="ctr"/>
                      <a:r>
                        <a:rPr lang="en-US" sz="1400" dirty="0"/>
                        <a:t>1</a:t>
                      </a:r>
                    </a:p>
                  </a:txBody>
                  <a:tcPr/>
                </a:tc>
                <a:tc>
                  <a:txBody>
                    <a:bodyPr/>
                    <a:lstStyle/>
                    <a:p>
                      <a:pPr algn="ctr"/>
                      <a:r>
                        <a:rPr lang="en-US" sz="1400" dirty="0"/>
                        <a:t>Item1</a:t>
                      </a:r>
                    </a:p>
                  </a:txBody>
                  <a:tcPr/>
                </a:tc>
                <a:tc>
                  <a:txBody>
                    <a:bodyPr/>
                    <a:lstStyle/>
                    <a:p>
                      <a:pPr algn="ctr"/>
                      <a:r>
                        <a:rPr lang="en-US" sz="1400" dirty="0"/>
                        <a:t>10.0</a:t>
                      </a:r>
                    </a:p>
                  </a:txBody>
                  <a:tcPr/>
                </a:tc>
                <a:tc>
                  <a:txBody>
                    <a:bodyPr/>
                    <a:lstStyle/>
                    <a:p>
                      <a:pPr algn="ctr"/>
                      <a:r>
                        <a:rPr lang="en-US" sz="1400" b="1" dirty="0"/>
                        <a:t>2009</a:t>
                      </a:r>
                    </a:p>
                  </a:txBody>
                  <a:tcPr/>
                </a:tc>
                <a:extLst>
                  <a:ext uri="{0D108BD9-81ED-4DB2-BD59-A6C34878D82A}">
                    <a16:rowId xmlns:a16="http://schemas.microsoft.com/office/drawing/2014/main" val="10001"/>
                  </a:ext>
                </a:extLst>
              </a:tr>
              <a:tr h="198896">
                <a:tc>
                  <a:txBody>
                    <a:bodyPr/>
                    <a:lstStyle/>
                    <a:p>
                      <a:pPr algn="ctr"/>
                      <a:r>
                        <a:rPr lang="en-US" sz="1400" dirty="0"/>
                        <a:t>1</a:t>
                      </a:r>
                    </a:p>
                  </a:txBody>
                  <a:tcPr>
                    <a:solidFill>
                      <a:srgbClr val="F8A764"/>
                    </a:solidFill>
                  </a:tcPr>
                </a:tc>
                <a:tc>
                  <a:txBody>
                    <a:bodyPr/>
                    <a:lstStyle/>
                    <a:p>
                      <a:pPr algn="ctr"/>
                      <a:r>
                        <a:rPr lang="en-US" sz="1400" dirty="0"/>
                        <a:t>Item2</a:t>
                      </a:r>
                    </a:p>
                  </a:txBody>
                  <a:tcPr>
                    <a:solidFill>
                      <a:srgbClr val="F8A764"/>
                    </a:solidFill>
                  </a:tcPr>
                </a:tc>
                <a:tc>
                  <a:txBody>
                    <a:bodyPr/>
                    <a:lstStyle/>
                    <a:p>
                      <a:pPr algn="ctr"/>
                      <a:r>
                        <a:rPr lang="en-US" sz="1400" dirty="0"/>
                        <a:t>10.0</a:t>
                      </a:r>
                    </a:p>
                  </a:txBody>
                  <a:tcPr>
                    <a:solidFill>
                      <a:srgbClr val="F8A764"/>
                    </a:solidFill>
                  </a:tcPr>
                </a:tc>
                <a:tc>
                  <a:txBody>
                    <a:bodyPr/>
                    <a:lstStyle/>
                    <a:p>
                      <a:pPr algn="ctr"/>
                      <a:r>
                        <a:rPr lang="en-US" sz="1400" dirty="0"/>
                        <a:t>2011</a:t>
                      </a:r>
                    </a:p>
                  </a:txBody>
                  <a:tcPr>
                    <a:solidFill>
                      <a:srgbClr val="F8A764"/>
                    </a:solidFill>
                  </a:tcPr>
                </a:tc>
                <a:extLst>
                  <a:ext uri="{0D108BD9-81ED-4DB2-BD59-A6C34878D82A}">
                    <a16:rowId xmlns:a16="http://schemas.microsoft.com/office/drawing/2014/main" val="10002"/>
                  </a:ext>
                </a:extLst>
              </a:tr>
              <a:tr h="198896">
                <a:tc>
                  <a:txBody>
                    <a:bodyPr/>
                    <a:lstStyle/>
                    <a:p>
                      <a:pPr algn="ctr"/>
                      <a:r>
                        <a:rPr lang="en-US" sz="1400" dirty="0"/>
                        <a:t>2</a:t>
                      </a:r>
                    </a:p>
                  </a:txBody>
                  <a:tcPr>
                    <a:solidFill>
                      <a:srgbClr val="A4D76B"/>
                    </a:solidFill>
                  </a:tcPr>
                </a:tc>
                <a:tc>
                  <a:txBody>
                    <a:bodyPr/>
                    <a:lstStyle/>
                    <a:p>
                      <a:pPr algn="ctr"/>
                      <a:r>
                        <a:rPr lang="en-US" sz="1400" dirty="0"/>
                        <a:t>Item3</a:t>
                      </a:r>
                    </a:p>
                  </a:txBody>
                  <a:tcPr>
                    <a:solidFill>
                      <a:srgbClr val="A4D76B"/>
                    </a:solidFill>
                  </a:tcPr>
                </a:tc>
                <a:tc>
                  <a:txBody>
                    <a:bodyPr/>
                    <a:lstStyle/>
                    <a:p>
                      <a:pPr algn="ctr"/>
                      <a:r>
                        <a:rPr lang="en-US" sz="1400" dirty="0"/>
                        <a:t>10.0</a:t>
                      </a:r>
                    </a:p>
                  </a:txBody>
                  <a:tcPr>
                    <a:solidFill>
                      <a:srgbClr val="A4D76B"/>
                    </a:solidFill>
                  </a:tcPr>
                </a:tc>
                <a:tc>
                  <a:txBody>
                    <a:bodyPr/>
                    <a:lstStyle/>
                    <a:p>
                      <a:pPr algn="ctr"/>
                      <a:r>
                        <a:rPr lang="en-US" sz="1400" dirty="0"/>
                        <a:t>2011</a:t>
                      </a:r>
                    </a:p>
                  </a:txBody>
                  <a:tcPr>
                    <a:solidFill>
                      <a:srgbClr val="A4D76B"/>
                    </a:solidFill>
                  </a:tcPr>
                </a:tc>
                <a:extLst>
                  <a:ext uri="{0D108BD9-81ED-4DB2-BD59-A6C34878D82A}">
                    <a16:rowId xmlns:a16="http://schemas.microsoft.com/office/drawing/2014/main" val="10003"/>
                  </a:ext>
                </a:extLst>
              </a:tr>
            </a:tbl>
          </a:graphicData>
        </a:graphic>
      </p:graphicFrame>
      <p:sp>
        <p:nvSpPr>
          <p:cNvPr id="60" name="Rectangle 59"/>
          <p:cNvSpPr/>
          <p:nvPr/>
        </p:nvSpPr>
        <p:spPr>
          <a:xfrm>
            <a:off x="2133600" y="1905000"/>
            <a:ext cx="1219200" cy="228600"/>
          </a:xfrm>
          <a:prstGeom prst="rect">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rgbClr val="1F497D"/>
                </a:solidFill>
              </a:rPr>
              <a:t>itab</a:t>
            </a:r>
            <a:r>
              <a:rPr lang="en-US" sz="1200" dirty="0">
                <a:solidFill>
                  <a:srgbClr val="1F497D"/>
                </a:solidFill>
              </a:rPr>
              <a:t> </a:t>
            </a:r>
          </a:p>
        </p:txBody>
      </p:sp>
      <p:sp>
        <p:nvSpPr>
          <p:cNvPr id="62" name="Left Brace 61"/>
          <p:cNvSpPr/>
          <p:nvPr/>
        </p:nvSpPr>
        <p:spPr>
          <a:xfrm>
            <a:off x="4572000" y="2209800"/>
            <a:ext cx="685800" cy="4419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3" name="TextBox 62"/>
          <p:cNvSpPr txBox="1"/>
          <p:nvPr/>
        </p:nvSpPr>
        <p:spPr>
          <a:xfrm>
            <a:off x="3352800" y="4191000"/>
            <a:ext cx="1447800" cy="923330"/>
          </a:xfrm>
          <a:prstGeom prst="rect">
            <a:avLst/>
          </a:prstGeom>
          <a:noFill/>
        </p:spPr>
        <p:txBody>
          <a:bodyPr wrap="square" rtlCol="0">
            <a:spAutoFit/>
          </a:bodyPr>
          <a:lstStyle/>
          <a:p>
            <a:r>
              <a:rPr lang="en-US" dirty="0">
                <a:solidFill>
                  <a:prstClr val="black"/>
                </a:solidFill>
                <a:latin typeface="Calibri"/>
              </a:rPr>
              <a:t>Operation performed for </a:t>
            </a:r>
            <a:r>
              <a:rPr lang="en-US" dirty="0" err="1">
                <a:solidFill>
                  <a:prstClr val="black"/>
                </a:solidFill>
                <a:latin typeface="Calibri"/>
              </a:rPr>
              <a:t>CustId</a:t>
            </a:r>
            <a:r>
              <a:rPr lang="en-US" dirty="0">
                <a:solidFill>
                  <a:prstClr val="black"/>
                </a:solidFill>
                <a:latin typeface="Calibri"/>
              </a:rPr>
              <a:t>=1</a:t>
            </a:r>
          </a:p>
        </p:txBody>
      </p:sp>
      <p:sp>
        <p:nvSpPr>
          <p:cNvPr id="65" name="Right Brace 64"/>
          <p:cNvSpPr/>
          <p:nvPr/>
        </p:nvSpPr>
        <p:spPr>
          <a:xfrm>
            <a:off x="6629400" y="2209800"/>
            <a:ext cx="457200" cy="4419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6" name="TextBox 65"/>
          <p:cNvSpPr txBox="1"/>
          <p:nvPr/>
        </p:nvSpPr>
        <p:spPr>
          <a:xfrm>
            <a:off x="738064" y="4129894"/>
            <a:ext cx="2895600" cy="923330"/>
          </a:xfrm>
          <a:prstGeom prst="rect">
            <a:avLst/>
          </a:prstGeom>
          <a:noFill/>
        </p:spPr>
        <p:txBody>
          <a:bodyPr wrap="square" rtlCol="0">
            <a:spAutoFit/>
          </a:bodyPr>
          <a:lstStyle/>
          <a:p>
            <a:r>
              <a:rPr lang="en-US" dirty="0">
                <a:solidFill>
                  <a:prstClr val="black"/>
                </a:solidFill>
                <a:latin typeface="Calibri"/>
              </a:rPr>
              <a:t>Deletion of 1</a:t>
            </a:r>
            <a:r>
              <a:rPr lang="en-US" baseline="30000" dirty="0">
                <a:solidFill>
                  <a:prstClr val="black"/>
                </a:solidFill>
                <a:latin typeface="Calibri"/>
              </a:rPr>
              <a:t>st</a:t>
            </a:r>
          </a:p>
          <a:p>
            <a:r>
              <a:rPr lang="en-US" dirty="0">
                <a:solidFill>
                  <a:prstClr val="black"/>
                </a:solidFill>
                <a:latin typeface="Calibri"/>
              </a:rPr>
              <a:t> row affects </a:t>
            </a:r>
          </a:p>
          <a:p>
            <a:r>
              <a:rPr lang="en-US" dirty="0">
                <a:solidFill>
                  <a:prstClr val="black"/>
                </a:solidFill>
                <a:latin typeface="Calibri"/>
              </a:rPr>
              <a:t>the incorrect slice</a:t>
            </a:r>
          </a:p>
        </p:txBody>
      </p:sp>
      <p:sp>
        <p:nvSpPr>
          <p:cNvPr id="67" name="TextBox 66"/>
          <p:cNvSpPr txBox="1"/>
          <p:nvPr/>
        </p:nvSpPr>
        <p:spPr>
          <a:xfrm>
            <a:off x="7315200" y="3505201"/>
            <a:ext cx="2895600" cy="646331"/>
          </a:xfrm>
          <a:prstGeom prst="rect">
            <a:avLst/>
          </a:prstGeom>
          <a:noFill/>
        </p:spPr>
        <p:txBody>
          <a:bodyPr wrap="square" rtlCol="0">
            <a:spAutoFit/>
          </a:bodyPr>
          <a:lstStyle/>
          <a:p>
            <a:r>
              <a:rPr lang="en-US" dirty="0">
                <a:solidFill>
                  <a:prstClr val="black"/>
                </a:solidFill>
                <a:latin typeface="Calibri"/>
              </a:rPr>
              <a:t>Deletion of 1</a:t>
            </a:r>
            <a:r>
              <a:rPr lang="en-US" baseline="30000" dirty="0">
                <a:solidFill>
                  <a:prstClr val="black"/>
                </a:solidFill>
                <a:latin typeface="Calibri"/>
              </a:rPr>
              <a:t>st</a:t>
            </a:r>
            <a:r>
              <a:rPr lang="en-US" dirty="0">
                <a:solidFill>
                  <a:prstClr val="black"/>
                </a:solidFill>
                <a:latin typeface="Calibri"/>
              </a:rPr>
              <a:t> row does not affect the correct slice</a:t>
            </a:r>
          </a:p>
        </p:txBody>
      </p:sp>
      <p:sp>
        <p:nvSpPr>
          <p:cNvPr id="68" name="TextBox 67"/>
          <p:cNvSpPr txBox="1"/>
          <p:nvPr/>
        </p:nvSpPr>
        <p:spPr>
          <a:xfrm>
            <a:off x="7239000" y="5257801"/>
            <a:ext cx="2895600" cy="1200329"/>
          </a:xfrm>
          <a:prstGeom prst="rect">
            <a:avLst/>
          </a:prstGeom>
          <a:noFill/>
        </p:spPr>
        <p:txBody>
          <a:bodyPr wrap="square" rtlCol="0">
            <a:spAutoFit/>
          </a:bodyPr>
          <a:lstStyle/>
          <a:p>
            <a:r>
              <a:rPr lang="en-US" dirty="0">
                <a:solidFill>
                  <a:prstClr val="black"/>
                </a:solidFill>
                <a:latin typeface="Calibri"/>
              </a:rPr>
              <a:t>Field-row sensitive slice will over-approximately add the delete statement in both the slices </a:t>
            </a:r>
          </a:p>
        </p:txBody>
      </p:sp>
      <p:sp>
        <p:nvSpPr>
          <p:cNvPr id="69" name="TextBox 68"/>
          <p:cNvSpPr txBox="1"/>
          <p:nvPr/>
        </p:nvSpPr>
        <p:spPr>
          <a:xfrm>
            <a:off x="7162800" y="4191000"/>
            <a:ext cx="1447800" cy="923330"/>
          </a:xfrm>
          <a:prstGeom prst="rect">
            <a:avLst/>
          </a:prstGeom>
          <a:noFill/>
        </p:spPr>
        <p:txBody>
          <a:bodyPr wrap="square" rtlCol="0">
            <a:spAutoFit/>
          </a:bodyPr>
          <a:lstStyle/>
          <a:p>
            <a:r>
              <a:rPr lang="en-US" dirty="0">
                <a:solidFill>
                  <a:prstClr val="black"/>
                </a:solidFill>
                <a:latin typeface="Calibri"/>
              </a:rPr>
              <a:t>Operation performed for </a:t>
            </a:r>
            <a:r>
              <a:rPr lang="en-US" dirty="0" err="1">
                <a:solidFill>
                  <a:prstClr val="black"/>
                </a:solidFill>
                <a:latin typeface="Calibri"/>
              </a:rPr>
              <a:t>CustId</a:t>
            </a:r>
            <a:r>
              <a:rPr lang="en-US" dirty="0">
                <a:solidFill>
                  <a:prstClr val="black"/>
                </a:solidFill>
                <a:latin typeface="Calibri"/>
              </a:rPr>
              <a:t>=2</a:t>
            </a:r>
          </a:p>
        </p:txBody>
      </p:sp>
      <p:cxnSp>
        <p:nvCxnSpPr>
          <p:cNvPr id="70" name="Straight Connector 69"/>
          <p:cNvCxnSpPr/>
          <p:nvPr/>
        </p:nvCxnSpPr>
        <p:spPr>
          <a:xfrm>
            <a:off x="1905000" y="2667000"/>
            <a:ext cx="2743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07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blinds(horizontal)">
                                      <p:cBhvr>
                                        <p:cTn id="10" dur="500"/>
                                        <p:tgtEl>
                                          <p:spTgt spid="5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linds(horizontal)">
                                      <p:cBhvr>
                                        <p:cTn id="13" dur="500"/>
                                        <p:tgtEl>
                                          <p:spTgt spid="60"/>
                                        </p:tgtEl>
                                      </p:cBhvr>
                                    </p:animEffect>
                                  </p:childTnLst>
                                </p:cTn>
                              </p:par>
                              <p:par>
                                <p:cTn id="14" presetID="3" presetClass="entr" presetSubtype="1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blinds(horizontal)">
                                      <p:cBhvr>
                                        <p:cTn id="16" dur="500"/>
                                        <p:tgtEl>
                                          <p:spTgt spid="59"/>
                                        </p:tgtEl>
                                      </p:cBhvr>
                                    </p:animEffect>
                                  </p:childTnLst>
                                </p:cTn>
                              </p:par>
                              <p:par>
                                <p:cTn id="17" presetID="3" presetClass="entr" presetSubtype="1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linds(horizontal)">
                                      <p:cBhvr>
                                        <p:cTn id="19" dur="500"/>
                                        <p:tgtEl>
                                          <p:spTgt spid="7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blinds(horizontal)">
                                      <p:cBhvr>
                                        <p:cTn id="24" dur="500"/>
                                        <p:tgtEl>
                                          <p:spTgt spid="6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blinds(horizontal)">
                                      <p:cBhvr>
                                        <p:cTn id="27" dur="500"/>
                                        <p:tgtEl>
                                          <p:spTgt spid="6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blinds(horizontal)">
                                      <p:cBhvr>
                                        <p:cTn id="30" dur="500"/>
                                        <p:tgtEl>
                                          <p:spTgt spid="6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blinds(horizontal)">
                                      <p:cBhvr>
                                        <p:cTn id="33" dur="500"/>
                                        <p:tgtEl>
                                          <p:spTgt spid="6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blinds(horizontal)">
                                      <p:cBhvr>
                                        <p:cTn id="38" dur="500"/>
                                        <p:tgtEl>
                                          <p:spTgt spid="6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blinds(horizontal)">
                                      <p:cBhvr>
                                        <p:cTn id="41" dur="500"/>
                                        <p:tgtEl>
                                          <p:spTgt spid="6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blinds(horizontal)">
                                      <p:cBhvr>
                                        <p:cTn id="4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8" grpId="0" animBg="1"/>
      <p:bldP spid="60" grpId="0" animBg="1"/>
      <p:bldP spid="62" grpId="0" animBg="1"/>
      <p:bldP spid="63" grpId="0"/>
      <p:bldP spid="65" grpId="0" animBg="1"/>
      <p:bldP spid="66" grpId="0"/>
      <p:bldP spid="67" grpId="0"/>
      <p:bldP spid="68" grpId="0"/>
      <p:bldP spid="6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9E6677-47B7-46DC-8403-1EACAC47B6FA}" type="slidenum">
              <a:rPr lang="en-US" smtClean="0">
                <a:solidFill>
                  <a:prstClr val="black">
                    <a:tint val="75000"/>
                  </a:prstClr>
                </a:solidFill>
              </a:rPr>
              <a:pPr/>
              <a:t>46</a:t>
            </a:fld>
            <a:endParaRPr lang="en-US">
              <a:solidFill>
                <a:prstClr val="black">
                  <a:tint val="75000"/>
                </a:prstClr>
              </a:solidFill>
            </a:endParaRPr>
          </a:p>
        </p:txBody>
      </p:sp>
      <p:sp>
        <p:nvSpPr>
          <p:cNvPr id="15" name="Freeform 14"/>
          <p:cNvSpPr/>
          <p:nvPr/>
        </p:nvSpPr>
        <p:spPr>
          <a:xfrm>
            <a:off x="3733801" y="2209800"/>
            <a:ext cx="3505200" cy="2362200"/>
          </a:xfrm>
          <a:custGeom>
            <a:avLst/>
            <a:gdLst>
              <a:gd name="connsiteX0" fmla="*/ 0 w 3347762"/>
              <a:gd name="connsiteY0" fmla="*/ 0 h 1413164"/>
              <a:gd name="connsiteX1" fmla="*/ 83128 w 3347762"/>
              <a:gd name="connsiteY1" fmla="*/ 90684 h 1413164"/>
              <a:gd name="connsiteX2" fmla="*/ 181369 w 3347762"/>
              <a:gd name="connsiteY2" fmla="*/ 234268 h 1413164"/>
              <a:gd name="connsiteX3" fmla="*/ 234268 w 3347762"/>
              <a:gd name="connsiteY3" fmla="*/ 324952 h 1413164"/>
              <a:gd name="connsiteX4" fmla="*/ 294724 w 3347762"/>
              <a:gd name="connsiteY4" fmla="*/ 468536 h 1413164"/>
              <a:gd name="connsiteX5" fmla="*/ 362738 w 3347762"/>
              <a:gd name="connsiteY5" fmla="*/ 695246 h 1413164"/>
              <a:gd name="connsiteX6" fmla="*/ 377852 w 3347762"/>
              <a:gd name="connsiteY6" fmla="*/ 982413 h 1413164"/>
              <a:gd name="connsiteX7" fmla="*/ 408080 w 3347762"/>
              <a:gd name="connsiteY7" fmla="*/ 1231795 h 1413164"/>
              <a:gd name="connsiteX8" fmla="*/ 408080 w 3347762"/>
              <a:gd name="connsiteY8" fmla="*/ 1367821 h 1413164"/>
              <a:gd name="connsiteX9" fmla="*/ 408080 w 3347762"/>
              <a:gd name="connsiteY9" fmla="*/ 1413164 h 1413164"/>
              <a:gd name="connsiteX10" fmla="*/ 2833885 w 3347762"/>
              <a:gd name="connsiteY10" fmla="*/ 1413164 h 1413164"/>
              <a:gd name="connsiteX11" fmla="*/ 2826328 w 3347762"/>
              <a:gd name="connsiteY11" fmla="*/ 1201567 h 1413164"/>
              <a:gd name="connsiteX12" fmla="*/ 2826328 w 3347762"/>
              <a:gd name="connsiteY12" fmla="*/ 1095769 h 1413164"/>
              <a:gd name="connsiteX13" fmla="*/ 2841442 w 3347762"/>
              <a:gd name="connsiteY13" fmla="*/ 937071 h 1413164"/>
              <a:gd name="connsiteX14" fmla="*/ 2871670 w 3347762"/>
              <a:gd name="connsiteY14" fmla="*/ 785931 h 1413164"/>
              <a:gd name="connsiteX15" fmla="*/ 2917012 w 3347762"/>
              <a:gd name="connsiteY15" fmla="*/ 627233 h 1413164"/>
              <a:gd name="connsiteX16" fmla="*/ 3000139 w 3347762"/>
              <a:gd name="connsiteY16" fmla="*/ 408079 h 1413164"/>
              <a:gd name="connsiteX17" fmla="*/ 3090824 w 3347762"/>
              <a:gd name="connsiteY17" fmla="*/ 264496 h 1413164"/>
              <a:gd name="connsiteX18" fmla="*/ 3189065 w 3347762"/>
              <a:gd name="connsiteY18" fmla="*/ 204040 h 1413164"/>
              <a:gd name="connsiteX19" fmla="*/ 3347762 w 3347762"/>
              <a:gd name="connsiteY19" fmla="*/ 113355 h 1413164"/>
              <a:gd name="connsiteX20" fmla="*/ 3022810 w 3347762"/>
              <a:gd name="connsiteY20" fmla="*/ 143583 h 1413164"/>
              <a:gd name="connsiteX21" fmla="*/ 2826328 w 3347762"/>
              <a:gd name="connsiteY21" fmla="*/ 181369 h 1413164"/>
              <a:gd name="connsiteX22" fmla="*/ 2652516 w 3347762"/>
              <a:gd name="connsiteY22" fmla="*/ 249382 h 1413164"/>
              <a:gd name="connsiteX23" fmla="*/ 2516490 w 3347762"/>
              <a:gd name="connsiteY23" fmla="*/ 287167 h 1413164"/>
              <a:gd name="connsiteX24" fmla="*/ 2259551 w 3347762"/>
              <a:gd name="connsiteY24" fmla="*/ 136026 h 1413164"/>
              <a:gd name="connsiteX25" fmla="*/ 2168867 w 3347762"/>
              <a:gd name="connsiteY25" fmla="*/ 136026 h 1413164"/>
              <a:gd name="connsiteX26" fmla="*/ 1957270 w 3347762"/>
              <a:gd name="connsiteY26" fmla="*/ 256939 h 1413164"/>
              <a:gd name="connsiteX27" fmla="*/ 1896814 w 3347762"/>
              <a:gd name="connsiteY27" fmla="*/ 294724 h 1413164"/>
              <a:gd name="connsiteX28" fmla="*/ 1738116 w 3347762"/>
              <a:gd name="connsiteY28" fmla="*/ 173812 h 1413164"/>
              <a:gd name="connsiteX29" fmla="*/ 1556747 w 3347762"/>
              <a:gd name="connsiteY29" fmla="*/ 113355 h 1413164"/>
              <a:gd name="connsiteX30" fmla="*/ 1466063 w 3347762"/>
              <a:gd name="connsiteY30" fmla="*/ 120912 h 1413164"/>
              <a:gd name="connsiteX31" fmla="*/ 1254467 w 3347762"/>
              <a:gd name="connsiteY31" fmla="*/ 196483 h 1413164"/>
              <a:gd name="connsiteX32" fmla="*/ 1141111 w 3347762"/>
              <a:gd name="connsiteY32" fmla="*/ 256939 h 1413164"/>
              <a:gd name="connsiteX33" fmla="*/ 1095769 w 3347762"/>
              <a:gd name="connsiteY33" fmla="*/ 287167 h 1413164"/>
              <a:gd name="connsiteX34" fmla="*/ 944628 w 3347762"/>
              <a:gd name="connsiteY34" fmla="*/ 151141 h 1413164"/>
              <a:gd name="connsiteX35" fmla="*/ 891729 w 3347762"/>
              <a:gd name="connsiteY35" fmla="*/ 120912 h 1413164"/>
              <a:gd name="connsiteX36" fmla="*/ 861501 w 3347762"/>
              <a:gd name="connsiteY36" fmla="*/ 90684 h 1413164"/>
              <a:gd name="connsiteX37" fmla="*/ 733032 w 3347762"/>
              <a:gd name="connsiteY37" fmla="*/ 120912 h 1413164"/>
              <a:gd name="connsiteX38" fmla="*/ 642347 w 3347762"/>
              <a:gd name="connsiteY38" fmla="*/ 143583 h 1413164"/>
              <a:gd name="connsiteX39" fmla="*/ 574334 w 3347762"/>
              <a:gd name="connsiteY39" fmla="*/ 188926 h 1413164"/>
              <a:gd name="connsiteX40" fmla="*/ 491207 w 3347762"/>
              <a:gd name="connsiteY40" fmla="*/ 211597 h 1413164"/>
              <a:gd name="connsiteX41" fmla="*/ 355181 w 3347762"/>
              <a:gd name="connsiteY41" fmla="*/ 98241 h 1413164"/>
              <a:gd name="connsiteX42" fmla="*/ 166255 w 3347762"/>
              <a:gd name="connsiteY42" fmla="*/ 60456 h 1413164"/>
              <a:gd name="connsiteX43" fmla="*/ 0 w 3347762"/>
              <a:gd name="connsiteY43" fmla="*/ 0 h 14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47762" h="1413164">
                <a:moveTo>
                  <a:pt x="0" y="0"/>
                </a:moveTo>
                <a:lnTo>
                  <a:pt x="83128" y="90684"/>
                </a:lnTo>
                <a:lnTo>
                  <a:pt x="181369" y="234268"/>
                </a:lnTo>
                <a:lnTo>
                  <a:pt x="234268" y="324952"/>
                </a:lnTo>
                <a:lnTo>
                  <a:pt x="294724" y="468536"/>
                </a:lnTo>
                <a:lnTo>
                  <a:pt x="362738" y="695246"/>
                </a:lnTo>
                <a:lnTo>
                  <a:pt x="377852" y="982413"/>
                </a:lnTo>
                <a:lnTo>
                  <a:pt x="408080" y="1231795"/>
                </a:lnTo>
                <a:lnTo>
                  <a:pt x="408080" y="1367821"/>
                </a:lnTo>
                <a:lnTo>
                  <a:pt x="408080" y="1413164"/>
                </a:lnTo>
                <a:lnTo>
                  <a:pt x="2833885" y="1413164"/>
                </a:lnTo>
                <a:lnTo>
                  <a:pt x="2826328" y="1201567"/>
                </a:lnTo>
                <a:lnTo>
                  <a:pt x="2826328" y="1095769"/>
                </a:lnTo>
                <a:lnTo>
                  <a:pt x="2841442" y="937071"/>
                </a:lnTo>
                <a:lnTo>
                  <a:pt x="2871670" y="785931"/>
                </a:lnTo>
                <a:lnTo>
                  <a:pt x="2917012" y="627233"/>
                </a:lnTo>
                <a:lnTo>
                  <a:pt x="3000139" y="408079"/>
                </a:lnTo>
                <a:lnTo>
                  <a:pt x="3090824" y="264496"/>
                </a:lnTo>
                <a:lnTo>
                  <a:pt x="3189065" y="204040"/>
                </a:lnTo>
                <a:lnTo>
                  <a:pt x="3347762" y="113355"/>
                </a:lnTo>
                <a:lnTo>
                  <a:pt x="3022810" y="143583"/>
                </a:lnTo>
                <a:lnTo>
                  <a:pt x="2826328" y="181369"/>
                </a:lnTo>
                <a:lnTo>
                  <a:pt x="2652516" y="249382"/>
                </a:lnTo>
                <a:lnTo>
                  <a:pt x="2516490" y="287167"/>
                </a:lnTo>
                <a:lnTo>
                  <a:pt x="2259551" y="136026"/>
                </a:lnTo>
                <a:lnTo>
                  <a:pt x="2168867" y="136026"/>
                </a:lnTo>
                <a:lnTo>
                  <a:pt x="1957270" y="256939"/>
                </a:lnTo>
                <a:lnTo>
                  <a:pt x="1896814" y="294724"/>
                </a:lnTo>
                <a:lnTo>
                  <a:pt x="1738116" y="173812"/>
                </a:lnTo>
                <a:lnTo>
                  <a:pt x="1556747" y="113355"/>
                </a:lnTo>
                <a:lnTo>
                  <a:pt x="1466063" y="120912"/>
                </a:lnTo>
                <a:lnTo>
                  <a:pt x="1254467" y="196483"/>
                </a:lnTo>
                <a:lnTo>
                  <a:pt x="1141111" y="256939"/>
                </a:lnTo>
                <a:lnTo>
                  <a:pt x="1095769" y="287167"/>
                </a:lnTo>
                <a:lnTo>
                  <a:pt x="944628" y="151141"/>
                </a:lnTo>
                <a:lnTo>
                  <a:pt x="891729" y="120912"/>
                </a:lnTo>
                <a:lnTo>
                  <a:pt x="861501" y="90684"/>
                </a:lnTo>
                <a:lnTo>
                  <a:pt x="733032" y="120912"/>
                </a:lnTo>
                <a:lnTo>
                  <a:pt x="642347" y="143583"/>
                </a:lnTo>
                <a:lnTo>
                  <a:pt x="574334" y="188926"/>
                </a:lnTo>
                <a:lnTo>
                  <a:pt x="491207" y="211597"/>
                </a:lnTo>
                <a:lnTo>
                  <a:pt x="355181" y="98241"/>
                </a:lnTo>
                <a:lnTo>
                  <a:pt x="166255" y="60456"/>
                </a:lnTo>
                <a:lnTo>
                  <a:pt x="0"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Freeform 15"/>
          <p:cNvSpPr/>
          <p:nvPr/>
        </p:nvSpPr>
        <p:spPr>
          <a:xfrm>
            <a:off x="3581402" y="3810001"/>
            <a:ext cx="3733799" cy="1663805"/>
          </a:xfrm>
          <a:custGeom>
            <a:avLst/>
            <a:gdLst>
              <a:gd name="connsiteX0" fmla="*/ 574334 w 3657600"/>
              <a:gd name="connsiteY0" fmla="*/ 7557 h 1367822"/>
              <a:gd name="connsiteX1" fmla="*/ 574334 w 3657600"/>
              <a:gd name="connsiteY1" fmla="*/ 249382 h 1367822"/>
              <a:gd name="connsiteX2" fmla="*/ 559220 w 3657600"/>
              <a:gd name="connsiteY2" fmla="*/ 430751 h 1367822"/>
              <a:gd name="connsiteX3" fmla="*/ 506321 w 3657600"/>
              <a:gd name="connsiteY3" fmla="*/ 687690 h 1367822"/>
              <a:gd name="connsiteX4" fmla="*/ 400523 w 3657600"/>
              <a:gd name="connsiteY4" fmla="*/ 997528 h 1367822"/>
              <a:gd name="connsiteX5" fmla="*/ 294724 w 3657600"/>
              <a:gd name="connsiteY5" fmla="*/ 1156225 h 1367822"/>
              <a:gd name="connsiteX6" fmla="*/ 173812 w 3657600"/>
              <a:gd name="connsiteY6" fmla="*/ 1262024 h 1367822"/>
              <a:gd name="connsiteX7" fmla="*/ 0 w 3657600"/>
              <a:gd name="connsiteY7" fmla="*/ 1330037 h 1367822"/>
              <a:gd name="connsiteX8" fmla="*/ 423194 w 3657600"/>
              <a:gd name="connsiteY8" fmla="*/ 1307366 h 1367822"/>
              <a:gd name="connsiteX9" fmla="*/ 748146 w 3657600"/>
              <a:gd name="connsiteY9" fmla="*/ 1224238 h 1367822"/>
              <a:gd name="connsiteX10" fmla="*/ 1103326 w 3657600"/>
              <a:gd name="connsiteY10" fmla="*/ 1194010 h 1367822"/>
              <a:gd name="connsiteX11" fmla="*/ 1345151 w 3657600"/>
              <a:gd name="connsiteY11" fmla="*/ 1269581 h 1367822"/>
              <a:gd name="connsiteX12" fmla="*/ 1662546 w 3657600"/>
              <a:gd name="connsiteY12" fmla="*/ 1367822 h 1367822"/>
              <a:gd name="connsiteX13" fmla="*/ 1836357 w 3657600"/>
              <a:gd name="connsiteY13" fmla="*/ 1360265 h 1367822"/>
              <a:gd name="connsiteX14" fmla="*/ 2168866 w 3657600"/>
              <a:gd name="connsiteY14" fmla="*/ 1269581 h 1367822"/>
              <a:gd name="connsiteX15" fmla="*/ 2320007 w 3657600"/>
              <a:gd name="connsiteY15" fmla="*/ 1194010 h 1367822"/>
              <a:gd name="connsiteX16" fmla="*/ 2327564 w 3657600"/>
              <a:gd name="connsiteY16" fmla="*/ 1186453 h 1367822"/>
              <a:gd name="connsiteX17" fmla="*/ 2660073 w 3657600"/>
              <a:gd name="connsiteY17" fmla="*/ 1314923 h 1367822"/>
              <a:gd name="connsiteX18" fmla="*/ 3075709 w 3657600"/>
              <a:gd name="connsiteY18" fmla="*/ 1360265 h 1367822"/>
              <a:gd name="connsiteX19" fmla="*/ 3514017 w 3657600"/>
              <a:gd name="connsiteY19" fmla="*/ 1367822 h 1367822"/>
              <a:gd name="connsiteX20" fmla="*/ 3657600 w 3657600"/>
              <a:gd name="connsiteY20" fmla="*/ 1322480 h 1367822"/>
              <a:gd name="connsiteX21" fmla="*/ 3529131 w 3657600"/>
              <a:gd name="connsiteY21" fmla="*/ 1314923 h 1367822"/>
              <a:gd name="connsiteX22" fmla="*/ 3430890 w 3657600"/>
              <a:gd name="connsiteY22" fmla="*/ 1239353 h 1367822"/>
              <a:gd name="connsiteX23" fmla="*/ 3279749 w 3657600"/>
              <a:gd name="connsiteY23" fmla="*/ 1042870 h 1367822"/>
              <a:gd name="connsiteX24" fmla="*/ 3181508 w 3657600"/>
              <a:gd name="connsiteY24" fmla="*/ 846387 h 1367822"/>
              <a:gd name="connsiteX25" fmla="*/ 3098381 w 3657600"/>
              <a:gd name="connsiteY25" fmla="*/ 528992 h 1367822"/>
              <a:gd name="connsiteX26" fmla="*/ 3060595 w 3657600"/>
              <a:gd name="connsiteY26" fmla="*/ 294724 h 1367822"/>
              <a:gd name="connsiteX27" fmla="*/ 3007696 w 3657600"/>
              <a:gd name="connsiteY27" fmla="*/ 0 h 1367822"/>
              <a:gd name="connsiteX28" fmla="*/ 574334 w 3657600"/>
              <a:gd name="connsiteY28" fmla="*/ 7557 h 13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57600" h="1367822">
                <a:moveTo>
                  <a:pt x="574334" y="7557"/>
                </a:moveTo>
                <a:lnTo>
                  <a:pt x="574334" y="249382"/>
                </a:lnTo>
                <a:lnTo>
                  <a:pt x="559220" y="430751"/>
                </a:lnTo>
                <a:lnTo>
                  <a:pt x="506321" y="687690"/>
                </a:lnTo>
                <a:lnTo>
                  <a:pt x="400523" y="997528"/>
                </a:lnTo>
                <a:lnTo>
                  <a:pt x="294724" y="1156225"/>
                </a:lnTo>
                <a:lnTo>
                  <a:pt x="173812" y="1262024"/>
                </a:lnTo>
                <a:lnTo>
                  <a:pt x="0" y="1330037"/>
                </a:lnTo>
                <a:lnTo>
                  <a:pt x="423194" y="1307366"/>
                </a:lnTo>
                <a:lnTo>
                  <a:pt x="748146" y="1224238"/>
                </a:lnTo>
                <a:lnTo>
                  <a:pt x="1103326" y="1194010"/>
                </a:lnTo>
                <a:lnTo>
                  <a:pt x="1345151" y="1269581"/>
                </a:lnTo>
                <a:lnTo>
                  <a:pt x="1662546" y="1367822"/>
                </a:lnTo>
                <a:lnTo>
                  <a:pt x="1836357" y="1360265"/>
                </a:lnTo>
                <a:lnTo>
                  <a:pt x="2168866" y="1269581"/>
                </a:lnTo>
                <a:lnTo>
                  <a:pt x="2320007" y="1194010"/>
                </a:lnTo>
                <a:lnTo>
                  <a:pt x="2327564" y="1186453"/>
                </a:lnTo>
                <a:lnTo>
                  <a:pt x="2660073" y="1314923"/>
                </a:lnTo>
                <a:lnTo>
                  <a:pt x="3075709" y="1360265"/>
                </a:lnTo>
                <a:lnTo>
                  <a:pt x="3514017" y="1367822"/>
                </a:lnTo>
                <a:lnTo>
                  <a:pt x="3657600" y="1322480"/>
                </a:lnTo>
                <a:lnTo>
                  <a:pt x="3529131" y="1314923"/>
                </a:lnTo>
                <a:lnTo>
                  <a:pt x="3430890" y="1239353"/>
                </a:lnTo>
                <a:lnTo>
                  <a:pt x="3279749" y="1042870"/>
                </a:lnTo>
                <a:lnTo>
                  <a:pt x="3181508" y="846387"/>
                </a:lnTo>
                <a:lnTo>
                  <a:pt x="3098381" y="528992"/>
                </a:lnTo>
                <a:lnTo>
                  <a:pt x="3060595" y="294724"/>
                </a:lnTo>
                <a:lnTo>
                  <a:pt x="3007696" y="0"/>
                </a:lnTo>
                <a:lnTo>
                  <a:pt x="574334" y="7557"/>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4343401" y="2819400"/>
            <a:ext cx="2286000" cy="914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solidFill>
                  <a:prstClr val="black"/>
                </a:solidFill>
              </a:rPr>
              <a:t>Key-based Slice</a:t>
            </a:r>
            <a:r>
              <a:rPr lang="en-US" dirty="0">
                <a:solidFill>
                  <a:prstClr val="black"/>
                </a:solidFill>
              </a:rPr>
              <a:t> &amp;</a:t>
            </a:r>
          </a:p>
          <a:p>
            <a:pPr algn="ctr"/>
            <a:r>
              <a:rPr lang="en-US" dirty="0">
                <a:solidFill>
                  <a:prstClr val="black"/>
                </a:solidFill>
              </a:rPr>
              <a:t>Sequence differencing</a:t>
            </a:r>
          </a:p>
        </p:txBody>
      </p:sp>
      <p:sp>
        <p:nvSpPr>
          <p:cNvPr id="18" name="TextBox 17"/>
          <p:cNvSpPr txBox="1"/>
          <p:nvPr/>
        </p:nvSpPr>
        <p:spPr>
          <a:xfrm>
            <a:off x="4267201" y="4114800"/>
            <a:ext cx="2473882" cy="923330"/>
          </a:xfrm>
          <a:prstGeom prst="rect">
            <a:avLst/>
          </a:prstGeom>
          <a:noFill/>
        </p:spPr>
        <p:txBody>
          <a:bodyPr wrap="none" rtlCol="0">
            <a:spAutoFit/>
          </a:bodyPr>
          <a:lstStyle/>
          <a:p>
            <a:r>
              <a:rPr lang="en-US" dirty="0">
                <a:solidFill>
                  <a:prstClr val="black"/>
                </a:solidFill>
                <a:latin typeface="Calibri"/>
              </a:rPr>
              <a:t>Field-Row Sensitive Slice</a:t>
            </a:r>
          </a:p>
          <a:p>
            <a:r>
              <a:rPr lang="en-US" dirty="0">
                <a:solidFill>
                  <a:prstClr val="black"/>
                </a:solidFill>
                <a:latin typeface="Calibri"/>
              </a:rPr>
              <a:t> 	&amp;</a:t>
            </a:r>
          </a:p>
          <a:p>
            <a:r>
              <a:rPr lang="en-US" dirty="0">
                <a:solidFill>
                  <a:prstClr val="black"/>
                </a:solidFill>
                <a:latin typeface="Calibri"/>
              </a:rPr>
              <a:t>Sequence differencing</a:t>
            </a:r>
          </a:p>
        </p:txBody>
      </p:sp>
    </p:spTree>
    <p:extLst>
      <p:ext uri="{BB962C8B-B14F-4D97-AF65-F5344CB8AC3E}">
        <p14:creationId xmlns:p14="http://schemas.microsoft.com/office/powerpoint/2010/main" val="3792755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Key-based Slicing</a:t>
            </a:r>
          </a:p>
        </p:txBody>
      </p:sp>
      <p:sp>
        <p:nvSpPr>
          <p:cNvPr id="3" name="Content Placeholder 2"/>
          <p:cNvSpPr>
            <a:spLocks noGrp="1"/>
          </p:cNvSpPr>
          <p:nvPr>
            <p:ph idx="1"/>
          </p:nvPr>
        </p:nvSpPr>
        <p:spPr>
          <a:xfrm>
            <a:off x="1981200" y="1066800"/>
            <a:ext cx="8229600" cy="1371600"/>
          </a:xfrm>
        </p:spPr>
        <p:txBody>
          <a:bodyPr>
            <a:normAutofit fontScale="92500" lnSpcReduction="10000"/>
          </a:bodyPr>
          <a:lstStyle/>
          <a:p>
            <a:r>
              <a:rPr lang="en-US" dirty="0"/>
              <a:t>Observation: In data-centric programs, data are selected based on </a:t>
            </a:r>
          </a:p>
          <a:p>
            <a:pPr lvl="1"/>
            <a:r>
              <a:rPr lang="en-US" dirty="0"/>
              <a:t>Condition on key-fields (where conditions,  at new/end)</a:t>
            </a:r>
          </a:p>
          <a:p>
            <a:pPr lvl="1"/>
            <a:r>
              <a:rPr lang="en-US" dirty="0"/>
              <a:t>In sequence from a table (loop)</a:t>
            </a:r>
          </a:p>
          <a:p>
            <a:pPr lvl="1"/>
            <a:r>
              <a:rPr lang="en-US" dirty="0"/>
              <a:t>Or both (e.g. group-by/order-by)</a:t>
            </a:r>
          </a:p>
          <a:p>
            <a:pPr lvl="1"/>
            <a:endParaRPr lang="en-US" dirty="0"/>
          </a:p>
          <a:p>
            <a:pPr lvl="1"/>
            <a:endParaRPr lang="en-US" dirty="0"/>
          </a:p>
          <a:p>
            <a:pPr lvl="1"/>
            <a:endParaRPr lang="en-US" dirty="0"/>
          </a:p>
          <a:p>
            <a:pPr lvl="1"/>
            <a:endParaRPr lang="en-US" dirty="0"/>
          </a:p>
          <a:p>
            <a:pPr>
              <a:buNone/>
            </a:pPr>
            <a:endParaRPr lang="en-US" dirty="0"/>
          </a:p>
          <a:p>
            <a:pPr>
              <a:buNone/>
            </a:pPr>
            <a:endParaRPr lang="en-US" dirty="0"/>
          </a:p>
          <a:p>
            <a:pPr>
              <a:buNone/>
            </a:pPr>
            <a:endParaRPr lang="en-US" dirty="0"/>
          </a:p>
          <a:p>
            <a:pPr>
              <a:buNone/>
            </a:pPr>
            <a:endParaRPr lang="en-US" dirty="0"/>
          </a:p>
          <a:p>
            <a:endParaRPr lang="en-US" dirty="0"/>
          </a:p>
          <a:p>
            <a:pPr>
              <a:buNone/>
            </a:pPr>
            <a:endParaRPr lang="en-US" dirty="0"/>
          </a:p>
        </p:txBody>
      </p:sp>
      <p:sp>
        <p:nvSpPr>
          <p:cNvPr id="22" name="Slide Number Placeholder 21"/>
          <p:cNvSpPr>
            <a:spLocks noGrp="1"/>
          </p:cNvSpPr>
          <p:nvPr>
            <p:ph type="sldNum" sz="quarter" idx="12"/>
          </p:nvPr>
        </p:nvSpPr>
        <p:spPr/>
        <p:txBody>
          <a:bodyPr/>
          <a:lstStyle/>
          <a:p>
            <a:fld id="{919E6677-47B7-46DC-8403-1EACAC47B6FA}" type="slidenum">
              <a:rPr lang="en-US" smtClean="0">
                <a:solidFill>
                  <a:prstClr val="black">
                    <a:tint val="75000"/>
                  </a:prstClr>
                </a:solidFill>
              </a:rPr>
              <a:pPr/>
              <a:t>47</a:t>
            </a:fld>
            <a:endParaRPr lang="en-US" dirty="0">
              <a:solidFill>
                <a:prstClr val="black">
                  <a:tint val="75000"/>
                </a:prstClr>
              </a:solidFill>
            </a:endParaRPr>
          </a:p>
        </p:txBody>
      </p:sp>
      <p:sp>
        <p:nvSpPr>
          <p:cNvPr id="18" name="Rectangle 17"/>
          <p:cNvSpPr/>
          <p:nvPr/>
        </p:nvSpPr>
        <p:spPr>
          <a:xfrm>
            <a:off x="1676400" y="2667001"/>
            <a:ext cx="4572000" cy="1200329"/>
          </a:xfrm>
          <a:prstGeom prst="rect">
            <a:avLst/>
          </a:prstGeom>
        </p:spPr>
        <p:txBody>
          <a:bodyPr>
            <a:spAutoFit/>
          </a:bodyPr>
          <a:lstStyle/>
          <a:p>
            <a:r>
              <a:rPr lang="en-US" dirty="0">
                <a:solidFill>
                  <a:prstClr val="black"/>
                </a:solidFill>
                <a:latin typeface="Calibri"/>
              </a:rPr>
              <a:t>Key-Value Condition (KV)</a:t>
            </a:r>
          </a:p>
          <a:p>
            <a:pPr lvl="1"/>
            <a:r>
              <a:rPr lang="en-US" dirty="0">
                <a:solidFill>
                  <a:prstClr val="black"/>
                </a:solidFill>
                <a:latin typeface="Calibri"/>
              </a:rPr>
              <a:t>Is satisfied if the data change made by a statement matches the key-values of the elements used in the slice suffix</a:t>
            </a:r>
          </a:p>
        </p:txBody>
      </p:sp>
      <p:sp>
        <p:nvSpPr>
          <p:cNvPr id="21" name="Rectangle 20"/>
          <p:cNvSpPr/>
          <p:nvPr/>
        </p:nvSpPr>
        <p:spPr>
          <a:xfrm>
            <a:off x="6096000" y="2590801"/>
            <a:ext cx="4572000" cy="1200329"/>
          </a:xfrm>
          <a:prstGeom prst="rect">
            <a:avLst/>
          </a:prstGeom>
        </p:spPr>
        <p:txBody>
          <a:bodyPr>
            <a:spAutoFit/>
          </a:bodyPr>
          <a:lstStyle/>
          <a:p>
            <a:r>
              <a:rPr lang="en-US" dirty="0">
                <a:solidFill>
                  <a:prstClr val="black"/>
                </a:solidFill>
                <a:latin typeface="Calibri"/>
              </a:rPr>
              <a:t>Adjacency Condition (ADJ)</a:t>
            </a:r>
          </a:p>
          <a:p>
            <a:pPr lvl="1"/>
            <a:r>
              <a:rPr lang="en-US" dirty="0">
                <a:solidFill>
                  <a:prstClr val="black"/>
                </a:solidFill>
                <a:latin typeface="Calibri"/>
              </a:rPr>
              <a:t>Is satisfied if the change made by a statement is adjacent to/in-between the elements (used in slice suffix) in a table</a:t>
            </a:r>
          </a:p>
        </p:txBody>
      </p:sp>
      <p:graphicFrame>
        <p:nvGraphicFramePr>
          <p:cNvPr id="62" name="Table 61"/>
          <p:cNvGraphicFramePr>
            <a:graphicFrameLocks noGrp="1"/>
          </p:cNvGraphicFramePr>
          <p:nvPr/>
        </p:nvGraphicFramePr>
        <p:xfrm>
          <a:off x="1676400" y="4617720"/>
          <a:ext cx="2362200" cy="128016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tblGrid>
              <a:tr h="271994">
                <a:tc>
                  <a:txBody>
                    <a:bodyPr/>
                    <a:lstStyle/>
                    <a:p>
                      <a:r>
                        <a:rPr lang="en-US" sz="1200" dirty="0" err="1"/>
                        <a:t>CustId</a:t>
                      </a:r>
                      <a:endParaRPr lang="en-US" sz="1200" dirty="0"/>
                    </a:p>
                  </a:txBody>
                  <a:tcPr/>
                </a:tc>
                <a:tc>
                  <a:txBody>
                    <a:bodyPr/>
                    <a:lstStyle/>
                    <a:p>
                      <a:r>
                        <a:rPr lang="en-US" sz="1200" dirty="0" err="1"/>
                        <a:t>ItemId</a:t>
                      </a:r>
                      <a:endParaRPr lang="en-US" sz="1200" dirty="0"/>
                    </a:p>
                  </a:txBody>
                  <a:tcPr/>
                </a:tc>
                <a:tc>
                  <a:txBody>
                    <a:bodyPr/>
                    <a:lstStyle/>
                    <a:p>
                      <a:r>
                        <a:rPr lang="en-US" sz="1200" dirty="0"/>
                        <a:t>Price</a:t>
                      </a:r>
                    </a:p>
                  </a:txBody>
                  <a:tcPr/>
                </a:tc>
                <a:tc>
                  <a:txBody>
                    <a:bodyPr/>
                    <a:lstStyle/>
                    <a:p>
                      <a:r>
                        <a:rPr lang="en-US" sz="1200" dirty="0"/>
                        <a:t>Year</a:t>
                      </a:r>
                    </a:p>
                  </a:txBody>
                  <a:tcPr/>
                </a:tc>
                <a:extLst>
                  <a:ext uri="{0D108BD9-81ED-4DB2-BD59-A6C34878D82A}">
                    <a16:rowId xmlns:a16="http://schemas.microsoft.com/office/drawing/2014/main" val="10000"/>
                  </a:ext>
                </a:extLst>
              </a:tr>
              <a:tr h="198896">
                <a:tc>
                  <a:txBody>
                    <a:bodyPr/>
                    <a:lstStyle/>
                    <a:p>
                      <a:pPr algn="ctr"/>
                      <a:r>
                        <a:rPr lang="en-US" sz="1200" dirty="0"/>
                        <a:t>1</a:t>
                      </a:r>
                    </a:p>
                  </a:txBody>
                  <a:tcPr/>
                </a:tc>
                <a:tc>
                  <a:txBody>
                    <a:bodyPr/>
                    <a:lstStyle/>
                    <a:p>
                      <a:pPr algn="ctr"/>
                      <a:r>
                        <a:rPr lang="en-US" sz="1200" dirty="0"/>
                        <a:t>Item1</a:t>
                      </a:r>
                    </a:p>
                  </a:txBody>
                  <a:tcPr/>
                </a:tc>
                <a:tc>
                  <a:txBody>
                    <a:bodyPr/>
                    <a:lstStyle/>
                    <a:p>
                      <a:pPr algn="ctr"/>
                      <a:r>
                        <a:rPr lang="en-US" sz="1200" dirty="0"/>
                        <a:t>10.0</a:t>
                      </a:r>
                    </a:p>
                  </a:txBody>
                  <a:tcPr/>
                </a:tc>
                <a:tc>
                  <a:txBody>
                    <a:bodyPr/>
                    <a:lstStyle/>
                    <a:p>
                      <a:pPr algn="ctr"/>
                      <a:r>
                        <a:rPr lang="en-US" sz="1200" b="1" dirty="0"/>
                        <a:t>2009</a:t>
                      </a:r>
                    </a:p>
                  </a:txBody>
                  <a:tcPr/>
                </a:tc>
                <a:extLst>
                  <a:ext uri="{0D108BD9-81ED-4DB2-BD59-A6C34878D82A}">
                    <a16:rowId xmlns:a16="http://schemas.microsoft.com/office/drawing/2014/main" val="10001"/>
                  </a:ext>
                </a:extLst>
              </a:tr>
              <a:tr h="198896">
                <a:tc>
                  <a:txBody>
                    <a:bodyPr/>
                    <a:lstStyle/>
                    <a:p>
                      <a:pPr algn="ctr"/>
                      <a:r>
                        <a:rPr lang="en-US" sz="1200" dirty="0"/>
                        <a:t>1</a:t>
                      </a:r>
                    </a:p>
                  </a:txBody>
                  <a:tcPr>
                    <a:solidFill>
                      <a:srgbClr val="F8A764"/>
                    </a:solidFill>
                  </a:tcPr>
                </a:tc>
                <a:tc>
                  <a:txBody>
                    <a:bodyPr/>
                    <a:lstStyle/>
                    <a:p>
                      <a:pPr algn="ctr"/>
                      <a:r>
                        <a:rPr lang="en-US" sz="1200" dirty="0"/>
                        <a:t>Item2</a:t>
                      </a:r>
                    </a:p>
                  </a:txBody>
                  <a:tcPr>
                    <a:solidFill>
                      <a:srgbClr val="F8A764"/>
                    </a:solidFill>
                  </a:tcPr>
                </a:tc>
                <a:tc>
                  <a:txBody>
                    <a:bodyPr/>
                    <a:lstStyle/>
                    <a:p>
                      <a:pPr algn="ctr"/>
                      <a:r>
                        <a:rPr lang="en-US" sz="1200" dirty="0"/>
                        <a:t>10.0</a:t>
                      </a:r>
                    </a:p>
                  </a:txBody>
                  <a:tcPr>
                    <a:solidFill>
                      <a:srgbClr val="F8A764"/>
                    </a:solidFill>
                  </a:tcPr>
                </a:tc>
                <a:tc>
                  <a:txBody>
                    <a:bodyPr/>
                    <a:lstStyle/>
                    <a:p>
                      <a:pPr algn="ctr"/>
                      <a:r>
                        <a:rPr lang="en-US" sz="1200" dirty="0"/>
                        <a:t>2011</a:t>
                      </a:r>
                    </a:p>
                  </a:txBody>
                  <a:tcPr>
                    <a:solidFill>
                      <a:srgbClr val="F8A764"/>
                    </a:solidFill>
                  </a:tcPr>
                </a:tc>
                <a:extLst>
                  <a:ext uri="{0D108BD9-81ED-4DB2-BD59-A6C34878D82A}">
                    <a16:rowId xmlns:a16="http://schemas.microsoft.com/office/drawing/2014/main" val="10002"/>
                  </a:ext>
                </a:extLst>
              </a:tr>
              <a:tr h="198896">
                <a:tc>
                  <a:txBody>
                    <a:bodyPr/>
                    <a:lstStyle/>
                    <a:p>
                      <a:pPr algn="ctr"/>
                      <a:r>
                        <a:rPr lang="en-US" sz="1200" dirty="0"/>
                        <a:t>2</a:t>
                      </a:r>
                    </a:p>
                  </a:txBody>
                  <a:tcPr>
                    <a:solidFill>
                      <a:srgbClr val="A4D76B"/>
                    </a:solidFill>
                  </a:tcPr>
                </a:tc>
                <a:tc>
                  <a:txBody>
                    <a:bodyPr/>
                    <a:lstStyle/>
                    <a:p>
                      <a:pPr algn="ctr"/>
                      <a:r>
                        <a:rPr lang="en-US" sz="1200" dirty="0"/>
                        <a:t>Item3</a:t>
                      </a:r>
                    </a:p>
                  </a:txBody>
                  <a:tcPr>
                    <a:solidFill>
                      <a:srgbClr val="A4D76B"/>
                    </a:solidFill>
                  </a:tcPr>
                </a:tc>
                <a:tc>
                  <a:txBody>
                    <a:bodyPr/>
                    <a:lstStyle/>
                    <a:p>
                      <a:pPr algn="ctr"/>
                      <a:r>
                        <a:rPr lang="en-US" sz="1200" dirty="0"/>
                        <a:t>10.0</a:t>
                      </a:r>
                    </a:p>
                  </a:txBody>
                  <a:tcPr>
                    <a:solidFill>
                      <a:srgbClr val="A4D76B"/>
                    </a:solidFill>
                  </a:tcPr>
                </a:tc>
                <a:tc>
                  <a:txBody>
                    <a:bodyPr/>
                    <a:lstStyle/>
                    <a:p>
                      <a:pPr algn="ctr"/>
                      <a:r>
                        <a:rPr lang="en-US" sz="1200" dirty="0"/>
                        <a:t>2011</a:t>
                      </a:r>
                    </a:p>
                  </a:txBody>
                  <a:tcPr>
                    <a:solidFill>
                      <a:srgbClr val="A4D76B"/>
                    </a:solidFill>
                  </a:tcPr>
                </a:tc>
                <a:extLst>
                  <a:ext uri="{0D108BD9-81ED-4DB2-BD59-A6C34878D82A}">
                    <a16:rowId xmlns:a16="http://schemas.microsoft.com/office/drawing/2014/main" val="10003"/>
                  </a:ext>
                </a:extLst>
              </a:tr>
            </a:tbl>
          </a:graphicData>
        </a:graphic>
      </p:graphicFrame>
      <p:graphicFrame>
        <p:nvGraphicFramePr>
          <p:cNvPr id="72" name="Table 71"/>
          <p:cNvGraphicFramePr>
            <a:graphicFrameLocks noGrp="1"/>
          </p:cNvGraphicFramePr>
          <p:nvPr/>
        </p:nvGraphicFramePr>
        <p:xfrm>
          <a:off x="4572000" y="4114800"/>
          <a:ext cx="2286000" cy="546314"/>
        </p:xfrm>
        <a:graphic>
          <a:graphicData uri="http://schemas.openxmlformats.org/drawingml/2006/table">
            <a:tbl>
              <a:tblPr firstRow="1" bandRow="1">
                <a:tableStyleId>{5C22544A-7EE6-4342-B048-85BDC9FD1C3A}</a:tableStyleId>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tblGrid>
              <a:tr h="271994">
                <a:tc>
                  <a:txBody>
                    <a:bodyPr/>
                    <a:lstStyle/>
                    <a:p>
                      <a:r>
                        <a:rPr lang="en-US" sz="1000" dirty="0" err="1"/>
                        <a:t>CustId</a:t>
                      </a:r>
                      <a:endParaRPr lang="en-US" sz="1000" dirty="0"/>
                    </a:p>
                  </a:txBody>
                  <a:tcPr/>
                </a:tc>
                <a:tc>
                  <a:txBody>
                    <a:bodyPr/>
                    <a:lstStyle/>
                    <a:p>
                      <a:r>
                        <a:rPr lang="en-US" sz="1000" dirty="0" err="1"/>
                        <a:t>ItemId</a:t>
                      </a:r>
                      <a:endParaRPr lang="en-US" sz="1000" dirty="0"/>
                    </a:p>
                  </a:txBody>
                  <a:tcPr/>
                </a:tc>
                <a:tc>
                  <a:txBody>
                    <a:bodyPr/>
                    <a:lstStyle/>
                    <a:p>
                      <a:r>
                        <a:rPr lang="en-US" sz="1000" dirty="0"/>
                        <a:t>Price</a:t>
                      </a:r>
                    </a:p>
                  </a:txBody>
                  <a:tcPr/>
                </a:tc>
                <a:tc>
                  <a:txBody>
                    <a:bodyPr/>
                    <a:lstStyle/>
                    <a:p>
                      <a:r>
                        <a:rPr lang="en-US" sz="1000" dirty="0"/>
                        <a:t>Year</a:t>
                      </a:r>
                    </a:p>
                  </a:txBody>
                  <a:tcPr/>
                </a:tc>
                <a:extLst>
                  <a:ext uri="{0D108BD9-81ED-4DB2-BD59-A6C34878D82A}">
                    <a16:rowId xmlns:a16="http://schemas.microsoft.com/office/drawing/2014/main" val="10000"/>
                  </a:ext>
                </a:extLst>
              </a:tr>
              <a:tr h="198896">
                <a:tc>
                  <a:txBody>
                    <a:bodyPr/>
                    <a:lstStyle/>
                    <a:p>
                      <a:pPr algn="ctr"/>
                      <a:r>
                        <a:rPr lang="en-US" sz="1200" dirty="0"/>
                        <a:t>1</a:t>
                      </a:r>
                    </a:p>
                  </a:txBody>
                  <a:tcPr>
                    <a:solidFill>
                      <a:srgbClr val="F8A764"/>
                    </a:solidFill>
                  </a:tcPr>
                </a:tc>
                <a:tc>
                  <a:txBody>
                    <a:bodyPr/>
                    <a:lstStyle/>
                    <a:p>
                      <a:pPr algn="ctr"/>
                      <a:r>
                        <a:rPr lang="en-US" sz="1200" dirty="0"/>
                        <a:t>Item2</a:t>
                      </a:r>
                    </a:p>
                  </a:txBody>
                  <a:tcPr>
                    <a:solidFill>
                      <a:srgbClr val="F8A764"/>
                    </a:solidFill>
                  </a:tcPr>
                </a:tc>
                <a:tc>
                  <a:txBody>
                    <a:bodyPr/>
                    <a:lstStyle/>
                    <a:p>
                      <a:pPr algn="ctr"/>
                      <a:r>
                        <a:rPr lang="en-US" sz="1200" dirty="0"/>
                        <a:t>10.0</a:t>
                      </a:r>
                    </a:p>
                  </a:txBody>
                  <a:tcPr>
                    <a:solidFill>
                      <a:srgbClr val="F8A764"/>
                    </a:solidFill>
                  </a:tcPr>
                </a:tc>
                <a:tc>
                  <a:txBody>
                    <a:bodyPr/>
                    <a:lstStyle/>
                    <a:p>
                      <a:pPr algn="ctr"/>
                      <a:r>
                        <a:rPr lang="en-US" sz="1200" dirty="0"/>
                        <a:t>2011</a:t>
                      </a:r>
                    </a:p>
                  </a:txBody>
                  <a:tcPr>
                    <a:solidFill>
                      <a:srgbClr val="F8A764"/>
                    </a:solidFill>
                  </a:tcPr>
                </a:tc>
                <a:extLst>
                  <a:ext uri="{0D108BD9-81ED-4DB2-BD59-A6C34878D82A}">
                    <a16:rowId xmlns:a16="http://schemas.microsoft.com/office/drawing/2014/main" val="10001"/>
                  </a:ext>
                </a:extLst>
              </a:tr>
            </a:tbl>
          </a:graphicData>
        </a:graphic>
      </p:graphicFrame>
      <p:graphicFrame>
        <p:nvGraphicFramePr>
          <p:cNvPr id="74" name="Table 73"/>
          <p:cNvGraphicFramePr>
            <a:graphicFrameLocks noGrp="1"/>
          </p:cNvGraphicFramePr>
          <p:nvPr/>
        </p:nvGraphicFramePr>
        <p:xfrm>
          <a:off x="4419600" y="5334001"/>
          <a:ext cx="2514600" cy="577215"/>
        </p:xfrm>
        <a:graphic>
          <a:graphicData uri="http://schemas.openxmlformats.org/drawingml/2006/table">
            <a:tbl>
              <a:tblPr firstRow="1" bandRow="1">
                <a:tableStyleId>{5C22544A-7EE6-4342-B048-85BDC9FD1C3A}</a:tableStyleId>
              </a:tblPr>
              <a:tblGrid>
                <a:gridCol w="628650">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tblGrid>
              <a:tr h="274320">
                <a:tc>
                  <a:txBody>
                    <a:bodyPr/>
                    <a:lstStyle/>
                    <a:p>
                      <a:r>
                        <a:rPr lang="en-US" sz="1200" dirty="0" err="1"/>
                        <a:t>CustId</a:t>
                      </a:r>
                      <a:endParaRPr lang="en-US" sz="1200" dirty="0"/>
                    </a:p>
                  </a:txBody>
                  <a:tcPr/>
                </a:tc>
                <a:tc>
                  <a:txBody>
                    <a:bodyPr/>
                    <a:lstStyle/>
                    <a:p>
                      <a:r>
                        <a:rPr lang="en-US" sz="1200" dirty="0" err="1"/>
                        <a:t>ItemId</a:t>
                      </a:r>
                      <a:endParaRPr lang="en-US" sz="1200" dirty="0"/>
                    </a:p>
                  </a:txBody>
                  <a:tcPr/>
                </a:tc>
                <a:tc>
                  <a:txBody>
                    <a:bodyPr/>
                    <a:lstStyle/>
                    <a:p>
                      <a:r>
                        <a:rPr lang="en-US" sz="1200" dirty="0"/>
                        <a:t>Price</a:t>
                      </a:r>
                    </a:p>
                  </a:txBody>
                  <a:tcPr/>
                </a:tc>
                <a:tc>
                  <a:txBody>
                    <a:bodyPr/>
                    <a:lstStyle/>
                    <a:p>
                      <a:r>
                        <a:rPr lang="en-US" sz="1200" dirty="0"/>
                        <a:t>Year</a:t>
                      </a:r>
                    </a:p>
                  </a:txBody>
                  <a:tcPr/>
                </a:tc>
                <a:extLst>
                  <a:ext uri="{0D108BD9-81ED-4DB2-BD59-A6C34878D82A}">
                    <a16:rowId xmlns:a16="http://schemas.microsoft.com/office/drawing/2014/main" val="10000"/>
                  </a:ext>
                </a:extLst>
              </a:tr>
              <a:tr h="302895">
                <a:tc>
                  <a:txBody>
                    <a:bodyPr/>
                    <a:lstStyle/>
                    <a:p>
                      <a:pPr algn="ctr"/>
                      <a:r>
                        <a:rPr lang="en-US" sz="1200" dirty="0"/>
                        <a:t>2</a:t>
                      </a:r>
                    </a:p>
                  </a:txBody>
                  <a:tcPr>
                    <a:solidFill>
                      <a:srgbClr val="A4D76B"/>
                    </a:solidFill>
                  </a:tcPr>
                </a:tc>
                <a:tc>
                  <a:txBody>
                    <a:bodyPr/>
                    <a:lstStyle/>
                    <a:p>
                      <a:pPr algn="ctr"/>
                      <a:r>
                        <a:rPr lang="en-US" sz="1200" dirty="0"/>
                        <a:t>Item3</a:t>
                      </a:r>
                    </a:p>
                  </a:txBody>
                  <a:tcPr>
                    <a:solidFill>
                      <a:srgbClr val="A4D76B"/>
                    </a:solidFill>
                  </a:tcPr>
                </a:tc>
                <a:tc>
                  <a:txBody>
                    <a:bodyPr/>
                    <a:lstStyle/>
                    <a:p>
                      <a:pPr algn="ctr"/>
                      <a:r>
                        <a:rPr lang="en-US" sz="1200" dirty="0"/>
                        <a:t>10.0</a:t>
                      </a:r>
                    </a:p>
                  </a:txBody>
                  <a:tcPr>
                    <a:solidFill>
                      <a:srgbClr val="A4D76B"/>
                    </a:solidFill>
                  </a:tcPr>
                </a:tc>
                <a:tc>
                  <a:txBody>
                    <a:bodyPr/>
                    <a:lstStyle/>
                    <a:p>
                      <a:pPr algn="ctr"/>
                      <a:r>
                        <a:rPr lang="en-US" sz="1200" dirty="0"/>
                        <a:t>2011</a:t>
                      </a:r>
                    </a:p>
                  </a:txBody>
                  <a:tcPr>
                    <a:solidFill>
                      <a:srgbClr val="A4D76B"/>
                    </a:solidFill>
                  </a:tcPr>
                </a:tc>
                <a:extLst>
                  <a:ext uri="{0D108BD9-81ED-4DB2-BD59-A6C34878D82A}">
                    <a16:rowId xmlns:a16="http://schemas.microsoft.com/office/drawing/2014/main" val="10001"/>
                  </a:ext>
                </a:extLst>
              </a:tr>
            </a:tbl>
          </a:graphicData>
        </a:graphic>
      </p:graphicFrame>
      <p:sp>
        <p:nvSpPr>
          <p:cNvPr id="75" name="TextBox 74"/>
          <p:cNvSpPr txBox="1"/>
          <p:nvPr/>
        </p:nvSpPr>
        <p:spPr>
          <a:xfrm>
            <a:off x="4572001" y="4724400"/>
            <a:ext cx="2391617" cy="369332"/>
          </a:xfrm>
          <a:prstGeom prst="rect">
            <a:avLst/>
          </a:prstGeom>
          <a:noFill/>
        </p:spPr>
        <p:txBody>
          <a:bodyPr wrap="none" rtlCol="0">
            <a:spAutoFit/>
          </a:bodyPr>
          <a:lstStyle/>
          <a:p>
            <a:r>
              <a:rPr lang="en-US" dirty="0">
                <a:solidFill>
                  <a:prstClr val="black"/>
                </a:solidFill>
                <a:latin typeface="Calibri"/>
              </a:rPr>
              <a:t>KV Satisfied: &lt;CustId,1&gt;</a:t>
            </a:r>
          </a:p>
        </p:txBody>
      </p:sp>
      <p:sp>
        <p:nvSpPr>
          <p:cNvPr id="76" name="TextBox 75"/>
          <p:cNvSpPr txBox="1"/>
          <p:nvPr/>
        </p:nvSpPr>
        <p:spPr>
          <a:xfrm>
            <a:off x="4343400" y="6019800"/>
            <a:ext cx="2829236" cy="369332"/>
          </a:xfrm>
          <a:prstGeom prst="rect">
            <a:avLst/>
          </a:prstGeom>
          <a:noFill/>
        </p:spPr>
        <p:txBody>
          <a:bodyPr wrap="none" rtlCol="0">
            <a:spAutoFit/>
          </a:bodyPr>
          <a:lstStyle/>
          <a:p>
            <a:r>
              <a:rPr lang="en-US" dirty="0">
                <a:solidFill>
                  <a:prstClr val="black"/>
                </a:solidFill>
                <a:latin typeface="Calibri"/>
              </a:rPr>
              <a:t> KV Not satisfied: &lt;CustId,2&gt;</a:t>
            </a:r>
          </a:p>
        </p:txBody>
      </p:sp>
      <p:graphicFrame>
        <p:nvGraphicFramePr>
          <p:cNvPr id="82" name="Table 81"/>
          <p:cNvGraphicFramePr>
            <a:graphicFrameLocks noGrp="1"/>
          </p:cNvGraphicFramePr>
          <p:nvPr/>
        </p:nvGraphicFramePr>
        <p:xfrm>
          <a:off x="7848600" y="5334001"/>
          <a:ext cx="2514600" cy="577215"/>
        </p:xfrm>
        <a:graphic>
          <a:graphicData uri="http://schemas.openxmlformats.org/drawingml/2006/table">
            <a:tbl>
              <a:tblPr firstRow="1" bandRow="1">
                <a:tableStyleId>{5C22544A-7EE6-4342-B048-85BDC9FD1C3A}</a:tableStyleId>
              </a:tblPr>
              <a:tblGrid>
                <a:gridCol w="628650">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tblGrid>
              <a:tr h="274320">
                <a:tc>
                  <a:txBody>
                    <a:bodyPr/>
                    <a:lstStyle/>
                    <a:p>
                      <a:r>
                        <a:rPr lang="en-US" sz="1200" dirty="0" err="1"/>
                        <a:t>CustId</a:t>
                      </a:r>
                      <a:endParaRPr lang="en-US" sz="1200" dirty="0"/>
                    </a:p>
                  </a:txBody>
                  <a:tcPr/>
                </a:tc>
                <a:tc>
                  <a:txBody>
                    <a:bodyPr/>
                    <a:lstStyle/>
                    <a:p>
                      <a:r>
                        <a:rPr lang="en-US" sz="1200" dirty="0" err="1"/>
                        <a:t>ItemId</a:t>
                      </a:r>
                      <a:endParaRPr lang="en-US" sz="1200" dirty="0"/>
                    </a:p>
                  </a:txBody>
                  <a:tcPr/>
                </a:tc>
                <a:tc>
                  <a:txBody>
                    <a:bodyPr/>
                    <a:lstStyle/>
                    <a:p>
                      <a:r>
                        <a:rPr lang="en-US" sz="1200" dirty="0"/>
                        <a:t>Price</a:t>
                      </a:r>
                    </a:p>
                  </a:txBody>
                  <a:tcPr/>
                </a:tc>
                <a:tc>
                  <a:txBody>
                    <a:bodyPr/>
                    <a:lstStyle/>
                    <a:p>
                      <a:r>
                        <a:rPr lang="en-US" sz="1200" dirty="0"/>
                        <a:t>Year</a:t>
                      </a:r>
                    </a:p>
                  </a:txBody>
                  <a:tcPr/>
                </a:tc>
                <a:extLst>
                  <a:ext uri="{0D108BD9-81ED-4DB2-BD59-A6C34878D82A}">
                    <a16:rowId xmlns:a16="http://schemas.microsoft.com/office/drawing/2014/main" val="10000"/>
                  </a:ext>
                </a:extLst>
              </a:tr>
              <a:tr h="302895">
                <a:tc>
                  <a:txBody>
                    <a:bodyPr/>
                    <a:lstStyle/>
                    <a:p>
                      <a:pPr algn="ctr"/>
                      <a:r>
                        <a:rPr lang="en-US" sz="1200" dirty="0"/>
                        <a:t>2</a:t>
                      </a:r>
                    </a:p>
                  </a:txBody>
                  <a:tcPr>
                    <a:solidFill>
                      <a:srgbClr val="A4D76B"/>
                    </a:solidFill>
                  </a:tcPr>
                </a:tc>
                <a:tc>
                  <a:txBody>
                    <a:bodyPr/>
                    <a:lstStyle/>
                    <a:p>
                      <a:pPr algn="ctr"/>
                      <a:r>
                        <a:rPr lang="en-US" sz="1200" dirty="0"/>
                        <a:t>Item3</a:t>
                      </a:r>
                    </a:p>
                  </a:txBody>
                  <a:tcPr>
                    <a:solidFill>
                      <a:srgbClr val="A4D76B"/>
                    </a:solidFill>
                  </a:tcPr>
                </a:tc>
                <a:tc>
                  <a:txBody>
                    <a:bodyPr/>
                    <a:lstStyle/>
                    <a:p>
                      <a:pPr algn="ctr"/>
                      <a:r>
                        <a:rPr lang="en-US" sz="1200" dirty="0"/>
                        <a:t>10.0</a:t>
                      </a:r>
                    </a:p>
                  </a:txBody>
                  <a:tcPr>
                    <a:solidFill>
                      <a:srgbClr val="A4D76B"/>
                    </a:solidFill>
                  </a:tcPr>
                </a:tc>
                <a:tc>
                  <a:txBody>
                    <a:bodyPr/>
                    <a:lstStyle/>
                    <a:p>
                      <a:pPr algn="ctr"/>
                      <a:r>
                        <a:rPr lang="en-US" sz="1200" dirty="0"/>
                        <a:t>2011</a:t>
                      </a:r>
                    </a:p>
                  </a:txBody>
                  <a:tcPr>
                    <a:solidFill>
                      <a:srgbClr val="A4D76B"/>
                    </a:solidFill>
                  </a:tcPr>
                </a:tc>
                <a:extLst>
                  <a:ext uri="{0D108BD9-81ED-4DB2-BD59-A6C34878D82A}">
                    <a16:rowId xmlns:a16="http://schemas.microsoft.com/office/drawing/2014/main" val="10001"/>
                  </a:ext>
                </a:extLst>
              </a:tr>
            </a:tbl>
          </a:graphicData>
        </a:graphic>
      </p:graphicFrame>
      <p:graphicFrame>
        <p:nvGraphicFramePr>
          <p:cNvPr id="85" name="Table 84"/>
          <p:cNvGraphicFramePr>
            <a:graphicFrameLocks noGrp="1"/>
          </p:cNvGraphicFramePr>
          <p:nvPr/>
        </p:nvGraphicFramePr>
        <p:xfrm>
          <a:off x="7848600" y="4114800"/>
          <a:ext cx="2286000" cy="546314"/>
        </p:xfrm>
        <a:graphic>
          <a:graphicData uri="http://schemas.openxmlformats.org/drawingml/2006/table">
            <a:tbl>
              <a:tblPr firstRow="1" bandRow="1">
                <a:tableStyleId>{5C22544A-7EE6-4342-B048-85BDC9FD1C3A}</a:tableStyleId>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tblGrid>
              <a:tr h="271994">
                <a:tc>
                  <a:txBody>
                    <a:bodyPr/>
                    <a:lstStyle/>
                    <a:p>
                      <a:r>
                        <a:rPr lang="en-US" sz="1000" dirty="0" err="1"/>
                        <a:t>CustId</a:t>
                      </a:r>
                      <a:endParaRPr lang="en-US" sz="1000" dirty="0"/>
                    </a:p>
                  </a:txBody>
                  <a:tcPr/>
                </a:tc>
                <a:tc>
                  <a:txBody>
                    <a:bodyPr/>
                    <a:lstStyle/>
                    <a:p>
                      <a:r>
                        <a:rPr lang="en-US" sz="1000" dirty="0" err="1"/>
                        <a:t>ItemId</a:t>
                      </a:r>
                      <a:endParaRPr lang="en-US" sz="1000" dirty="0"/>
                    </a:p>
                  </a:txBody>
                  <a:tcPr/>
                </a:tc>
                <a:tc>
                  <a:txBody>
                    <a:bodyPr/>
                    <a:lstStyle/>
                    <a:p>
                      <a:r>
                        <a:rPr lang="en-US" sz="1000" dirty="0"/>
                        <a:t>Price</a:t>
                      </a:r>
                    </a:p>
                  </a:txBody>
                  <a:tcPr/>
                </a:tc>
                <a:tc>
                  <a:txBody>
                    <a:bodyPr/>
                    <a:lstStyle/>
                    <a:p>
                      <a:r>
                        <a:rPr lang="en-US" sz="1000" dirty="0"/>
                        <a:t>Year</a:t>
                      </a:r>
                    </a:p>
                  </a:txBody>
                  <a:tcPr/>
                </a:tc>
                <a:extLst>
                  <a:ext uri="{0D108BD9-81ED-4DB2-BD59-A6C34878D82A}">
                    <a16:rowId xmlns:a16="http://schemas.microsoft.com/office/drawing/2014/main" val="10000"/>
                  </a:ext>
                </a:extLst>
              </a:tr>
              <a:tr h="198896">
                <a:tc>
                  <a:txBody>
                    <a:bodyPr/>
                    <a:lstStyle/>
                    <a:p>
                      <a:pPr algn="ctr"/>
                      <a:r>
                        <a:rPr lang="en-US" sz="1200" dirty="0"/>
                        <a:t>1</a:t>
                      </a:r>
                    </a:p>
                  </a:txBody>
                  <a:tcPr>
                    <a:solidFill>
                      <a:srgbClr val="F8A764"/>
                    </a:solidFill>
                  </a:tcPr>
                </a:tc>
                <a:tc>
                  <a:txBody>
                    <a:bodyPr/>
                    <a:lstStyle/>
                    <a:p>
                      <a:pPr algn="ctr"/>
                      <a:r>
                        <a:rPr lang="en-US" sz="1200" dirty="0"/>
                        <a:t>Item2</a:t>
                      </a:r>
                    </a:p>
                  </a:txBody>
                  <a:tcPr>
                    <a:solidFill>
                      <a:srgbClr val="F8A764"/>
                    </a:solidFill>
                  </a:tcPr>
                </a:tc>
                <a:tc>
                  <a:txBody>
                    <a:bodyPr/>
                    <a:lstStyle/>
                    <a:p>
                      <a:pPr algn="ctr"/>
                      <a:r>
                        <a:rPr lang="en-US" sz="1200" dirty="0"/>
                        <a:t>10.0</a:t>
                      </a:r>
                    </a:p>
                  </a:txBody>
                  <a:tcPr>
                    <a:solidFill>
                      <a:srgbClr val="F8A764"/>
                    </a:solidFill>
                  </a:tcPr>
                </a:tc>
                <a:tc>
                  <a:txBody>
                    <a:bodyPr/>
                    <a:lstStyle/>
                    <a:p>
                      <a:pPr algn="ctr"/>
                      <a:r>
                        <a:rPr lang="en-US" sz="1200" dirty="0"/>
                        <a:t>2011</a:t>
                      </a:r>
                    </a:p>
                  </a:txBody>
                  <a:tcPr>
                    <a:solidFill>
                      <a:srgbClr val="F8A764"/>
                    </a:solidFill>
                  </a:tcPr>
                </a:tc>
                <a:extLst>
                  <a:ext uri="{0D108BD9-81ED-4DB2-BD59-A6C34878D82A}">
                    <a16:rowId xmlns:a16="http://schemas.microsoft.com/office/drawing/2014/main" val="10001"/>
                  </a:ext>
                </a:extLst>
              </a:tr>
            </a:tbl>
          </a:graphicData>
        </a:graphic>
      </p:graphicFrame>
      <p:sp>
        <p:nvSpPr>
          <p:cNvPr id="86" name="TextBox 85"/>
          <p:cNvSpPr txBox="1"/>
          <p:nvPr/>
        </p:nvSpPr>
        <p:spPr>
          <a:xfrm>
            <a:off x="8077200" y="4724400"/>
            <a:ext cx="1376980" cy="369332"/>
          </a:xfrm>
          <a:prstGeom prst="rect">
            <a:avLst/>
          </a:prstGeom>
          <a:noFill/>
        </p:spPr>
        <p:txBody>
          <a:bodyPr wrap="none" rtlCol="0">
            <a:spAutoFit/>
          </a:bodyPr>
          <a:lstStyle/>
          <a:p>
            <a:r>
              <a:rPr lang="en-US" dirty="0">
                <a:solidFill>
                  <a:prstClr val="black"/>
                </a:solidFill>
                <a:latin typeface="Calibri"/>
              </a:rPr>
              <a:t>ADJ Satisfied</a:t>
            </a:r>
          </a:p>
        </p:txBody>
      </p:sp>
      <p:sp>
        <p:nvSpPr>
          <p:cNvPr id="87" name="TextBox 86"/>
          <p:cNvSpPr txBox="1"/>
          <p:nvPr/>
        </p:nvSpPr>
        <p:spPr>
          <a:xfrm>
            <a:off x="8077201" y="5955268"/>
            <a:ext cx="1761701" cy="369332"/>
          </a:xfrm>
          <a:prstGeom prst="rect">
            <a:avLst/>
          </a:prstGeom>
          <a:noFill/>
        </p:spPr>
        <p:txBody>
          <a:bodyPr wrap="none" rtlCol="0">
            <a:spAutoFit/>
          </a:bodyPr>
          <a:lstStyle/>
          <a:p>
            <a:r>
              <a:rPr lang="en-US" dirty="0">
                <a:solidFill>
                  <a:prstClr val="black"/>
                </a:solidFill>
                <a:latin typeface="Calibri"/>
              </a:rPr>
              <a:t>ADJ Not satisfied</a:t>
            </a:r>
          </a:p>
        </p:txBody>
      </p:sp>
      <p:cxnSp>
        <p:nvCxnSpPr>
          <p:cNvPr id="89" name="Straight Connector 88"/>
          <p:cNvCxnSpPr/>
          <p:nvPr/>
        </p:nvCxnSpPr>
        <p:spPr>
          <a:xfrm>
            <a:off x="1524000" y="5029200"/>
            <a:ext cx="2667000" cy="0"/>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567578" y="4038601"/>
            <a:ext cx="2394823" cy="646331"/>
          </a:xfrm>
          <a:prstGeom prst="rect">
            <a:avLst/>
          </a:prstGeom>
          <a:noFill/>
        </p:spPr>
        <p:txBody>
          <a:bodyPr wrap="none" rtlCol="0">
            <a:spAutoFit/>
          </a:bodyPr>
          <a:lstStyle/>
          <a:p>
            <a:r>
              <a:rPr lang="en-US" dirty="0">
                <a:solidFill>
                  <a:prstClr val="black"/>
                </a:solidFill>
                <a:latin typeface="Calibri"/>
              </a:rPr>
              <a:t>Change made by delete</a:t>
            </a:r>
          </a:p>
          <a:p>
            <a:r>
              <a:rPr lang="en-US" dirty="0">
                <a:solidFill>
                  <a:prstClr val="black"/>
                </a:solidFill>
                <a:latin typeface="Calibri"/>
              </a:rPr>
              <a:t>statement</a:t>
            </a:r>
          </a:p>
        </p:txBody>
      </p:sp>
    </p:spTree>
    <p:extLst>
      <p:ext uri="{BB962C8B-B14F-4D97-AF65-F5344CB8AC3E}">
        <p14:creationId xmlns:p14="http://schemas.microsoft.com/office/powerpoint/2010/main" val="412457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blinds(horizontal)">
                                      <p:cBhvr>
                                        <p:cTn id="12" dur="500"/>
                                        <p:tgtEl>
                                          <p:spTgt spid="90"/>
                                        </p:tgtEl>
                                      </p:cBhvr>
                                    </p:animEffect>
                                  </p:childTnLst>
                                </p:cTn>
                              </p:par>
                              <p:par>
                                <p:cTn id="13" presetID="3" presetClass="entr" presetSubtype="1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blinds(horizontal)">
                                      <p:cBhvr>
                                        <p:cTn id="15" dur="500"/>
                                        <p:tgtEl>
                                          <p:spTgt spid="62"/>
                                        </p:tgtEl>
                                      </p:cBhvr>
                                    </p:animEffect>
                                  </p:childTnLst>
                                </p:cTn>
                              </p:par>
                              <p:par>
                                <p:cTn id="16" presetID="3" presetClass="entr" presetSubtype="10" fill="hold"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blinds(horizontal)">
                                      <p:cBhvr>
                                        <p:cTn id="18" dur="500"/>
                                        <p:tgtEl>
                                          <p:spTgt spid="72"/>
                                        </p:tgtEl>
                                      </p:cBhvr>
                                    </p:animEffect>
                                  </p:childTnLst>
                                </p:cTn>
                              </p:par>
                              <p:par>
                                <p:cTn id="19" presetID="3" presetClass="entr" presetSubtype="1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linds(horizontal)">
                                      <p:cBhvr>
                                        <p:cTn id="21" dur="500"/>
                                        <p:tgtEl>
                                          <p:spTgt spid="8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blinds(horizontal)">
                                      <p:cBhvr>
                                        <p:cTn id="24" dur="500"/>
                                        <p:tgtEl>
                                          <p:spTgt spid="75"/>
                                        </p:tgtEl>
                                      </p:cBhvr>
                                    </p:animEffect>
                                  </p:childTnLst>
                                </p:cTn>
                              </p:par>
                              <p:par>
                                <p:cTn id="25" presetID="3" presetClass="entr" presetSubtype="1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linds(horizontal)">
                                      <p:cBhvr>
                                        <p:cTn id="27" dur="500"/>
                                        <p:tgtEl>
                                          <p:spTgt spid="7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blinds(horizontal)">
                                      <p:cBhvr>
                                        <p:cTn id="30" dur="500"/>
                                        <p:tgtEl>
                                          <p:spTgt spid="7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par>
                                <p:cTn id="36" presetID="3" presetClass="entr" presetSubtype="10" fill="hold"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blinds(horizontal)">
                                      <p:cBhvr>
                                        <p:cTn id="38" dur="500"/>
                                        <p:tgtEl>
                                          <p:spTgt spid="8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blinds(horizontal)">
                                      <p:cBhvr>
                                        <p:cTn id="41" dur="500"/>
                                        <p:tgtEl>
                                          <p:spTgt spid="86"/>
                                        </p:tgtEl>
                                      </p:cBhvr>
                                    </p:animEffect>
                                  </p:childTnLst>
                                </p:cTn>
                              </p:par>
                              <p:par>
                                <p:cTn id="42" presetID="3" presetClass="entr" presetSubtype="10" fill="hold"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blinds(horizontal)">
                                      <p:cBhvr>
                                        <p:cTn id="44" dur="500"/>
                                        <p:tgtEl>
                                          <p:spTgt spid="8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blinds(horizontal)">
                                      <p:cBhvr>
                                        <p:cTn id="4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75" grpId="0"/>
      <p:bldP spid="76" grpId="0"/>
      <p:bldP spid="86" grpId="0"/>
      <p:bldP spid="87" grpId="0"/>
      <p:bldP spid="9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5" name="Straight Connector 164"/>
          <p:cNvCxnSpPr>
            <a:stCxn id="146" idx="6"/>
          </p:cNvCxnSpPr>
          <p:nvPr/>
        </p:nvCxnSpPr>
        <p:spPr>
          <a:xfrm>
            <a:off x="4495800" y="6134100"/>
            <a:ext cx="2971800" cy="6578"/>
          </a:xfrm>
          <a:prstGeom prst="line">
            <a:avLst/>
          </a:prstGeom>
          <a:ln/>
        </p:spPr>
        <p:style>
          <a:lnRef idx="2">
            <a:schemeClr val="dk1"/>
          </a:lnRef>
          <a:fillRef idx="0">
            <a:schemeClr val="dk1"/>
          </a:fillRef>
          <a:effectRef idx="1">
            <a:schemeClr val="dk1"/>
          </a:effectRef>
          <a:fontRef idx="minor">
            <a:schemeClr val="tx1"/>
          </a:fontRef>
        </p:style>
      </p:cxnSp>
      <p:cxnSp>
        <p:nvCxnSpPr>
          <p:cNvPr id="163" name="Straight Connector 162"/>
          <p:cNvCxnSpPr>
            <a:stCxn id="140" idx="6"/>
            <a:endCxn id="146" idx="2"/>
          </p:cNvCxnSpPr>
          <p:nvPr/>
        </p:nvCxnSpPr>
        <p:spPr>
          <a:xfrm>
            <a:off x="2362200" y="6134100"/>
            <a:ext cx="1752600" cy="0"/>
          </a:xfrm>
          <a:prstGeom prst="line">
            <a:avLst/>
          </a:prstGeom>
          <a:ln/>
        </p:spPr>
        <p:style>
          <a:lnRef idx="2">
            <a:schemeClr val="dk1"/>
          </a:lnRef>
          <a:fillRef idx="0">
            <a:schemeClr val="dk1"/>
          </a:fillRef>
          <a:effectRef idx="1">
            <a:schemeClr val="dk1"/>
          </a:effectRef>
          <a:fontRef idx="minor">
            <a:schemeClr val="tx1"/>
          </a:fontRef>
        </p:style>
      </p:cxnSp>
      <p:cxnSp>
        <p:nvCxnSpPr>
          <p:cNvPr id="160" name="Straight Connector 159"/>
          <p:cNvCxnSpPr>
            <a:stCxn id="116" idx="6"/>
            <a:endCxn id="135" idx="1"/>
          </p:cNvCxnSpPr>
          <p:nvPr/>
        </p:nvCxnSpPr>
        <p:spPr>
          <a:xfrm>
            <a:off x="2362200" y="5600700"/>
            <a:ext cx="5105400" cy="6578"/>
          </a:xfrm>
          <a:prstGeom prst="line">
            <a:avLst/>
          </a:prstGeom>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a:xfrm>
            <a:off x="1371600" y="102326"/>
            <a:ext cx="10489474" cy="888274"/>
          </a:xfrm>
        </p:spPr>
        <p:txBody>
          <a:bodyPr>
            <a:normAutofit/>
          </a:bodyPr>
          <a:lstStyle/>
          <a:p>
            <a:r>
              <a:rPr lang="en-US" dirty="0"/>
              <a:t>Example 3: Motivation for Advanced Differencing</a:t>
            </a:r>
          </a:p>
        </p:txBody>
      </p:sp>
      <p:sp>
        <p:nvSpPr>
          <p:cNvPr id="4" name="Rectangle 2"/>
          <p:cNvSpPr txBox="1">
            <a:spLocks noChangeArrowheads="1"/>
          </p:cNvSpPr>
          <p:nvPr/>
        </p:nvSpPr>
        <p:spPr>
          <a:xfrm>
            <a:off x="2209801" y="990600"/>
            <a:ext cx="4571999" cy="4191000"/>
          </a:xfrm>
          <a:prstGeom prst="rect">
            <a:avLst/>
          </a:prstGeom>
          <a:solidFill>
            <a:srgbClr val="FFFFCC"/>
          </a:solidFill>
          <a:ln/>
        </p:spPr>
        <p:txBody>
          <a:bodyPr vert="horz" lIns="91440" tIns="45720" rIns="91440" bIns="45720" rtlCol="0">
            <a:normAutofit/>
          </a:bodyPr>
          <a:lstStyle/>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Select </a:t>
            </a:r>
            <a:r>
              <a:rPr lang="en-US" sz="1300" dirty="0" err="1">
                <a:solidFill>
                  <a:prstClr val="black"/>
                </a:solidFill>
                <a:latin typeface="Times New Roman" pitchFamily="18" charset="0"/>
              </a:rPr>
              <a:t>CustId</a:t>
            </a:r>
            <a:r>
              <a:rPr lang="en-US" sz="1300" dirty="0">
                <a:solidFill>
                  <a:prstClr val="black"/>
                </a:solidFill>
                <a:latin typeface="Times New Roman" pitchFamily="18" charset="0"/>
              </a:rPr>
              <a:t> </a:t>
            </a:r>
            <a:r>
              <a:rPr lang="en-US" sz="1300" dirty="0" err="1">
                <a:solidFill>
                  <a:prstClr val="black"/>
                </a:solidFill>
                <a:latin typeface="Times New Roman" pitchFamily="18" charset="0"/>
              </a:rPr>
              <a:t>ItemId</a:t>
            </a:r>
            <a:r>
              <a:rPr lang="en-US" sz="1300" dirty="0">
                <a:solidFill>
                  <a:prstClr val="black"/>
                </a:solidFill>
                <a:latin typeface="Times New Roman" pitchFamily="18" charset="0"/>
              </a:rPr>
              <a:t> Price Year from </a:t>
            </a:r>
            <a:r>
              <a:rPr lang="en-US" sz="1300" dirty="0" err="1">
                <a:solidFill>
                  <a:prstClr val="black"/>
                </a:solidFill>
                <a:latin typeface="Times New Roman" pitchFamily="18" charset="0"/>
              </a:rPr>
              <a:t>OrderTab</a:t>
            </a:r>
            <a:r>
              <a:rPr lang="en-US" sz="1300" dirty="0">
                <a:solidFill>
                  <a:prstClr val="black"/>
                </a:solidFill>
                <a:latin typeface="Times New Roman" pitchFamily="18" charset="0"/>
              </a:rPr>
              <a:t> into </a:t>
            </a:r>
            <a:r>
              <a:rPr lang="en-US" sz="1300" dirty="0" err="1">
                <a:solidFill>
                  <a:prstClr val="black"/>
                </a:solidFill>
                <a:latin typeface="Times New Roman" pitchFamily="18" charset="0"/>
              </a:rPr>
              <a:t>itab</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Select </a:t>
            </a:r>
            <a:r>
              <a:rPr lang="en-US" sz="1300" dirty="0" err="1">
                <a:solidFill>
                  <a:prstClr val="black"/>
                </a:solidFill>
                <a:latin typeface="Times New Roman" pitchFamily="18" charset="0"/>
              </a:rPr>
              <a:t>CustId</a:t>
            </a:r>
            <a:r>
              <a:rPr lang="en-US" sz="1300" dirty="0">
                <a:solidFill>
                  <a:prstClr val="black"/>
                </a:solidFill>
                <a:latin typeface="Times New Roman" pitchFamily="18" charset="0"/>
              </a:rPr>
              <a:t> Discount Year from </a:t>
            </a:r>
            <a:r>
              <a:rPr lang="en-US" sz="1300" dirty="0" err="1">
                <a:solidFill>
                  <a:prstClr val="black"/>
                </a:solidFill>
                <a:latin typeface="Times New Roman" pitchFamily="18" charset="0"/>
              </a:rPr>
              <a:t>DiscountTab</a:t>
            </a:r>
            <a:r>
              <a:rPr lang="en-US" sz="1300" dirty="0">
                <a:solidFill>
                  <a:prstClr val="black"/>
                </a:solidFill>
                <a:latin typeface="Times New Roman" pitchFamily="18" charset="0"/>
              </a:rPr>
              <a:t> into stab.</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300" dirty="0">
              <a:solidFill>
                <a:prstClr val="black"/>
              </a:solidFill>
              <a:latin typeface="Times New Roman" pitchFamily="18" charset="0"/>
            </a:endParaRP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Sort </a:t>
            </a:r>
            <a:r>
              <a:rPr lang="en-US" sz="1300" dirty="0" err="1">
                <a:solidFill>
                  <a:prstClr val="black"/>
                </a:solidFill>
                <a:latin typeface="Times New Roman" pitchFamily="18" charset="0"/>
              </a:rPr>
              <a:t>itab</a:t>
            </a:r>
            <a:r>
              <a:rPr lang="en-US" sz="1300" dirty="0">
                <a:solidFill>
                  <a:prstClr val="black"/>
                </a:solidFill>
                <a:latin typeface="Times New Roman" pitchFamily="18" charset="0"/>
              </a:rPr>
              <a:t> by </a:t>
            </a:r>
            <a:r>
              <a:rPr lang="en-US" sz="1300" dirty="0" err="1">
                <a:solidFill>
                  <a:prstClr val="black"/>
                </a:solidFill>
                <a:latin typeface="Times New Roman" pitchFamily="18" charset="0"/>
              </a:rPr>
              <a:t>CustId</a:t>
            </a:r>
            <a:r>
              <a:rPr lang="en-US" sz="1300" dirty="0">
                <a:solidFill>
                  <a:prstClr val="black"/>
                </a:solidFill>
                <a:latin typeface="Times New Roman" pitchFamily="18" charset="0"/>
              </a:rPr>
              <a:t>, </a:t>
            </a:r>
            <a:r>
              <a:rPr lang="en-US" sz="1300" dirty="0" err="1">
                <a:solidFill>
                  <a:prstClr val="black"/>
                </a:solidFill>
                <a:latin typeface="Times New Roman" pitchFamily="18" charset="0"/>
              </a:rPr>
              <a:t>ItemId</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Delete from </a:t>
            </a:r>
            <a:r>
              <a:rPr lang="en-US" sz="1300" dirty="0" err="1">
                <a:solidFill>
                  <a:prstClr val="black"/>
                </a:solidFill>
                <a:latin typeface="Times New Roman" pitchFamily="18" charset="0"/>
              </a:rPr>
              <a:t>itab</a:t>
            </a:r>
            <a:r>
              <a:rPr lang="en-US" sz="1300" dirty="0">
                <a:solidFill>
                  <a:prstClr val="black"/>
                </a:solidFill>
                <a:latin typeface="Times New Roman" pitchFamily="18" charset="0"/>
              </a:rPr>
              <a:t> where Year </a:t>
            </a:r>
            <a:r>
              <a:rPr lang="en-US" sz="1300" b="1" dirty="0">
                <a:solidFill>
                  <a:prstClr val="black"/>
                </a:solidFill>
                <a:latin typeface="Times New Roman" pitchFamily="18" charset="0"/>
              </a:rPr>
              <a:t>&lt;=</a:t>
            </a:r>
            <a:r>
              <a:rPr lang="en-US" sz="1300" dirty="0">
                <a:solidFill>
                  <a:prstClr val="black"/>
                </a:solidFill>
                <a:latin typeface="Times New Roman" pitchFamily="18" charset="0"/>
              </a:rPr>
              <a:t> </a:t>
            </a:r>
            <a:r>
              <a:rPr lang="en-US" sz="1300" dirty="0" err="1">
                <a:solidFill>
                  <a:prstClr val="black"/>
                </a:solidFill>
                <a:latin typeface="Times New Roman" pitchFamily="18" charset="0"/>
              </a:rPr>
              <a:t>CurrentYear</a:t>
            </a:r>
            <a:r>
              <a:rPr lang="en-US" sz="1300" dirty="0">
                <a:solidFill>
                  <a:prstClr val="black"/>
                </a:solidFill>
                <a:latin typeface="Times New Roman" pitchFamily="18" charset="0"/>
              </a:rPr>
              <a:t> – 2.</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Loop at </a:t>
            </a:r>
            <a:r>
              <a:rPr lang="en-US" sz="1300" dirty="0" err="1">
                <a:solidFill>
                  <a:prstClr val="black"/>
                </a:solidFill>
                <a:latin typeface="Times New Roman" pitchFamily="18" charset="0"/>
              </a:rPr>
              <a:t>itab</a:t>
            </a:r>
            <a:r>
              <a:rPr lang="en-US" sz="1300" dirty="0">
                <a:solidFill>
                  <a:prstClr val="black"/>
                </a:solidFill>
                <a:latin typeface="Times New Roman" pitchFamily="18" charset="0"/>
              </a:rPr>
              <a:t> into </a:t>
            </a:r>
            <a:r>
              <a:rPr lang="en-US" sz="1300" dirty="0" err="1">
                <a:solidFill>
                  <a:prstClr val="black"/>
                </a:solidFill>
                <a:latin typeface="Times New Roman" pitchFamily="18" charset="0"/>
              </a:rPr>
              <a:t>wa</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At new </a:t>
            </a:r>
            <a:r>
              <a:rPr lang="en-US" sz="1300" dirty="0" err="1">
                <a:solidFill>
                  <a:prstClr val="black"/>
                </a:solidFill>
                <a:latin typeface="Times New Roman" pitchFamily="18" charset="0"/>
              </a:rPr>
              <a:t>CustId</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amount=0.</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E</a:t>
            </a:r>
            <a:r>
              <a:rPr lang="en-US" sz="1300" dirty="0" err="1">
                <a:solidFill>
                  <a:prstClr val="black"/>
                </a:solidFill>
                <a:latin typeface="Times New Roman" pitchFamily="18" charset="0"/>
              </a:rPr>
              <a:t>ndat</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amount = amount + </a:t>
            </a:r>
            <a:r>
              <a:rPr lang="en-US" sz="1300" dirty="0" err="1">
                <a:solidFill>
                  <a:prstClr val="black"/>
                </a:solidFill>
                <a:latin typeface="Times New Roman" pitchFamily="18" charset="0"/>
              </a:rPr>
              <a:t>wa.Price</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read stab into </a:t>
            </a:r>
            <a:r>
              <a:rPr lang="en-US" sz="1300" dirty="0" err="1">
                <a:solidFill>
                  <a:prstClr val="black"/>
                </a:solidFill>
                <a:latin typeface="Times New Roman" pitchFamily="18" charset="0"/>
              </a:rPr>
              <a:t>fa</a:t>
            </a:r>
            <a:r>
              <a:rPr lang="en-US" sz="1300" dirty="0">
                <a:solidFill>
                  <a:prstClr val="black"/>
                </a:solidFill>
                <a:latin typeface="Times New Roman" pitchFamily="18" charset="0"/>
              </a:rPr>
              <a:t> </a:t>
            </a:r>
            <a:r>
              <a:rPr lang="en-US" sz="1300" b="1" dirty="0">
                <a:solidFill>
                  <a:srgbClr val="F79646"/>
                </a:solidFill>
                <a:latin typeface="Times New Roman" pitchFamily="18" charset="0"/>
              </a:rPr>
              <a:t>where </a:t>
            </a:r>
            <a:r>
              <a:rPr lang="en-US" sz="1300" b="1" dirty="0" err="1">
                <a:solidFill>
                  <a:srgbClr val="F79646"/>
                </a:solidFill>
                <a:latin typeface="Times New Roman" pitchFamily="18" charset="0"/>
              </a:rPr>
              <a:t>CustId</a:t>
            </a:r>
            <a:r>
              <a:rPr lang="en-US" sz="1300" b="1" dirty="0">
                <a:solidFill>
                  <a:srgbClr val="F79646"/>
                </a:solidFill>
                <a:latin typeface="Times New Roman" pitchFamily="18" charset="0"/>
              </a:rPr>
              <a:t> = </a:t>
            </a:r>
            <a:r>
              <a:rPr lang="en-US" sz="1300" b="1" dirty="0" err="1">
                <a:solidFill>
                  <a:srgbClr val="F79646"/>
                </a:solidFill>
                <a:latin typeface="Times New Roman" pitchFamily="18" charset="0"/>
              </a:rPr>
              <a:t>wa.CustId</a:t>
            </a:r>
            <a:r>
              <a:rPr lang="en-US" sz="1300" b="1"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if </a:t>
            </a:r>
            <a:r>
              <a:rPr lang="en-US" sz="1300" dirty="0" err="1">
                <a:solidFill>
                  <a:prstClr val="black"/>
                </a:solidFill>
                <a:latin typeface="Times New Roman" pitchFamily="18" charset="0"/>
              </a:rPr>
              <a:t>sy.subrc</a:t>
            </a:r>
            <a:r>
              <a:rPr lang="en-US" sz="1300" dirty="0">
                <a:solidFill>
                  <a:prstClr val="black"/>
                </a:solidFill>
                <a:latin typeface="Times New Roman" pitchFamily="18" charset="0"/>
              </a:rPr>
              <a:t> = 0.</a:t>
            </a:r>
          </a:p>
          <a:p>
            <a:pPr marL="800100" lvl="1"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300" dirty="0">
                <a:solidFill>
                  <a:prstClr val="black"/>
                </a:solidFill>
                <a:latin typeface="Times New Roman" pitchFamily="18" charset="0"/>
              </a:rPr>
              <a:t>amount = amount  - </a:t>
            </a:r>
            <a:r>
              <a:rPr lang="en-US" sz="1300" dirty="0" err="1">
                <a:solidFill>
                  <a:prstClr val="black"/>
                </a:solidFill>
                <a:latin typeface="Times New Roman" pitchFamily="18" charset="0"/>
              </a:rPr>
              <a:t>fa.Discount</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a:t>
            </a:r>
            <a:r>
              <a:rPr lang="en-US" sz="1300" dirty="0" err="1">
                <a:solidFill>
                  <a:prstClr val="black"/>
                </a:solidFill>
                <a:latin typeface="Times New Roman" pitchFamily="18" charset="0"/>
              </a:rPr>
              <a:t>endif</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At end of </a:t>
            </a:r>
            <a:r>
              <a:rPr lang="en-US" sz="1300" dirty="0" err="1">
                <a:solidFill>
                  <a:prstClr val="black"/>
                </a:solidFill>
                <a:latin typeface="Times New Roman" pitchFamily="18" charset="0"/>
              </a:rPr>
              <a:t>CustId</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write </a:t>
            </a:r>
            <a:r>
              <a:rPr lang="en-US" sz="1300" dirty="0" err="1">
                <a:solidFill>
                  <a:prstClr val="black"/>
                </a:solidFill>
                <a:latin typeface="Times New Roman" pitchFamily="18" charset="0"/>
              </a:rPr>
              <a:t>wa.CustId</a:t>
            </a:r>
            <a:r>
              <a:rPr lang="en-US" sz="1300" dirty="0">
                <a:solidFill>
                  <a:prstClr val="black"/>
                </a:solidFill>
                <a:latin typeface="Times New Roman" pitchFamily="18" charset="0"/>
              </a:rPr>
              <a:t>, amount.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a:solidFill>
                  <a:prstClr val="black"/>
                </a:solidFill>
                <a:latin typeface="Times New Roman" pitchFamily="18" charset="0"/>
              </a:rPr>
              <a:t>    E</a:t>
            </a:r>
            <a:r>
              <a:rPr lang="en-US" sz="1300" dirty="0" err="1">
                <a:solidFill>
                  <a:prstClr val="black"/>
                </a:solidFill>
                <a:latin typeface="Times New Roman" pitchFamily="18" charset="0"/>
              </a:rPr>
              <a:t>ndat</a:t>
            </a:r>
            <a:r>
              <a:rPr lang="en-US" sz="1300" dirty="0">
                <a:solidFill>
                  <a:prstClr val="black"/>
                </a:solidFill>
                <a:latin typeface="Times New Roman" pitchFamily="18" charset="0"/>
              </a:rPr>
              <a:t>.</a:t>
            </a:r>
          </a:p>
          <a:p>
            <a:pPr marL="342900" indent="-342900">
              <a:lnSpc>
                <a:spcPct val="90000"/>
              </a:lnSpc>
              <a:spcBef>
                <a:spcPts val="4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dirty="0" err="1">
                <a:solidFill>
                  <a:prstClr val="black"/>
                </a:solidFill>
                <a:latin typeface="Times New Roman" pitchFamily="18" charset="0"/>
              </a:rPr>
              <a:t>Endloop</a:t>
            </a:r>
            <a:r>
              <a:rPr lang="en-US" sz="1300" dirty="0">
                <a:solidFill>
                  <a:prstClr val="black"/>
                </a:solidFill>
                <a:latin typeface="Times New Roman" pitchFamily="18" charset="0"/>
              </a:rPr>
              <a:t>.</a:t>
            </a:r>
          </a:p>
        </p:txBody>
      </p:sp>
      <p:graphicFrame>
        <p:nvGraphicFramePr>
          <p:cNvPr id="5" name="Table 4"/>
          <p:cNvGraphicFramePr>
            <a:graphicFrameLocks noGrp="1"/>
          </p:cNvGraphicFramePr>
          <p:nvPr/>
        </p:nvGraphicFramePr>
        <p:xfrm>
          <a:off x="7029450" y="2667000"/>
          <a:ext cx="2343150" cy="1188720"/>
        </p:xfrm>
        <a:graphic>
          <a:graphicData uri="http://schemas.openxmlformats.org/drawingml/2006/table">
            <a:tbl>
              <a:tblPr firstRow="1" bandRow="1">
                <a:tableStyleId>{5C22544A-7EE6-4342-B048-85BDC9FD1C3A}</a:tableStyleId>
              </a:tblPr>
              <a:tblGrid>
                <a:gridCol w="781050">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gridCol w="781050">
                  <a:extLst>
                    <a:ext uri="{9D8B030D-6E8A-4147-A177-3AD203B41FA5}">
                      <a16:colId xmlns:a16="http://schemas.microsoft.com/office/drawing/2014/main" val="20002"/>
                    </a:ext>
                  </a:extLst>
                </a:gridCol>
              </a:tblGrid>
              <a:tr h="245745">
                <a:tc>
                  <a:txBody>
                    <a:bodyPr/>
                    <a:lstStyle/>
                    <a:p>
                      <a:r>
                        <a:rPr lang="en-US" sz="1200" dirty="0" err="1"/>
                        <a:t>CustId</a:t>
                      </a:r>
                      <a:endParaRPr lang="en-US" sz="1200" dirty="0"/>
                    </a:p>
                  </a:txBody>
                  <a:tcPr/>
                </a:tc>
                <a:tc>
                  <a:txBody>
                    <a:bodyPr/>
                    <a:lstStyle/>
                    <a:p>
                      <a:r>
                        <a:rPr lang="en-US" sz="1200" dirty="0"/>
                        <a:t>Discount</a:t>
                      </a:r>
                    </a:p>
                  </a:txBody>
                  <a:tcPr/>
                </a:tc>
                <a:tc>
                  <a:txBody>
                    <a:bodyPr/>
                    <a:lstStyle/>
                    <a:p>
                      <a:r>
                        <a:rPr lang="en-US" sz="1200" dirty="0"/>
                        <a:t>Year</a:t>
                      </a:r>
                    </a:p>
                  </a:txBody>
                  <a:tcPr/>
                </a:tc>
                <a:extLst>
                  <a:ext uri="{0D108BD9-81ED-4DB2-BD59-A6C34878D82A}">
                    <a16:rowId xmlns:a16="http://schemas.microsoft.com/office/drawing/2014/main" val="10000"/>
                  </a:ext>
                </a:extLst>
              </a:tr>
              <a:tr h="245745">
                <a:tc>
                  <a:txBody>
                    <a:bodyPr/>
                    <a:lstStyle/>
                    <a:p>
                      <a:pPr algn="ctr"/>
                      <a:r>
                        <a:rPr lang="en-US" sz="1400" dirty="0"/>
                        <a:t>1</a:t>
                      </a:r>
                    </a:p>
                  </a:txBody>
                  <a:tcPr>
                    <a:solidFill>
                      <a:srgbClr val="F8AB6C"/>
                    </a:solidFill>
                  </a:tcPr>
                </a:tc>
                <a:tc>
                  <a:txBody>
                    <a:bodyPr/>
                    <a:lstStyle/>
                    <a:p>
                      <a:pPr algn="ctr"/>
                      <a:r>
                        <a:rPr lang="en-US" sz="1400" dirty="0"/>
                        <a:t>2.0</a:t>
                      </a:r>
                    </a:p>
                  </a:txBody>
                  <a:tcPr>
                    <a:solidFill>
                      <a:srgbClr val="F8AB6C"/>
                    </a:solidFill>
                  </a:tcPr>
                </a:tc>
                <a:tc>
                  <a:txBody>
                    <a:bodyPr/>
                    <a:lstStyle/>
                    <a:p>
                      <a:pPr algn="ctr"/>
                      <a:r>
                        <a:rPr lang="en-US" sz="1400" b="0" dirty="0"/>
                        <a:t>2009</a:t>
                      </a:r>
                    </a:p>
                  </a:txBody>
                  <a:tcPr>
                    <a:solidFill>
                      <a:srgbClr val="F8AB6C"/>
                    </a:solidFill>
                  </a:tcPr>
                </a:tc>
                <a:extLst>
                  <a:ext uri="{0D108BD9-81ED-4DB2-BD59-A6C34878D82A}">
                    <a16:rowId xmlns:a16="http://schemas.microsoft.com/office/drawing/2014/main" val="10001"/>
                  </a:ext>
                </a:extLst>
              </a:tr>
              <a:tr h="245745">
                <a:tc>
                  <a:txBody>
                    <a:bodyPr/>
                    <a:lstStyle/>
                    <a:p>
                      <a:pPr algn="ctr"/>
                      <a:r>
                        <a:rPr lang="en-US" sz="1400" dirty="0"/>
                        <a:t>1</a:t>
                      </a:r>
                    </a:p>
                  </a:txBody>
                  <a:tcPr>
                    <a:solidFill>
                      <a:srgbClr val="F8AB6C"/>
                    </a:solidFill>
                  </a:tcPr>
                </a:tc>
                <a:tc>
                  <a:txBody>
                    <a:bodyPr/>
                    <a:lstStyle/>
                    <a:p>
                      <a:pPr algn="ctr"/>
                      <a:r>
                        <a:rPr lang="en-US" sz="1400" dirty="0"/>
                        <a:t>3.0</a:t>
                      </a:r>
                    </a:p>
                  </a:txBody>
                  <a:tcPr>
                    <a:solidFill>
                      <a:srgbClr val="F8AB6C"/>
                    </a:solidFill>
                  </a:tcPr>
                </a:tc>
                <a:tc>
                  <a:txBody>
                    <a:bodyPr/>
                    <a:lstStyle/>
                    <a:p>
                      <a:pPr algn="ctr"/>
                      <a:r>
                        <a:rPr lang="en-US" sz="1400" dirty="0"/>
                        <a:t>2010</a:t>
                      </a:r>
                    </a:p>
                  </a:txBody>
                  <a:tcPr>
                    <a:solidFill>
                      <a:srgbClr val="F8AB6C"/>
                    </a:solidFill>
                  </a:tcPr>
                </a:tc>
                <a:extLst>
                  <a:ext uri="{0D108BD9-81ED-4DB2-BD59-A6C34878D82A}">
                    <a16:rowId xmlns:a16="http://schemas.microsoft.com/office/drawing/2014/main" val="10002"/>
                  </a:ext>
                </a:extLst>
              </a:tr>
              <a:tr h="245745">
                <a:tc>
                  <a:txBody>
                    <a:bodyPr/>
                    <a:lstStyle/>
                    <a:p>
                      <a:pPr algn="ctr"/>
                      <a:r>
                        <a:rPr lang="en-US" sz="1400" dirty="0"/>
                        <a:t>2</a:t>
                      </a:r>
                    </a:p>
                  </a:txBody>
                  <a:tcPr>
                    <a:solidFill>
                      <a:srgbClr val="ABDA78"/>
                    </a:solidFill>
                  </a:tcPr>
                </a:tc>
                <a:tc>
                  <a:txBody>
                    <a:bodyPr/>
                    <a:lstStyle/>
                    <a:p>
                      <a:pPr algn="ctr"/>
                      <a:r>
                        <a:rPr lang="en-US" sz="1400" dirty="0"/>
                        <a:t>3.0</a:t>
                      </a:r>
                    </a:p>
                  </a:txBody>
                  <a:tcPr>
                    <a:solidFill>
                      <a:srgbClr val="ABDA78"/>
                    </a:solidFill>
                  </a:tcPr>
                </a:tc>
                <a:tc>
                  <a:txBody>
                    <a:bodyPr/>
                    <a:lstStyle/>
                    <a:p>
                      <a:pPr algn="ctr"/>
                      <a:r>
                        <a:rPr lang="en-US" sz="1400" dirty="0"/>
                        <a:t>2011</a:t>
                      </a:r>
                    </a:p>
                  </a:txBody>
                  <a:tcPr>
                    <a:solidFill>
                      <a:srgbClr val="ABDA78"/>
                    </a:solidFill>
                  </a:tcPr>
                </a:tc>
                <a:extLst>
                  <a:ext uri="{0D108BD9-81ED-4DB2-BD59-A6C34878D82A}">
                    <a16:rowId xmlns:a16="http://schemas.microsoft.com/office/drawing/2014/main" val="10003"/>
                  </a:ext>
                </a:extLst>
              </a:tr>
            </a:tbl>
          </a:graphicData>
        </a:graphic>
      </p:graphicFrame>
      <p:sp>
        <p:nvSpPr>
          <p:cNvPr id="6" name="Rectangle 5"/>
          <p:cNvSpPr/>
          <p:nvPr/>
        </p:nvSpPr>
        <p:spPr>
          <a:xfrm>
            <a:off x="7029450" y="2362200"/>
            <a:ext cx="1143000" cy="228600"/>
          </a:xfrm>
          <a:prstGeom prst="rect">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rgbClr val="1F497D"/>
                </a:solidFill>
              </a:rPr>
              <a:t>DiscountTab</a:t>
            </a:r>
            <a:endParaRPr lang="en-US" sz="1400" dirty="0">
              <a:solidFill>
                <a:srgbClr val="1F497D"/>
              </a:solidFill>
            </a:endParaRPr>
          </a:p>
        </p:txBody>
      </p:sp>
      <p:graphicFrame>
        <p:nvGraphicFramePr>
          <p:cNvPr id="7" name="Table 6"/>
          <p:cNvGraphicFramePr>
            <a:graphicFrameLocks noGrp="1"/>
          </p:cNvGraphicFramePr>
          <p:nvPr/>
        </p:nvGraphicFramePr>
        <p:xfrm>
          <a:off x="7010400" y="1325880"/>
          <a:ext cx="2743200" cy="88392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208280">
                <a:tc>
                  <a:txBody>
                    <a:bodyPr/>
                    <a:lstStyle/>
                    <a:p>
                      <a:r>
                        <a:rPr lang="en-US" sz="1200" dirty="0" err="1"/>
                        <a:t>CustId</a:t>
                      </a:r>
                      <a:endParaRPr lang="en-US" sz="1200" dirty="0"/>
                    </a:p>
                  </a:txBody>
                  <a:tcPr/>
                </a:tc>
                <a:tc>
                  <a:txBody>
                    <a:bodyPr/>
                    <a:lstStyle/>
                    <a:p>
                      <a:r>
                        <a:rPr lang="en-US" sz="1200" dirty="0" err="1"/>
                        <a:t>ItemId</a:t>
                      </a:r>
                      <a:endParaRPr lang="en-US" sz="1200" dirty="0"/>
                    </a:p>
                  </a:txBody>
                  <a:tcPr/>
                </a:tc>
                <a:tc>
                  <a:txBody>
                    <a:bodyPr/>
                    <a:lstStyle/>
                    <a:p>
                      <a:r>
                        <a:rPr lang="en-US" sz="1200" dirty="0"/>
                        <a:t>Price</a:t>
                      </a:r>
                    </a:p>
                  </a:txBody>
                  <a:tcPr/>
                </a:tc>
                <a:tc>
                  <a:txBody>
                    <a:bodyPr/>
                    <a:lstStyle/>
                    <a:p>
                      <a:r>
                        <a:rPr lang="en-US" sz="1200" dirty="0"/>
                        <a:t>Year</a:t>
                      </a:r>
                    </a:p>
                  </a:txBody>
                  <a:tcPr/>
                </a:tc>
                <a:extLst>
                  <a:ext uri="{0D108BD9-81ED-4DB2-BD59-A6C34878D82A}">
                    <a16:rowId xmlns:a16="http://schemas.microsoft.com/office/drawing/2014/main" val="10000"/>
                  </a:ext>
                </a:extLst>
              </a:tr>
              <a:tr h="208280">
                <a:tc>
                  <a:txBody>
                    <a:bodyPr/>
                    <a:lstStyle/>
                    <a:p>
                      <a:pPr algn="ctr"/>
                      <a:r>
                        <a:rPr lang="en-US" sz="1400" dirty="0"/>
                        <a:t>1</a:t>
                      </a:r>
                    </a:p>
                  </a:txBody>
                  <a:tcPr>
                    <a:solidFill>
                      <a:srgbClr val="F8AB6C"/>
                    </a:solidFill>
                  </a:tcPr>
                </a:tc>
                <a:tc>
                  <a:txBody>
                    <a:bodyPr/>
                    <a:lstStyle/>
                    <a:p>
                      <a:pPr algn="ctr"/>
                      <a:r>
                        <a:rPr lang="en-US" sz="1400" dirty="0"/>
                        <a:t>Item1</a:t>
                      </a:r>
                    </a:p>
                  </a:txBody>
                  <a:tcPr>
                    <a:solidFill>
                      <a:srgbClr val="F8AB6C"/>
                    </a:solidFill>
                  </a:tcPr>
                </a:tc>
                <a:tc>
                  <a:txBody>
                    <a:bodyPr/>
                    <a:lstStyle/>
                    <a:p>
                      <a:pPr algn="ctr"/>
                      <a:r>
                        <a:rPr lang="en-US" sz="1400" dirty="0"/>
                        <a:t>10.0</a:t>
                      </a:r>
                    </a:p>
                  </a:txBody>
                  <a:tcPr>
                    <a:solidFill>
                      <a:srgbClr val="F8AB6C"/>
                    </a:solidFill>
                  </a:tcPr>
                </a:tc>
                <a:tc>
                  <a:txBody>
                    <a:bodyPr/>
                    <a:lstStyle/>
                    <a:p>
                      <a:pPr algn="ctr"/>
                      <a:r>
                        <a:rPr lang="en-US" sz="1400" b="0" dirty="0"/>
                        <a:t>2010</a:t>
                      </a:r>
                    </a:p>
                  </a:txBody>
                  <a:tcPr>
                    <a:solidFill>
                      <a:srgbClr val="F8AB6C"/>
                    </a:solidFill>
                  </a:tcPr>
                </a:tc>
                <a:extLst>
                  <a:ext uri="{0D108BD9-81ED-4DB2-BD59-A6C34878D82A}">
                    <a16:rowId xmlns:a16="http://schemas.microsoft.com/office/drawing/2014/main" val="10001"/>
                  </a:ext>
                </a:extLst>
              </a:tr>
              <a:tr h="208280">
                <a:tc>
                  <a:txBody>
                    <a:bodyPr/>
                    <a:lstStyle/>
                    <a:p>
                      <a:pPr algn="ctr"/>
                      <a:r>
                        <a:rPr lang="en-US" sz="1400" dirty="0"/>
                        <a:t>2</a:t>
                      </a:r>
                    </a:p>
                  </a:txBody>
                  <a:tcPr>
                    <a:solidFill>
                      <a:srgbClr val="ABDA78"/>
                    </a:solidFill>
                  </a:tcPr>
                </a:tc>
                <a:tc>
                  <a:txBody>
                    <a:bodyPr/>
                    <a:lstStyle/>
                    <a:p>
                      <a:pPr algn="ctr"/>
                      <a:r>
                        <a:rPr lang="en-US" sz="1400" dirty="0"/>
                        <a:t>Item3</a:t>
                      </a:r>
                    </a:p>
                  </a:txBody>
                  <a:tcPr>
                    <a:solidFill>
                      <a:srgbClr val="ABDA78"/>
                    </a:solidFill>
                  </a:tcPr>
                </a:tc>
                <a:tc>
                  <a:txBody>
                    <a:bodyPr/>
                    <a:lstStyle/>
                    <a:p>
                      <a:pPr algn="ctr"/>
                      <a:r>
                        <a:rPr lang="en-US" sz="1400" dirty="0"/>
                        <a:t>10.0</a:t>
                      </a:r>
                    </a:p>
                  </a:txBody>
                  <a:tcPr>
                    <a:solidFill>
                      <a:srgbClr val="ABDA78"/>
                    </a:solidFill>
                  </a:tcPr>
                </a:tc>
                <a:tc>
                  <a:txBody>
                    <a:bodyPr/>
                    <a:lstStyle/>
                    <a:p>
                      <a:pPr algn="ctr"/>
                      <a:r>
                        <a:rPr lang="en-US" sz="1400" dirty="0"/>
                        <a:t>2011</a:t>
                      </a:r>
                    </a:p>
                  </a:txBody>
                  <a:tcPr>
                    <a:solidFill>
                      <a:srgbClr val="ABDA78"/>
                    </a:solidFill>
                  </a:tcPr>
                </a:tc>
                <a:extLst>
                  <a:ext uri="{0D108BD9-81ED-4DB2-BD59-A6C34878D82A}">
                    <a16:rowId xmlns:a16="http://schemas.microsoft.com/office/drawing/2014/main" val="10002"/>
                  </a:ext>
                </a:extLst>
              </a:tr>
            </a:tbl>
          </a:graphicData>
        </a:graphic>
      </p:graphicFrame>
      <p:sp>
        <p:nvSpPr>
          <p:cNvPr id="8" name="Rectangle 7"/>
          <p:cNvSpPr/>
          <p:nvPr/>
        </p:nvSpPr>
        <p:spPr>
          <a:xfrm>
            <a:off x="7010400" y="1021080"/>
            <a:ext cx="914400" cy="228600"/>
          </a:xfrm>
          <a:prstGeom prst="rect">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rgbClr val="1F497D"/>
                </a:solidFill>
              </a:rPr>
              <a:t>OrderTab</a:t>
            </a:r>
            <a:endParaRPr lang="en-US" sz="1200" dirty="0">
              <a:solidFill>
                <a:srgbClr val="1F497D"/>
              </a:solidFill>
            </a:endParaRPr>
          </a:p>
        </p:txBody>
      </p:sp>
      <p:graphicFrame>
        <p:nvGraphicFramePr>
          <p:cNvPr id="9" name="Table 8"/>
          <p:cNvGraphicFramePr>
            <a:graphicFrameLocks noGrp="1"/>
          </p:cNvGraphicFramePr>
          <p:nvPr/>
        </p:nvGraphicFramePr>
        <p:xfrm>
          <a:off x="7086600" y="4358640"/>
          <a:ext cx="1562100" cy="883920"/>
        </p:xfrm>
        <a:graphic>
          <a:graphicData uri="http://schemas.openxmlformats.org/drawingml/2006/table">
            <a:tbl>
              <a:tblPr firstRow="1" bandRow="1">
                <a:tableStyleId>{5C22544A-7EE6-4342-B048-85BDC9FD1C3A}</a:tableStyleId>
              </a:tblPr>
              <a:tblGrid>
                <a:gridCol w="781050">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tblGrid>
              <a:tr h="272481">
                <a:tc>
                  <a:txBody>
                    <a:bodyPr/>
                    <a:lstStyle/>
                    <a:p>
                      <a:r>
                        <a:rPr lang="en-US" sz="1200" dirty="0" err="1"/>
                        <a:t>CustId</a:t>
                      </a:r>
                      <a:endParaRPr lang="en-US" sz="1200" dirty="0"/>
                    </a:p>
                  </a:txBody>
                  <a:tcPr/>
                </a:tc>
                <a:tc>
                  <a:txBody>
                    <a:bodyPr/>
                    <a:lstStyle/>
                    <a:p>
                      <a:r>
                        <a:rPr lang="en-US" sz="1200" dirty="0"/>
                        <a:t>Amount</a:t>
                      </a:r>
                    </a:p>
                  </a:txBody>
                  <a:tcPr/>
                </a:tc>
                <a:extLst>
                  <a:ext uri="{0D108BD9-81ED-4DB2-BD59-A6C34878D82A}">
                    <a16:rowId xmlns:a16="http://schemas.microsoft.com/office/drawing/2014/main" val="10000"/>
                  </a:ext>
                </a:extLst>
              </a:tr>
              <a:tr h="239373">
                <a:tc>
                  <a:txBody>
                    <a:bodyPr/>
                    <a:lstStyle/>
                    <a:p>
                      <a:pPr algn="ctr"/>
                      <a:r>
                        <a:rPr lang="en-US" sz="1400" dirty="0">
                          <a:solidFill>
                            <a:schemeClr val="tx1"/>
                          </a:solidFill>
                        </a:rPr>
                        <a:t>1</a:t>
                      </a:r>
                    </a:p>
                  </a:txBody>
                  <a:tcPr>
                    <a:solidFill>
                      <a:srgbClr val="F8AB6C"/>
                    </a:solidFill>
                  </a:tcPr>
                </a:tc>
                <a:tc>
                  <a:txBody>
                    <a:bodyPr/>
                    <a:lstStyle/>
                    <a:p>
                      <a:pPr algn="ctr"/>
                      <a:r>
                        <a:rPr lang="en-US" sz="1400" dirty="0">
                          <a:solidFill>
                            <a:srgbClr val="FF0000"/>
                          </a:solidFill>
                        </a:rPr>
                        <a:t>  </a:t>
                      </a:r>
                      <a:r>
                        <a:rPr lang="en-US" sz="1400" dirty="0">
                          <a:solidFill>
                            <a:schemeClr val="bg1"/>
                          </a:solidFill>
                        </a:rPr>
                        <a:t>8.0</a:t>
                      </a:r>
                    </a:p>
                  </a:txBody>
                  <a:tcPr>
                    <a:solidFill>
                      <a:srgbClr val="F8AB6C"/>
                    </a:solidFill>
                  </a:tcPr>
                </a:tc>
                <a:extLst>
                  <a:ext uri="{0D108BD9-81ED-4DB2-BD59-A6C34878D82A}">
                    <a16:rowId xmlns:a16="http://schemas.microsoft.com/office/drawing/2014/main" val="10001"/>
                  </a:ext>
                </a:extLst>
              </a:tr>
              <a:tr h="239373">
                <a:tc>
                  <a:txBody>
                    <a:bodyPr/>
                    <a:lstStyle/>
                    <a:p>
                      <a:pPr algn="ctr"/>
                      <a:r>
                        <a:rPr lang="en-US" sz="1400" dirty="0"/>
                        <a:t>2</a:t>
                      </a:r>
                    </a:p>
                  </a:txBody>
                  <a:tcPr>
                    <a:solidFill>
                      <a:srgbClr val="ABDA78"/>
                    </a:solidFill>
                  </a:tcPr>
                </a:tc>
                <a:tc>
                  <a:txBody>
                    <a:bodyPr/>
                    <a:lstStyle/>
                    <a:p>
                      <a:pPr algn="ctr"/>
                      <a:r>
                        <a:rPr lang="en-US" sz="1400" baseline="0" dirty="0"/>
                        <a:t>  </a:t>
                      </a:r>
                      <a:r>
                        <a:rPr lang="en-US" sz="1400" dirty="0"/>
                        <a:t>7.0</a:t>
                      </a:r>
                    </a:p>
                  </a:txBody>
                  <a:tcPr>
                    <a:solidFill>
                      <a:srgbClr val="ABDA78"/>
                    </a:solidFill>
                  </a:tcPr>
                </a:tc>
                <a:extLst>
                  <a:ext uri="{0D108BD9-81ED-4DB2-BD59-A6C34878D82A}">
                    <a16:rowId xmlns:a16="http://schemas.microsoft.com/office/drawing/2014/main" val="10002"/>
                  </a:ext>
                </a:extLst>
              </a:tr>
            </a:tbl>
          </a:graphicData>
        </a:graphic>
      </p:graphicFrame>
      <p:sp>
        <p:nvSpPr>
          <p:cNvPr id="10" name="Rectangle 9"/>
          <p:cNvSpPr/>
          <p:nvPr/>
        </p:nvSpPr>
        <p:spPr>
          <a:xfrm>
            <a:off x="7086600" y="4053840"/>
            <a:ext cx="1143000" cy="228600"/>
          </a:xfrm>
          <a:prstGeom prst="rect">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1F497D"/>
                </a:solidFill>
              </a:rPr>
              <a:t>Output</a:t>
            </a:r>
          </a:p>
        </p:txBody>
      </p:sp>
      <p:sp>
        <p:nvSpPr>
          <p:cNvPr id="11" name="TextBox 10"/>
          <p:cNvSpPr txBox="1"/>
          <p:nvPr/>
        </p:nvSpPr>
        <p:spPr>
          <a:xfrm>
            <a:off x="8733370" y="4583668"/>
            <a:ext cx="1436612" cy="369332"/>
          </a:xfrm>
          <a:prstGeom prst="rect">
            <a:avLst/>
          </a:prstGeom>
          <a:noFill/>
        </p:spPr>
        <p:txBody>
          <a:bodyPr wrap="none" rtlCol="0">
            <a:spAutoFit/>
          </a:bodyPr>
          <a:lstStyle/>
          <a:p>
            <a:r>
              <a:rPr lang="en-US" dirty="0">
                <a:solidFill>
                  <a:prstClr val="black"/>
                </a:solidFill>
                <a:latin typeface="Calibri"/>
              </a:rPr>
              <a:t>Expecting 7.0</a:t>
            </a:r>
          </a:p>
        </p:txBody>
      </p:sp>
      <p:sp>
        <p:nvSpPr>
          <p:cNvPr id="13" name="Rectangle 3"/>
          <p:cNvSpPr>
            <a:spLocks noChangeArrowheads="1"/>
          </p:cNvSpPr>
          <p:nvPr/>
        </p:nvSpPr>
        <p:spPr bwMode="auto">
          <a:xfrm>
            <a:off x="1752601" y="990600"/>
            <a:ext cx="537411" cy="4191000"/>
          </a:xfrm>
          <a:prstGeom prst="rect">
            <a:avLst/>
          </a:prstGeom>
          <a:solidFill>
            <a:srgbClr val="FFFFCC"/>
          </a:solidFill>
          <a:ln w="9525">
            <a:noFill/>
            <a:round/>
            <a:headEnd/>
            <a:tailEnd/>
          </a:ln>
          <a:effectLst/>
        </p:spPr>
        <p:txBody>
          <a:bodyPr lIns="90000" tIns="46800" rIns="90000" bIns="46800"/>
          <a:lstStyle/>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2</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3</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4</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5</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6</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7</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8</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9</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10</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11</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12</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13</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14</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15</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16</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17</a:t>
            </a:r>
          </a:p>
          <a:p>
            <a:pPr>
              <a:lnSpc>
                <a:spcPct val="9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300" dirty="0">
                <a:solidFill>
                  <a:srgbClr val="000000"/>
                </a:solidFill>
                <a:latin typeface="Times New Roman" pitchFamily="18" charset="0"/>
                <a:cs typeface="Times New Roman" pitchFamily="18" charset="0"/>
              </a:rPr>
              <a:t>18</a:t>
            </a:r>
          </a:p>
        </p:txBody>
      </p:sp>
      <p:sp>
        <p:nvSpPr>
          <p:cNvPr id="92" name="Oval 91"/>
          <p:cNvSpPr/>
          <p:nvPr/>
        </p:nvSpPr>
        <p:spPr>
          <a:xfrm>
            <a:off x="47244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93" name="TextBox 92"/>
          <p:cNvSpPr txBox="1"/>
          <p:nvPr/>
        </p:nvSpPr>
        <p:spPr>
          <a:xfrm>
            <a:off x="4724400" y="54380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10</a:t>
            </a:r>
          </a:p>
        </p:txBody>
      </p:sp>
      <p:sp>
        <p:nvSpPr>
          <p:cNvPr id="94" name="Oval 93"/>
          <p:cNvSpPr/>
          <p:nvPr/>
        </p:nvSpPr>
        <p:spPr>
          <a:xfrm>
            <a:off x="52578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95" name="TextBox 94"/>
          <p:cNvSpPr txBox="1"/>
          <p:nvPr/>
        </p:nvSpPr>
        <p:spPr>
          <a:xfrm>
            <a:off x="5257800" y="54380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11</a:t>
            </a:r>
          </a:p>
        </p:txBody>
      </p:sp>
      <p:sp>
        <p:nvSpPr>
          <p:cNvPr id="96" name="Oval 95"/>
          <p:cNvSpPr/>
          <p:nvPr/>
        </p:nvSpPr>
        <p:spPr>
          <a:xfrm>
            <a:off x="57912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97" name="TextBox 96"/>
          <p:cNvSpPr txBox="1"/>
          <p:nvPr/>
        </p:nvSpPr>
        <p:spPr>
          <a:xfrm>
            <a:off x="5791200" y="54380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12</a:t>
            </a:r>
          </a:p>
        </p:txBody>
      </p:sp>
      <p:sp>
        <p:nvSpPr>
          <p:cNvPr id="98" name="Oval 97"/>
          <p:cNvSpPr/>
          <p:nvPr/>
        </p:nvSpPr>
        <p:spPr>
          <a:xfrm>
            <a:off x="63246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99" name="TextBox 98"/>
          <p:cNvSpPr txBox="1"/>
          <p:nvPr/>
        </p:nvSpPr>
        <p:spPr>
          <a:xfrm>
            <a:off x="6324600" y="54380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13</a:t>
            </a:r>
          </a:p>
        </p:txBody>
      </p:sp>
      <p:sp>
        <p:nvSpPr>
          <p:cNvPr id="116" name="Oval 115"/>
          <p:cNvSpPr/>
          <p:nvPr/>
        </p:nvSpPr>
        <p:spPr>
          <a:xfrm>
            <a:off x="19812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1</a:t>
            </a:r>
          </a:p>
        </p:txBody>
      </p:sp>
      <p:sp>
        <p:nvSpPr>
          <p:cNvPr id="118" name="Oval 117"/>
          <p:cNvSpPr/>
          <p:nvPr/>
        </p:nvSpPr>
        <p:spPr>
          <a:xfrm>
            <a:off x="25146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2</a:t>
            </a:r>
          </a:p>
        </p:txBody>
      </p:sp>
      <p:sp>
        <p:nvSpPr>
          <p:cNvPr id="122" name="Oval 121"/>
          <p:cNvSpPr/>
          <p:nvPr/>
        </p:nvSpPr>
        <p:spPr>
          <a:xfrm>
            <a:off x="30480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6</a:t>
            </a:r>
          </a:p>
        </p:txBody>
      </p:sp>
      <p:sp>
        <p:nvSpPr>
          <p:cNvPr id="125" name="Oval 124"/>
          <p:cNvSpPr/>
          <p:nvPr/>
        </p:nvSpPr>
        <p:spPr>
          <a:xfrm>
            <a:off x="35814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7</a:t>
            </a:r>
          </a:p>
        </p:txBody>
      </p:sp>
      <p:sp>
        <p:nvSpPr>
          <p:cNvPr id="127" name="Oval 126"/>
          <p:cNvSpPr/>
          <p:nvPr/>
        </p:nvSpPr>
        <p:spPr>
          <a:xfrm>
            <a:off x="41148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8</a:t>
            </a:r>
          </a:p>
        </p:txBody>
      </p:sp>
      <p:sp>
        <p:nvSpPr>
          <p:cNvPr id="132" name="Oval 131"/>
          <p:cNvSpPr/>
          <p:nvPr/>
        </p:nvSpPr>
        <p:spPr>
          <a:xfrm>
            <a:off x="69342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133" name="TextBox 132"/>
          <p:cNvSpPr txBox="1"/>
          <p:nvPr/>
        </p:nvSpPr>
        <p:spPr>
          <a:xfrm>
            <a:off x="6934200" y="5438000"/>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15</a:t>
            </a:r>
          </a:p>
        </p:txBody>
      </p:sp>
      <p:sp>
        <p:nvSpPr>
          <p:cNvPr id="134" name="Oval 133"/>
          <p:cNvSpPr/>
          <p:nvPr/>
        </p:nvSpPr>
        <p:spPr>
          <a:xfrm>
            <a:off x="7467600" y="5410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135" name="TextBox 134"/>
          <p:cNvSpPr txBox="1"/>
          <p:nvPr/>
        </p:nvSpPr>
        <p:spPr>
          <a:xfrm>
            <a:off x="7467600" y="54380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16</a:t>
            </a:r>
          </a:p>
        </p:txBody>
      </p:sp>
      <p:sp>
        <p:nvSpPr>
          <p:cNvPr id="140" name="Oval 139"/>
          <p:cNvSpPr/>
          <p:nvPr/>
        </p:nvSpPr>
        <p:spPr>
          <a:xfrm>
            <a:off x="19812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prstClr val="white"/>
                </a:solidFill>
              </a:rPr>
              <a:t>1</a:t>
            </a:r>
          </a:p>
        </p:txBody>
      </p:sp>
      <p:sp>
        <p:nvSpPr>
          <p:cNvPr id="141" name="Oval 140"/>
          <p:cNvSpPr/>
          <p:nvPr/>
        </p:nvSpPr>
        <p:spPr>
          <a:xfrm>
            <a:off x="25146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prstClr val="white"/>
                </a:solidFill>
              </a:rPr>
              <a:t>2</a:t>
            </a:r>
          </a:p>
        </p:txBody>
      </p:sp>
      <p:sp>
        <p:nvSpPr>
          <p:cNvPr id="143" name="Oval 142"/>
          <p:cNvSpPr/>
          <p:nvPr/>
        </p:nvSpPr>
        <p:spPr>
          <a:xfrm>
            <a:off x="30480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prstClr val="white"/>
                </a:solidFill>
              </a:rPr>
              <a:t>6</a:t>
            </a:r>
          </a:p>
        </p:txBody>
      </p:sp>
      <p:sp>
        <p:nvSpPr>
          <p:cNvPr id="145" name="Oval 144"/>
          <p:cNvSpPr/>
          <p:nvPr/>
        </p:nvSpPr>
        <p:spPr>
          <a:xfrm>
            <a:off x="35814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prstClr val="white"/>
                </a:solidFill>
              </a:rPr>
              <a:t>7</a:t>
            </a:r>
          </a:p>
        </p:txBody>
      </p:sp>
      <p:sp>
        <p:nvSpPr>
          <p:cNvPr id="146" name="Oval 145"/>
          <p:cNvSpPr/>
          <p:nvPr/>
        </p:nvSpPr>
        <p:spPr>
          <a:xfrm>
            <a:off x="41148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prstClr val="white"/>
                </a:solidFill>
              </a:rPr>
              <a:t>8</a:t>
            </a:r>
          </a:p>
        </p:txBody>
      </p:sp>
      <p:sp>
        <p:nvSpPr>
          <p:cNvPr id="147" name="Oval 146"/>
          <p:cNvSpPr/>
          <p:nvPr/>
        </p:nvSpPr>
        <p:spPr>
          <a:xfrm>
            <a:off x="47244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solidFill>
                <a:prstClr val="white"/>
              </a:solidFill>
            </a:endParaRPr>
          </a:p>
        </p:txBody>
      </p:sp>
      <p:sp>
        <p:nvSpPr>
          <p:cNvPr id="148" name="TextBox 147"/>
          <p:cNvSpPr txBox="1"/>
          <p:nvPr/>
        </p:nvSpPr>
        <p:spPr>
          <a:xfrm>
            <a:off x="4724400" y="5971401"/>
            <a:ext cx="533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prstClr val="white"/>
                </a:solidFill>
              </a:rPr>
              <a:t>10</a:t>
            </a:r>
          </a:p>
        </p:txBody>
      </p:sp>
      <p:sp>
        <p:nvSpPr>
          <p:cNvPr id="149" name="Oval 148"/>
          <p:cNvSpPr/>
          <p:nvPr/>
        </p:nvSpPr>
        <p:spPr>
          <a:xfrm>
            <a:off x="52578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solidFill>
                <a:prstClr val="white"/>
              </a:solidFill>
            </a:endParaRPr>
          </a:p>
        </p:txBody>
      </p:sp>
      <p:sp>
        <p:nvSpPr>
          <p:cNvPr id="150" name="TextBox 149"/>
          <p:cNvSpPr txBox="1"/>
          <p:nvPr/>
        </p:nvSpPr>
        <p:spPr>
          <a:xfrm>
            <a:off x="5257800" y="5971401"/>
            <a:ext cx="533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prstClr val="white"/>
                </a:solidFill>
              </a:rPr>
              <a:t>11</a:t>
            </a:r>
          </a:p>
        </p:txBody>
      </p:sp>
      <p:sp>
        <p:nvSpPr>
          <p:cNvPr id="151" name="Oval 150"/>
          <p:cNvSpPr/>
          <p:nvPr/>
        </p:nvSpPr>
        <p:spPr>
          <a:xfrm>
            <a:off x="57912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solidFill>
                <a:prstClr val="white"/>
              </a:solidFill>
            </a:endParaRPr>
          </a:p>
        </p:txBody>
      </p:sp>
      <p:sp>
        <p:nvSpPr>
          <p:cNvPr id="152" name="TextBox 151"/>
          <p:cNvSpPr txBox="1"/>
          <p:nvPr/>
        </p:nvSpPr>
        <p:spPr>
          <a:xfrm>
            <a:off x="5791200" y="5971401"/>
            <a:ext cx="533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prstClr val="white"/>
                </a:solidFill>
              </a:rPr>
              <a:t>12</a:t>
            </a:r>
          </a:p>
        </p:txBody>
      </p:sp>
      <p:sp>
        <p:nvSpPr>
          <p:cNvPr id="153" name="Oval 152"/>
          <p:cNvSpPr/>
          <p:nvPr/>
        </p:nvSpPr>
        <p:spPr>
          <a:xfrm>
            <a:off x="63246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solidFill>
                <a:prstClr val="white"/>
              </a:solidFill>
            </a:endParaRPr>
          </a:p>
        </p:txBody>
      </p:sp>
      <p:sp>
        <p:nvSpPr>
          <p:cNvPr id="154" name="TextBox 153"/>
          <p:cNvSpPr txBox="1"/>
          <p:nvPr/>
        </p:nvSpPr>
        <p:spPr>
          <a:xfrm>
            <a:off x="6324600" y="5971401"/>
            <a:ext cx="533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prstClr val="white"/>
                </a:solidFill>
              </a:rPr>
              <a:t>13</a:t>
            </a:r>
          </a:p>
        </p:txBody>
      </p:sp>
      <p:sp>
        <p:nvSpPr>
          <p:cNvPr id="155" name="Oval 154"/>
          <p:cNvSpPr/>
          <p:nvPr/>
        </p:nvSpPr>
        <p:spPr>
          <a:xfrm>
            <a:off x="69342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solidFill>
                <a:prstClr val="white"/>
              </a:solidFill>
            </a:endParaRPr>
          </a:p>
        </p:txBody>
      </p:sp>
      <p:sp>
        <p:nvSpPr>
          <p:cNvPr id="156" name="TextBox 155"/>
          <p:cNvSpPr txBox="1"/>
          <p:nvPr/>
        </p:nvSpPr>
        <p:spPr>
          <a:xfrm>
            <a:off x="6934200" y="5971401"/>
            <a:ext cx="533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prstClr val="white"/>
                </a:solidFill>
              </a:rPr>
              <a:t>15</a:t>
            </a:r>
          </a:p>
        </p:txBody>
      </p:sp>
      <p:sp>
        <p:nvSpPr>
          <p:cNvPr id="157" name="Oval 156"/>
          <p:cNvSpPr/>
          <p:nvPr/>
        </p:nvSpPr>
        <p:spPr>
          <a:xfrm>
            <a:off x="7467600" y="59436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solidFill>
                <a:prstClr val="white"/>
              </a:solidFill>
            </a:endParaRPr>
          </a:p>
        </p:txBody>
      </p:sp>
      <p:sp>
        <p:nvSpPr>
          <p:cNvPr id="158" name="TextBox 157"/>
          <p:cNvSpPr txBox="1"/>
          <p:nvPr/>
        </p:nvSpPr>
        <p:spPr>
          <a:xfrm>
            <a:off x="7467600" y="5971401"/>
            <a:ext cx="533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prstClr val="white"/>
                </a:solidFill>
              </a:rPr>
              <a:t>16</a:t>
            </a:r>
          </a:p>
        </p:txBody>
      </p:sp>
      <p:graphicFrame>
        <p:nvGraphicFramePr>
          <p:cNvPr id="204" name="Table 203"/>
          <p:cNvGraphicFramePr>
            <a:graphicFrameLocks noGrp="1"/>
          </p:cNvGraphicFramePr>
          <p:nvPr/>
        </p:nvGraphicFramePr>
        <p:xfrm>
          <a:off x="8610600" y="5410200"/>
          <a:ext cx="1676400" cy="9144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457200">
                <a:tc>
                  <a:txBody>
                    <a:bodyPr/>
                    <a:lstStyle/>
                    <a:p>
                      <a:pPr algn="ctr"/>
                      <a:r>
                        <a:rPr lang="en-US" sz="1400" b="0" dirty="0">
                          <a:solidFill>
                            <a:schemeClr val="tx1"/>
                          </a:solidFill>
                        </a:rPr>
                        <a:t>1</a:t>
                      </a:r>
                    </a:p>
                  </a:txBody>
                  <a:tcPr>
                    <a:solidFill>
                      <a:schemeClr val="accent6"/>
                    </a:solidFill>
                  </a:tcPr>
                </a:tc>
                <a:tc>
                  <a:txBody>
                    <a:bodyPr/>
                    <a:lstStyle/>
                    <a:p>
                      <a:pPr algn="ctr"/>
                      <a:r>
                        <a:rPr lang="en-US" sz="1400" dirty="0">
                          <a:solidFill>
                            <a:schemeClr val="bg1"/>
                          </a:solidFill>
                        </a:rPr>
                        <a:t>   8.0</a:t>
                      </a:r>
                    </a:p>
                  </a:txBody>
                  <a:tcPr>
                    <a:solidFill>
                      <a:schemeClr val="accent6"/>
                    </a:solidFill>
                  </a:tcPr>
                </a:tc>
                <a:extLst>
                  <a:ext uri="{0D108BD9-81ED-4DB2-BD59-A6C34878D82A}">
                    <a16:rowId xmlns:a16="http://schemas.microsoft.com/office/drawing/2014/main" val="10000"/>
                  </a:ext>
                </a:extLst>
              </a:tr>
              <a:tr h="457200">
                <a:tc>
                  <a:txBody>
                    <a:bodyPr/>
                    <a:lstStyle/>
                    <a:p>
                      <a:pPr algn="ctr"/>
                      <a:r>
                        <a:rPr lang="en-US" sz="1400" dirty="0"/>
                        <a:t>2</a:t>
                      </a:r>
                    </a:p>
                  </a:txBody>
                  <a:tcPr>
                    <a:solidFill>
                      <a:srgbClr val="92D050"/>
                    </a:solidFill>
                  </a:tcPr>
                </a:tc>
                <a:tc>
                  <a:txBody>
                    <a:bodyPr/>
                    <a:lstStyle/>
                    <a:p>
                      <a:pPr algn="ctr"/>
                      <a:r>
                        <a:rPr lang="en-US" sz="1400" baseline="0" dirty="0"/>
                        <a:t>  </a:t>
                      </a:r>
                      <a:r>
                        <a:rPr lang="en-US" sz="1400" dirty="0"/>
                        <a:t>7.0</a:t>
                      </a:r>
                    </a:p>
                  </a:txBody>
                  <a:tcPr>
                    <a:solidFill>
                      <a:srgbClr val="92D050"/>
                    </a:solidFill>
                  </a:tcPr>
                </a:tc>
                <a:extLst>
                  <a:ext uri="{0D108BD9-81ED-4DB2-BD59-A6C34878D82A}">
                    <a16:rowId xmlns:a16="http://schemas.microsoft.com/office/drawing/2014/main" val="10001"/>
                  </a:ext>
                </a:extLst>
              </a:tr>
            </a:tbl>
          </a:graphicData>
        </a:graphic>
      </p:graphicFrame>
      <p:sp>
        <p:nvSpPr>
          <p:cNvPr id="50" name="Slide Number Placeholder 49"/>
          <p:cNvSpPr>
            <a:spLocks noGrp="1"/>
          </p:cNvSpPr>
          <p:nvPr>
            <p:ph type="sldNum" sz="quarter" idx="12"/>
          </p:nvPr>
        </p:nvSpPr>
        <p:spPr/>
        <p:txBody>
          <a:bodyPr/>
          <a:lstStyle/>
          <a:p>
            <a:fld id="{919E6677-47B7-46DC-8403-1EACAC47B6FA}" type="slidenum">
              <a:rPr lang="en-US" smtClean="0">
                <a:solidFill>
                  <a:prstClr val="black">
                    <a:tint val="75000"/>
                  </a:prstClr>
                </a:solidFill>
              </a:rPr>
              <a:pPr/>
              <a:t>48</a:t>
            </a:fld>
            <a:endParaRPr lang="en-US">
              <a:solidFill>
                <a:prstClr val="black">
                  <a:tint val="75000"/>
                </a:prstClr>
              </a:solidFill>
            </a:endParaRPr>
          </a:p>
        </p:txBody>
      </p:sp>
      <p:sp>
        <p:nvSpPr>
          <p:cNvPr id="52" name="TextBox 51"/>
          <p:cNvSpPr txBox="1"/>
          <p:nvPr/>
        </p:nvSpPr>
        <p:spPr>
          <a:xfrm>
            <a:off x="10290974" y="5486400"/>
            <a:ext cx="304892" cy="369332"/>
          </a:xfrm>
          <a:prstGeom prst="rect">
            <a:avLst/>
          </a:prstGeom>
          <a:noFill/>
        </p:spPr>
        <p:txBody>
          <a:bodyPr wrap="none" rtlCol="0">
            <a:spAutoFit/>
          </a:bodyPr>
          <a:lstStyle/>
          <a:p>
            <a:r>
              <a:rPr lang="en-US" dirty="0">
                <a:solidFill>
                  <a:prstClr val="black"/>
                </a:solidFill>
                <a:latin typeface="Calibri"/>
              </a:rPr>
              <a:t>X</a:t>
            </a:r>
          </a:p>
        </p:txBody>
      </p:sp>
      <p:sp>
        <p:nvSpPr>
          <p:cNvPr id="53" name="TextBox 52"/>
          <p:cNvSpPr txBox="1"/>
          <p:nvPr/>
        </p:nvSpPr>
        <p:spPr>
          <a:xfrm>
            <a:off x="10290974" y="6019800"/>
            <a:ext cx="304892" cy="369332"/>
          </a:xfrm>
          <a:prstGeom prst="rect">
            <a:avLst/>
          </a:prstGeom>
          <a:noFill/>
        </p:spPr>
        <p:txBody>
          <a:bodyPr wrap="none" rtlCol="0">
            <a:spAutoFit/>
          </a:bodyPr>
          <a:lstStyle/>
          <a:p>
            <a:r>
              <a:rPr lang="en-US" dirty="0">
                <a:solidFill>
                  <a:prstClr val="black"/>
                </a:solidFill>
                <a:latin typeface="msam10"/>
              </a:rPr>
              <a:t>X</a:t>
            </a:r>
          </a:p>
        </p:txBody>
      </p:sp>
      <p:sp>
        <p:nvSpPr>
          <p:cNvPr id="54" name="Right Brace 53"/>
          <p:cNvSpPr/>
          <p:nvPr/>
        </p:nvSpPr>
        <p:spPr>
          <a:xfrm>
            <a:off x="5334000" y="3276600"/>
            <a:ext cx="304800" cy="381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5" name="TextBox 54"/>
          <p:cNvSpPr txBox="1"/>
          <p:nvPr/>
        </p:nvSpPr>
        <p:spPr>
          <a:xfrm>
            <a:off x="5562600" y="3276600"/>
            <a:ext cx="1219200" cy="923330"/>
          </a:xfrm>
          <a:prstGeom prst="rect">
            <a:avLst/>
          </a:prstGeom>
          <a:noFill/>
        </p:spPr>
        <p:txBody>
          <a:bodyPr wrap="square" rtlCol="0">
            <a:spAutoFit/>
          </a:bodyPr>
          <a:lstStyle/>
          <a:p>
            <a:r>
              <a:rPr lang="en-US" dirty="0">
                <a:solidFill>
                  <a:prstClr val="black"/>
                </a:solidFill>
                <a:latin typeface="Calibri"/>
              </a:rPr>
              <a:t>Year is missing from join</a:t>
            </a:r>
          </a:p>
        </p:txBody>
      </p:sp>
    </p:spTree>
    <p:extLst>
      <p:ext uri="{BB962C8B-B14F-4D97-AF65-F5344CB8AC3E}">
        <p14:creationId xmlns:p14="http://schemas.microsoft.com/office/powerpoint/2010/main" val="359476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blinds(horizontal)">
                                      <p:cBhvr>
                                        <p:cTn id="7" dur="500"/>
                                        <p:tgtEl>
                                          <p:spTgt spid="165"/>
                                        </p:tgtEl>
                                      </p:cBhvr>
                                    </p:animEffect>
                                  </p:childTnLst>
                                </p:cTn>
                              </p:par>
                              <p:par>
                                <p:cTn id="8" presetID="3" presetClass="entr" presetSubtype="10"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blinds(horizontal)">
                                      <p:cBhvr>
                                        <p:cTn id="10" dur="500"/>
                                        <p:tgtEl>
                                          <p:spTgt spid="163"/>
                                        </p:tgtEl>
                                      </p:cBhvr>
                                    </p:animEffect>
                                  </p:childTnLst>
                                </p:cTn>
                              </p:par>
                              <p:par>
                                <p:cTn id="11" presetID="3" presetClass="entr" presetSubtype="10" fill="hold" nodeType="withEffect">
                                  <p:stCondLst>
                                    <p:cond delay="0"/>
                                  </p:stCondLst>
                                  <p:childTnLst>
                                    <p:set>
                                      <p:cBhvr>
                                        <p:cTn id="12" dur="1" fill="hold">
                                          <p:stCondLst>
                                            <p:cond delay="0"/>
                                          </p:stCondLst>
                                        </p:cTn>
                                        <p:tgtEl>
                                          <p:spTgt spid="160"/>
                                        </p:tgtEl>
                                        <p:attrNameLst>
                                          <p:attrName>style.visibility</p:attrName>
                                        </p:attrNameLst>
                                      </p:cBhvr>
                                      <p:to>
                                        <p:strVal val="visible"/>
                                      </p:to>
                                    </p:set>
                                    <p:animEffect transition="in" filter="blinds(horizontal)">
                                      <p:cBhvr>
                                        <p:cTn id="13" dur="500"/>
                                        <p:tgtEl>
                                          <p:spTgt spid="16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blinds(horizontal)">
                                      <p:cBhvr>
                                        <p:cTn id="16" dur="500"/>
                                        <p:tgtEl>
                                          <p:spTgt spid="9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blinds(horizontal)">
                                      <p:cBhvr>
                                        <p:cTn id="19" dur="500"/>
                                        <p:tgtEl>
                                          <p:spTgt spid="9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blinds(horizontal)">
                                      <p:cBhvr>
                                        <p:cTn id="22" dur="500"/>
                                        <p:tgtEl>
                                          <p:spTgt spid="9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blinds(horizontal)">
                                      <p:cBhvr>
                                        <p:cTn id="25" dur="500"/>
                                        <p:tgtEl>
                                          <p:spTgt spid="9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blinds(horizontal)">
                                      <p:cBhvr>
                                        <p:cTn id="28" dur="500"/>
                                        <p:tgtEl>
                                          <p:spTgt spid="9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blinds(horizontal)">
                                      <p:cBhvr>
                                        <p:cTn id="31" dur="500"/>
                                        <p:tgtEl>
                                          <p:spTgt spid="9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blinds(horizontal)">
                                      <p:cBhvr>
                                        <p:cTn id="34" dur="500"/>
                                        <p:tgtEl>
                                          <p:spTgt spid="9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blinds(horizontal)">
                                      <p:cBhvr>
                                        <p:cTn id="37" dur="500"/>
                                        <p:tgtEl>
                                          <p:spTgt spid="9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blinds(horizontal)">
                                      <p:cBhvr>
                                        <p:cTn id="40" dur="500"/>
                                        <p:tgtEl>
                                          <p:spTgt spid="11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blinds(horizontal)">
                                      <p:cBhvr>
                                        <p:cTn id="43" dur="500"/>
                                        <p:tgtEl>
                                          <p:spTgt spid="11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22"/>
                                        </p:tgtEl>
                                        <p:attrNameLst>
                                          <p:attrName>style.visibility</p:attrName>
                                        </p:attrNameLst>
                                      </p:cBhvr>
                                      <p:to>
                                        <p:strVal val="visible"/>
                                      </p:to>
                                    </p:set>
                                    <p:animEffect transition="in" filter="blinds(horizontal)">
                                      <p:cBhvr>
                                        <p:cTn id="46" dur="500"/>
                                        <p:tgtEl>
                                          <p:spTgt spid="12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25"/>
                                        </p:tgtEl>
                                        <p:attrNameLst>
                                          <p:attrName>style.visibility</p:attrName>
                                        </p:attrNameLst>
                                      </p:cBhvr>
                                      <p:to>
                                        <p:strVal val="visible"/>
                                      </p:to>
                                    </p:set>
                                    <p:animEffect transition="in" filter="blinds(horizontal)">
                                      <p:cBhvr>
                                        <p:cTn id="49" dur="500"/>
                                        <p:tgtEl>
                                          <p:spTgt spid="12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27"/>
                                        </p:tgtEl>
                                        <p:attrNameLst>
                                          <p:attrName>style.visibility</p:attrName>
                                        </p:attrNameLst>
                                      </p:cBhvr>
                                      <p:to>
                                        <p:strVal val="visible"/>
                                      </p:to>
                                    </p:set>
                                    <p:animEffect transition="in" filter="blinds(horizontal)">
                                      <p:cBhvr>
                                        <p:cTn id="52" dur="500"/>
                                        <p:tgtEl>
                                          <p:spTgt spid="12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32"/>
                                        </p:tgtEl>
                                        <p:attrNameLst>
                                          <p:attrName>style.visibility</p:attrName>
                                        </p:attrNameLst>
                                      </p:cBhvr>
                                      <p:to>
                                        <p:strVal val="visible"/>
                                      </p:to>
                                    </p:set>
                                    <p:animEffect transition="in" filter="blinds(horizontal)">
                                      <p:cBhvr>
                                        <p:cTn id="55" dur="500"/>
                                        <p:tgtEl>
                                          <p:spTgt spid="13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33"/>
                                        </p:tgtEl>
                                        <p:attrNameLst>
                                          <p:attrName>style.visibility</p:attrName>
                                        </p:attrNameLst>
                                      </p:cBhvr>
                                      <p:to>
                                        <p:strVal val="visible"/>
                                      </p:to>
                                    </p:set>
                                    <p:animEffect transition="in" filter="blinds(horizontal)">
                                      <p:cBhvr>
                                        <p:cTn id="58" dur="500"/>
                                        <p:tgtEl>
                                          <p:spTgt spid="13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34"/>
                                        </p:tgtEl>
                                        <p:attrNameLst>
                                          <p:attrName>style.visibility</p:attrName>
                                        </p:attrNameLst>
                                      </p:cBhvr>
                                      <p:to>
                                        <p:strVal val="visible"/>
                                      </p:to>
                                    </p:set>
                                    <p:animEffect transition="in" filter="blinds(horizontal)">
                                      <p:cBhvr>
                                        <p:cTn id="61" dur="500"/>
                                        <p:tgtEl>
                                          <p:spTgt spid="13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35"/>
                                        </p:tgtEl>
                                        <p:attrNameLst>
                                          <p:attrName>style.visibility</p:attrName>
                                        </p:attrNameLst>
                                      </p:cBhvr>
                                      <p:to>
                                        <p:strVal val="visible"/>
                                      </p:to>
                                    </p:set>
                                    <p:animEffect transition="in" filter="blinds(horizontal)">
                                      <p:cBhvr>
                                        <p:cTn id="64" dur="500"/>
                                        <p:tgtEl>
                                          <p:spTgt spid="135"/>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40"/>
                                        </p:tgtEl>
                                        <p:attrNameLst>
                                          <p:attrName>style.visibility</p:attrName>
                                        </p:attrNameLst>
                                      </p:cBhvr>
                                      <p:to>
                                        <p:strVal val="visible"/>
                                      </p:to>
                                    </p:set>
                                    <p:animEffect transition="in" filter="blinds(horizontal)">
                                      <p:cBhvr>
                                        <p:cTn id="67" dur="500"/>
                                        <p:tgtEl>
                                          <p:spTgt spid="140"/>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41"/>
                                        </p:tgtEl>
                                        <p:attrNameLst>
                                          <p:attrName>style.visibility</p:attrName>
                                        </p:attrNameLst>
                                      </p:cBhvr>
                                      <p:to>
                                        <p:strVal val="visible"/>
                                      </p:to>
                                    </p:set>
                                    <p:animEffect transition="in" filter="blinds(horizontal)">
                                      <p:cBhvr>
                                        <p:cTn id="70" dur="500"/>
                                        <p:tgtEl>
                                          <p:spTgt spid="141"/>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blinds(horizontal)">
                                      <p:cBhvr>
                                        <p:cTn id="73" dur="500"/>
                                        <p:tgtEl>
                                          <p:spTgt spid="143"/>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45"/>
                                        </p:tgtEl>
                                        <p:attrNameLst>
                                          <p:attrName>style.visibility</p:attrName>
                                        </p:attrNameLst>
                                      </p:cBhvr>
                                      <p:to>
                                        <p:strVal val="visible"/>
                                      </p:to>
                                    </p:set>
                                    <p:animEffect transition="in" filter="blinds(horizontal)">
                                      <p:cBhvr>
                                        <p:cTn id="76" dur="500"/>
                                        <p:tgtEl>
                                          <p:spTgt spid="145"/>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46"/>
                                        </p:tgtEl>
                                        <p:attrNameLst>
                                          <p:attrName>style.visibility</p:attrName>
                                        </p:attrNameLst>
                                      </p:cBhvr>
                                      <p:to>
                                        <p:strVal val="visible"/>
                                      </p:to>
                                    </p:set>
                                    <p:animEffect transition="in" filter="blinds(horizontal)">
                                      <p:cBhvr>
                                        <p:cTn id="79" dur="500"/>
                                        <p:tgtEl>
                                          <p:spTgt spid="146"/>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47"/>
                                        </p:tgtEl>
                                        <p:attrNameLst>
                                          <p:attrName>style.visibility</p:attrName>
                                        </p:attrNameLst>
                                      </p:cBhvr>
                                      <p:to>
                                        <p:strVal val="visible"/>
                                      </p:to>
                                    </p:set>
                                    <p:animEffect transition="in" filter="blinds(horizontal)">
                                      <p:cBhvr>
                                        <p:cTn id="82" dur="500"/>
                                        <p:tgtEl>
                                          <p:spTgt spid="147"/>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48"/>
                                        </p:tgtEl>
                                        <p:attrNameLst>
                                          <p:attrName>style.visibility</p:attrName>
                                        </p:attrNameLst>
                                      </p:cBhvr>
                                      <p:to>
                                        <p:strVal val="visible"/>
                                      </p:to>
                                    </p:set>
                                    <p:animEffect transition="in" filter="blinds(horizontal)">
                                      <p:cBhvr>
                                        <p:cTn id="85" dur="500"/>
                                        <p:tgtEl>
                                          <p:spTgt spid="148"/>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49"/>
                                        </p:tgtEl>
                                        <p:attrNameLst>
                                          <p:attrName>style.visibility</p:attrName>
                                        </p:attrNameLst>
                                      </p:cBhvr>
                                      <p:to>
                                        <p:strVal val="visible"/>
                                      </p:to>
                                    </p:set>
                                    <p:animEffect transition="in" filter="blinds(horizontal)">
                                      <p:cBhvr>
                                        <p:cTn id="88" dur="500"/>
                                        <p:tgtEl>
                                          <p:spTgt spid="149"/>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50"/>
                                        </p:tgtEl>
                                        <p:attrNameLst>
                                          <p:attrName>style.visibility</p:attrName>
                                        </p:attrNameLst>
                                      </p:cBhvr>
                                      <p:to>
                                        <p:strVal val="visible"/>
                                      </p:to>
                                    </p:set>
                                    <p:animEffect transition="in" filter="blinds(horizontal)">
                                      <p:cBhvr>
                                        <p:cTn id="91" dur="500"/>
                                        <p:tgtEl>
                                          <p:spTgt spid="150"/>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51"/>
                                        </p:tgtEl>
                                        <p:attrNameLst>
                                          <p:attrName>style.visibility</p:attrName>
                                        </p:attrNameLst>
                                      </p:cBhvr>
                                      <p:to>
                                        <p:strVal val="visible"/>
                                      </p:to>
                                    </p:set>
                                    <p:animEffect transition="in" filter="blinds(horizontal)">
                                      <p:cBhvr>
                                        <p:cTn id="94" dur="500"/>
                                        <p:tgtEl>
                                          <p:spTgt spid="151"/>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52"/>
                                        </p:tgtEl>
                                        <p:attrNameLst>
                                          <p:attrName>style.visibility</p:attrName>
                                        </p:attrNameLst>
                                      </p:cBhvr>
                                      <p:to>
                                        <p:strVal val="visible"/>
                                      </p:to>
                                    </p:set>
                                    <p:animEffect transition="in" filter="blinds(horizontal)">
                                      <p:cBhvr>
                                        <p:cTn id="97" dur="500"/>
                                        <p:tgtEl>
                                          <p:spTgt spid="152"/>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53"/>
                                        </p:tgtEl>
                                        <p:attrNameLst>
                                          <p:attrName>style.visibility</p:attrName>
                                        </p:attrNameLst>
                                      </p:cBhvr>
                                      <p:to>
                                        <p:strVal val="visible"/>
                                      </p:to>
                                    </p:set>
                                    <p:animEffect transition="in" filter="blinds(horizontal)">
                                      <p:cBhvr>
                                        <p:cTn id="100" dur="500"/>
                                        <p:tgtEl>
                                          <p:spTgt spid="153"/>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54"/>
                                        </p:tgtEl>
                                        <p:attrNameLst>
                                          <p:attrName>style.visibility</p:attrName>
                                        </p:attrNameLst>
                                      </p:cBhvr>
                                      <p:to>
                                        <p:strVal val="visible"/>
                                      </p:to>
                                    </p:set>
                                    <p:animEffect transition="in" filter="blinds(horizontal)">
                                      <p:cBhvr>
                                        <p:cTn id="103" dur="500"/>
                                        <p:tgtEl>
                                          <p:spTgt spid="154"/>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55"/>
                                        </p:tgtEl>
                                        <p:attrNameLst>
                                          <p:attrName>style.visibility</p:attrName>
                                        </p:attrNameLst>
                                      </p:cBhvr>
                                      <p:to>
                                        <p:strVal val="visible"/>
                                      </p:to>
                                    </p:set>
                                    <p:animEffect transition="in" filter="blinds(horizontal)">
                                      <p:cBhvr>
                                        <p:cTn id="106" dur="500"/>
                                        <p:tgtEl>
                                          <p:spTgt spid="155"/>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56"/>
                                        </p:tgtEl>
                                        <p:attrNameLst>
                                          <p:attrName>style.visibility</p:attrName>
                                        </p:attrNameLst>
                                      </p:cBhvr>
                                      <p:to>
                                        <p:strVal val="visible"/>
                                      </p:to>
                                    </p:set>
                                    <p:animEffect transition="in" filter="blinds(horizontal)">
                                      <p:cBhvr>
                                        <p:cTn id="109" dur="500"/>
                                        <p:tgtEl>
                                          <p:spTgt spid="156"/>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157"/>
                                        </p:tgtEl>
                                        <p:attrNameLst>
                                          <p:attrName>style.visibility</p:attrName>
                                        </p:attrNameLst>
                                      </p:cBhvr>
                                      <p:to>
                                        <p:strVal val="visible"/>
                                      </p:to>
                                    </p:set>
                                    <p:animEffect transition="in" filter="blinds(horizontal)">
                                      <p:cBhvr>
                                        <p:cTn id="112" dur="500"/>
                                        <p:tgtEl>
                                          <p:spTgt spid="157"/>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158"/>
                                        </p:tgtEl>
                                        <p:attrNameLst>
                                          <p:attrName>style.visibility</p:attrName>
                                        </p:attrNameLst>
                                      </p:cBhvr>
                                      <p:to>
                                        <p:strVal val="visible"/>
                                      </p:to>
                                    </p:set>
                                    <p:animEffect transition="in" filter="blinds(horizontal)">
                                      <p:cBhvr>
                                        <p:cTn id="115" dur="500"/>
                                        <p:tgtEl>
                                          <p:spTgt spid="158"/>
                                        </p:tgtEl>
                                      </p:cBhvr>
                                    </p:animEffect>
                                  </p:childTnLst>
                                </p:cTn>
                              </p:par>
                              <p:par>
                                <p:cTn id="116" presetID="3" presetClass="entr" presetSubtype="10" fill="hold" nodeType="withEffect">
                                  <p:stCondLst>
                                    <p:cond delay="0"/>
                                  </p:stCondLst>
                                  <p:childTnLst>
                                    <p:set>
                                      <p:cBhvr>
                                        <p:cTn id="117" dur="1" fill="hold">
                                          <p:stCondLst>
                                            <p:cond delay="0"/>
                                          </p:stCondLst>
                                        </p:cTn>
                                        <p:tgtEl>
                                          <p:spTgt spid="204"/>
                                        </p:tgtEl>
                                        <p:attrNameLst>
                                          <p:attrName>style.visibility</p:attrName>
                                        </p:attrNameLst>
                                      </p:cBhvr>
                                      <p:to>
                                        <p:strVal val="visible"/>
                                      </p:to>
                                    </p:set>
                                    <p:animEffect transition="in" filter="blinds(horizontal)">
                                      <p:cBhvr>
                                        <p:cTn id="118" dur="500"/>
                                        <p:tgtEl>
                                          <p:spTgt spid="204"/>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52"/>
                                        </p:tgtEl>
                                        <p:attrNameLst>
                                          <p:attrName>style.visibility</p:attrName>
                                        </p:attrNameLst>
                                      </p:cBhvr>
                                      <p:to>
                                        <p:strVal val="visible"/>
                                      </p:to>
                                    </p:set>
                                    <p:animEffect transition="in" filter="blinds(horizontal)">
                                      <p:cBhvr>
                                        <p:cTn id="121" dur="500"/>
                                        <p:tgtEl>
                                          <p:spTgt spid="52"/>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blinds(horizontal)">
                                      <p:cBhvr>
                                        <p:cTn id="12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p:bldP spid="94" grpId="0" animBg="1"/>
      <p:bldP spid="95" grpId="0"/>
      <p:bldP spid="96" grpId="0" animBg="1"/>
      <p:bldP spid="97" grpId="0"/>
      <p:bldP spid="98" grpId="0" animBg="1"/>
      <p:bldP spid="99" grpId="0"/>
      <p:bldP spid="116" grpId="0" animBg="1"/>
      <p:bldP spid="118" grpId="0" animBg="1"/>
      <p:bldP spid="122" grpId="0" animBg="1"/>
      <p:bldP spid="125" grpId="0" animBg="1"/>
      <p:bldP spid="127" grpId="0" animBg="1"/>
      <p:bldP spid="132" grpId="0" animBg="1"/>
      <p:bldP spid="133" grpId="0"/>
      <p:bldP spid="134" grpId="0" animBg="1"/>
      <p:bldP spid="135" grpId="0"/>
      <p:bldP spid="140" grpId="0" animBg="1"/>
      <p:bldP spid="141" grpId="0" animBg="1"/>
      <p:bldP spid="143" grpId="0" animBg="1"/>
      <p:bldP spid="145" grpId="0" animBg="1"/>
      <p:bldP spid="146" grpId="0" animBg="1"/>
      <p:bldP spid="147" grpId="0" animBg="1"/>
      <p:bldP spid="148" grpId="0"/>
      <p:bldP spid="149" grpId="0" animBg="1"/>
      <p:bldP spid="150" grpId="0"/>
      <p:bldP spid="151" grpId="0" animBg="1"/>
      <p:bldP spid="152" grpId="0"/>
      <p:bldP spid="153" grpId="0" animBg="1"/>
      <p:bldP spid="154" grpId="0"/>
      <p:bldP spid="155" grpId="0" animBg="1"/>
      <p:bldP spid="156" grpId="0"/>
      <p:bldP spid="157" grpId="0" animBg="1"/>
      <p:bldP spid="158" grpId="0"/>
      <p:bldP spid="52" grpId="0"/>
      <p:bldP spid="5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Differencing</a:t>
            </a:r>
          </a:p>
        </p:txBody>
      </p:sp>
      <p:sp>
        <p:nvSpPr>
          <p:cNvPr id="3" name="Content Placeholder 2"/>
          <p:cNvSpPr>
            <a:spLocks noGrp="1"/>
          </p:cNvSpPr>
          <p:nvPr>
            <p:ph idx="1"/>
          </p:nvPr>
        </p:nvSpPr>
        <p:spPr>
          <a:xfrm>
            <a:off x="6324600" y="1066800"/>
            <a:ext cx="3962400" cy="5105400"/>
          </a:xfrm>
        </p:spPr>
        <p:txBody>
          <a:bodyPr>
            <a:normAutofit/>
          </a:bodyPr>
          <a:lstStyle/>
          <a:p>
            <a:r>
              <a:rPr lang="en-US" dirty="0"/>
              <a:t>Sequence based differencing may not yield any difference between correct and incorrect slice</a:t>
            </a:r>
          </a:p>
          <a:p>
            <a:r>
              <a:rPr lang="en-US" dirty="0"/>
              <a:t>This is possible if a statement exhibits different behaviors in two slices due to nature of input data</a:t>
            </a:r>
          </a:p>
          <a:p>
            <a:pPr lvl="1"/>
            <a:r>
              <a:rPr lang="en-US" dirty="0"/>
              <a:t>Semantic difference</a:t>
            </a:r>
          </a:p>
          <a:p>
            <a:r>
              <a:rPr lang="en-US" dirty="0"/>
              <a:t>We use two kinds of heuristics to find such semantic differences</a:t>
            </a:r>
          </a:p>
          <a:p>
            <a:pPr lvl="1"/>
            <a:r>
              <a:rPr lang="en-US" dirty="0"/>
              <a:t>Corner-case differencing</a:t>
            </a:r>
          </a:p>
          <a:p>
            <a:pPr lvl="1"/>
            <a:r>
              <a:rPr lang="en-US" dirty="0"/>
              <a:t>Mutability differencing</a:t>
            </a:r>
          </a:p>
          <a:p>
            <a:endParaRPr lang="en-US" dirty="0"/>
          </a:p>
        </p:txBody>
      </p:sp>
      <p:sp>
        <p:nvSpPr>
          <p:cNvPr id="4" name="Slide Number Placeholder 3"/>
          <p:cNvSpPr>
            <a:spLocks noGrp="1"/>
          </p:cNvSpPr>
          <p:nvPr>
            <p:ph type="sldNum" sz="quarter" idx="12"/>
          </p:nvPr>
        </p:nvSpPr>
        <p:spPr/>
        <p:txBody>
          <a:bodyPr/>
          <a:lstStyle/>
          <a:p>
            <a:fld id="{919E6677-47B7-46DC-8403-1EACAC47B6FA}" type="slidenum">
              <a:rPr lang="en-US" smtClean="0">
                <a:solidFill>
                  <a:prstClr val="black">
                    <a:tint val="75000"/>
                  </a:prstClr>
                </a:solidFill>
              </a:rPr>
              <a:pPr/>
              <a:t>49</a:t>
            </a:fld>
            <a:endParaRPr lang="en-US">
              <a:solidFill>
                <a:prstClr val="black">
                  <a:tint val="75000"/>
                </a:prstClr>
              </a:solidFill>
            </a:endParaRPr>
          </a:p>
        </p:txBody>
      </p:sp>
      <p:sp>
        <p:nvSpPr>
          <p:cNvPr id="9" name="Freeform 8"/>
          <p:cNvSpPr/>
          <p:nvPr/>
        </p:nvSpPr>
        <p:spPr>
          <a:xfrm>
            <a:off x="1752600" y="831902"/>
            <a:ext cx="4497690" cy="2901898"/>
          </a:xfrm>
          <a:custGeom>
            <a:avLst/>
            <a:gdLst>
              <a:gd name="connsiteX0" fmla="*/ 1110883 w 5259690"/>
              <a:gd name="connsiteY0" fmla="*/ 2403134 h 2901898"/>
              <a:gd name="connsiteX1" fmla="*/ 899286 w 5259690"/>
              <a:gd name="connsiteY1" fmla="*/ 2395577 h 2901898"/>
              <a:gd name="connsiteX2" fmla="*/ 634790 w 5259690"/>
              <a:gd name="connsiteY2" fmla="*/ 2403134 h 2901898"/>
              <a:gd name="connsiteX3" fmla="*/ 528992 w 5259690"/>
              <a:gd name="connsiteY3" fmla="*/ 2320007 h 2901898"/>
              <a:gd name="connsiteX4" fmla="*/ 483650 w 5259690"/>
              <a:gd name="connsiteY4" fmla="*/ 2206651 h 2901898"/>
              <a:gd name="connsiteX5" fmla="*/ 340066 w 5259690"/>
              <a:gd name="connsiteY5" fmla="*/ 2168866 h 2901898"/>
              <a:gd name="connsiteX6" fmla="*/ 173812 w 5259690"/>
              <a:gd name="connsiteY6" fmla="*/ 2108410 h 2901898"/>
              <a:gd name="connsiteX7" fmla="*/ 68014 w 5259690"/>
              <a:gd name="connsiteY7" fmla="*/ 2025283 h 2901898"/>
              <a:gd name="connsiteX8" fmla="*/ 0 w 5259690"/>
              <a:gd name="connsiteY8" fmla="*/ 1813686 h 2901898"/>
              <a:gd name="connsiteX9" fmla="*/ 30228 w 5259690"/>
              <a:gd name="connsiteY9" fmla="*/ 1730559 h 2901898"/>
              <a:gd name="connsiteX10" fmla="*/ 98242 w 5259690"/>
              <a:gd name="connsiteY10" fmla="*/ 1511405 h 2901898"/>
              <a:gd name="connsiteX11" fmla="*/ 302281 w 5259690"/>
              <a:gd name="connsiteY11" fmla="*/ 1375379 h 2901898"/>
              <a:gd name="connsiteX12" fmla="*/ 340066 w 5259690"/>
              <a:gd name="connsiteY12" fmla="*/ 1118440 h 2901898"/>
              <a:gd name="connsiteX13" fmla="*/ 468536 w 5259690"/>
              <a:gd name="connsiteY13" fmla="*/ 906843 h 2901898"/>
              <a:gd name="connsiteX14" fmla="*/ 672576 w 5259690"/>
              <a:gd name="connsiteY14" fmla="*/ 778374 h 2901898"/>
              <a:gd name="connsiteX15" fmla="*/ 853944 w 5259690"/>
              <a:gd name="connsiteY15" fmla="*/ 740589 h 2901898"/>
              <a:gd name="connsiteX16" fmla="*/ 959742 w 5259690"/>
              <a:gd name="connsiteY16" fmla="*/ 733032 h 2901898"/>
              <a:gd name="connsiteX17" fmla="*/ 967300 w 5259690"/>
              <a:gd name="connsiteY17" fmla="*/ 581891 h 2901898"/>
              <a:gd name="connsiteX18" fmla="*/ 1080655 w 5259690"/>
              <a:gd name="connsiteY18" fmla="*/ 438308 h 2901898"/>
              <a:gd name="connsiteX19" fmla="*/ 1224238 w 5259690"/>
              <a:gd name="connsiteY19" fmla="*/ 400522 h 2901898"/>
              <a:gd name="connsiteX20" fmla="*/ 1390493 w 5259690"/>
              <a:gd name="connsiteY20" fmla="*/ 173812 h 2901898"/>
              <a:gd name="connsiteX21" fmla="*/ 1602090 w 5259690"/>
              <a:gd name="connsiteY21" fmla="*/ 83127 h 2901898"/>
              <a:gd name="connsiteX22" fmla="*/ 1783458 w 5259690"/>
              <a:gd name="connsiteY22" fmla="*/ 98241 h 2901898"/>
              <a:gd name="connsiteX23" fmla="*/ 1972384 w 5259690"/>
              <a:gd name="connsiteY23" fmla="*/ 166255 h 2901898"/>
              <a:gd name="connsiteX24" fmla="*/ 2161309 w 5259690"/>
              <a:gd name="connsiteY24" fmla="*/ 287167 h 2901898"/>
              <a:gd name="connsiteX25" fmla="*/ 2259551 w 5259690"/>
              <a:gd name="connsiteY25" fmla="*/ 241825 h 2901898"/>
              <a:gd name="connsiteX26" fmla="*/ 2395577 w 5259690"/>
              <a:gd name="connsiteY26" fmla="*/ 136027 h 2901898"/>
              <a:gd name="connsiteX27" fmla="*/ 2539161 w 5259690"/>
              <a:gd name="connsiteY27" fmla="*/ 98241 h 2901898"/>
              <a:gd name="connsiteX28" fmla="*/ 2735643 w 5259690"/>
              <a:gd name="connsiteY28" fmla="*/ 0 h 2901898"/>
              <a:gd name="connsiteX29" fmla="*/ 2924569 w 5259690"/>
              <a:gd name="connsiteY29" fmla="*/ 0 h 2901898"/>
              <a:gd name="connsiteX30" fmla="*/ 3068152 w 5259690"/>
              <a:gd name="connsiteY30" fmla="*/ 0 h 2901898"/>
              <a:gd name="connsiteX31" fmla="*/ 3136166 w 5259690"/>
              <a:gd name="connsiteY31" fmla="*/ 90684 h 2901898"/>
              <a:gd name="connsiteX32" fmla="*/ 3279749 w 5259690"/>
              <a:gd name="connsiteY32" fmla="*/ 158698 h 2901898"/>
              <a:gd name="connsiteX33" fmla="*/ 3370433 w 5259690"/>
              <a:gd name="connsiteY33" fmla="*/ 302281 h 2901898"/>
              <a:gd name="connsiteX34" fmla="*/ 3438447 w 5259690"/>
              <a:gd name="connsiteY34" fmla="*/ 377851 h 2901898"/>
              <a:gd name="connsiteX35" fmla="*/ 3551802 w 5259690"/>
              <a:gd name="connsiteY35" fmla="*/ 324952 h 2901898"/>
              <a:gd name="connsiteX36" fmla="*/ 3831412 w 5259690"/>
              <a:gd name="connsiteY36" fmla="*/ 287167 h 2901898"/>
              <a:gd name="connsiteX37" fmla="*/ 4050566 w 5259690"/>
              <a:gd name="connsiteY37" fmla="*/ 256939 h 2901898"/>
              <a:gd name="connsiteX38" fmla="*/ 4277276 w 5259690"/>
              <a:gd name="connsiteY38" fmla="*/ 279610 h 2901898"/>
              <a:gd name="connsiteX39" fmla="*/ 4390632 w 5259690"/>
              <a:gd name="connsiteY39" fmla="*/ 377851 h 2901898"/>
              <a:gd name="connsiteX40" fmla="*/ 4473759 w 5259690"/>
              <a:gd name="connsiteY40" fmla="*/ 521435 h 2901898"/>
              <a:gd name="connsiteX41" fmla="*/ 4496430 w 5259690"/>
              <a:gd name="connsiteY41" fmla="*/ 687689 h 2901898"/>
              <a:gd name="connsiteX42" fmla="*/ 4496430 w 5259690"/>
              <a:gd name="connsiteY42" fmla="*/ 816159 h 2901898"/>
              <a:gd name="connsiteX43" fmla="*/ 4624900 w 5259690"/>
              <a:gd name="connsiteY43" fmla="*/ 793488 h 2901898"/>
              <a:gd name="connsiteX44" fmla="*/ 4942295 w 5259690"/>
              <a:gd name="connsiteY44" fmla="*/ 853944 h 2901898"/>
              <a:gd name="connsiteX45" fmla="*/ 5085878 w 5259690"/>
              <a:gd name="connsiteY45" fmla="*/ 982413 h 2901898"/>
              <a:gd name="connsiteX46" fmla="*/ 5229461 w 5259690"/>
              <a:gd name="connsiteY46" fmla="*/ 1171339 h 2901898"/>
              <a:gd name="connsiteX47" fmla="*/ 5229461 w 5259690"/>
              <a:gd name="connsiteY47" fmla="*/ 1322479 h 2901898"/>
              <a:gd name="connsiteX48" fmla="*/ 5221904 w 5259690"/>
              <a:gd name="connsiteY48" fmla="*/ 1534076 h 2901898"/>
              <a:gd name="connsiteX49" fmla="*/ 5146334 w 5259690"/>
              <a:gd name="connsiteY49" fmla="*/ 1670103 h 2901898"/>
              <a:gd name="connsiteX50" fmla="*/ 5093435 w 5259690"/>
              <a:gd name="connsiteY50" fmla="*/ 1738116 h 2901898"/>
              <a:gd name="connsiteX51" fmla="*/ 5237019 w 5259690"/>
              <a:gd name="connsiteY51" fmla="*/ 1987498 h 2901898"/>
              <a:gd name="connsiteX52" fmla="*/ 5259690 w 5259690"/>
              <a:gd name="connsiteY52" fmla="*/ 2244436 h 2901898"/>
              <a:gd name="connsiteX53" fmla="*/ 5191676 w 5259690"/>
              <a:gd name="connsiteY53" fmla="*/ 2516489 h 2901898"/>
              <a:gd name="connsiteX54" fmla="*/ 5055650 w 5259690"/>
              <a:gd name="connsiteY54" fmla="*/ 2705415 h 2901898"/>
              <a:gd name="connsiteX55" fmla="*/ 4874281 w 5259690"/>
              <a:gd name="connsiteY55" fmla="*/ 2788542 h 2901898"/>
              <a:gd name="connsiteX56" fmla="*/ 4632457 w 5259690"/>
              <a:gd name="connsiteY56" fmla="*/ 2826327 h 2901898"/>
              <a:gd name="connsiteX57" fmla="*/ 4262162 w 5259690"/>
              <a:gd name="connsiteY57" fmla="*/ 2811213 h 2901898"/>
              <a:gd name="connsiteX58" fmla="*/ 4224377 w 5259690"/>
              <a:gd name="connsiteY58" fmla="*/ 2667630 h 2901898"/>
              <a:gd name="connsiteX59" fmla="*/ 3158837 w 5259690"/>
              <a:gd name="connsiteY59" fmla="*/ 2901898 h 2901898"/>
              <a:gd name="connsiteX60" fmla="*/ 1617204 w 5259690"/>
              <a:gd name="connsiteY60" fmla="*/ 2743200 h 2901898"/>
              <a:gd name="connsiteX61" fmla="*/ 1110883 w 5259690"/>
              <a:gd name="connsiteY61" fmla="*/ 2403134 h 290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259690" h="2901898">
                <a:moveTo>
                  <a:pt x="1110883" y="2403134"/>
                </a:moveTo>
                <a:lnTo>
                  <a:pt x="899286" y="2395577"/>
                </a:lnTo>
                <a:lnTo>
                  <a:pt x="634790" y="2403134"/>
                </a:lnTo>
                <a:lnTo>
                  <a:pt x="528992" y="2320007"/>
                </a:lnTo>
                <a:lnTo>
                  <a:pt x="483650" y="2206651"/>
                </a:lnTo>
                <a:lnTo>
                  <a:pt x="340066" y="2168866"/>
                </a:lnTo>
                <a:lnTo>
                  <a:pt x="173812" y="2108410"/>
                </a:lnTo>
                <a:lnTo>
                  <a:pt x="68014" y="2025283"/>
                </a:lnTo>
                <a:lnTo>
                  <a:pt x="0" y="1813686"/>
                </a:lnTo>
                <a:lnTo>
                  <a:pt x="30228" y="1730559"/>
                </a:lnTo>
                <a:lnTo>
                  <a:pt x="98242" y="1511405"/>
                </a:lnTo>
                <a:lnTo>
                  <a:pt x="302281" y="1375379"/>
                </a:lnTo>
                <a:lnTo>
                  <a:pt x="340066" y="1118440"/>
                </a:lnTo>
                <a:lnTo>
                  <a:pt x="468536" y="906843"/>
                </a:lnTo>
                <a:lnTo>
                  <a:pt x="672576" y="778374"/>
                </a:lnTo>
                <a:lnTo>
                  <a:pt x="853944" y="740589"/>
                </a:lnTo>
                <a:lnTo>
                  <a:pt x="959742" y="733032"/>
                </a:lnTo>
                <a:lnTo>
                  <a:pt x="967300" y="581891"/>
                </a:lnTo>
                <a:lnTo>
                  <a:pt x="1080655" y="438308"/>
                </a:lnTo>
                <a:lnTo>
                  <a:pt x="1224238" y="400522"/>
                </a:lnTo>
                <a:lnTo>
                  <a:pt x="1390493" y="173812"/>
                </a:lnTo>
                <a:lnTo>
                  <a:pt x="1602090" y="83127"/>
                </a:lnTo>
                <a:lnTo>
                  <a:pt x="1783458" y="98241"/>
                </a:lnTo>
                <a:lnTo>
                  <a:pt x="1972384" y="166255"/>
                </a:lnTo>
                <a:lnTo>
                  <a:pt x="2161309" y="287167"/>
                </a:lnTo>
                <a:lnTo>
                  <a:pt x="2259551" y="241825"/>
                </a:lnTo>
                <a:lnTo>
                  <a:pt x="2395577" y="136027"/>
                </a:lnTo>
                <a:lnTo>
                  <a:pt x="2539161" y="98241"/>
                </a:lnTo>
                <a:lnTo>
                  <a:pt x="2735643" y="0"/>
                </a:lnTo>
                <a:lnTo>
                  <a:pt x="2924569" y="0"/>
                </a:lnTo>
                <a:lnTo>
                  <a:pt x="3068152" y="0"/>
                </a:lnTo>
                <a:lnTo>
                  <a:pt x="3136166" y="90684"/>
                </a:lnTo>
                <a:lnTo>
                  <a:pt x="3279749" y="158698"/>
                </a:lnTo>
                <a:lnTo>
                  <a:pt x="3370433" y="302281"/>
                </a:lnTo>
                <a:lnTo>
                  <a:pt x="3438447" y="377851"/>
                </a:lnTo>
                <a:lnTo>
                  <a:pt x="3551802" y="324952"/>
                </a:lnTo>
                <a:lnTo>
                  <a:pt x="3831412" y="287167"/>
                </a:lnTo>
                <a:lnTo>
                  <a:pt x="4050566" y="256939"/>
                </a:lnTo>
                <a:lnTo>
                  <a:pt x="4277276" y="279610"/>
                </a:lnTo>
                <a:lnTo>
                  <a:pt x="4390632" y="377851"/>
                </a:lnTo>
                <a:lnTo>
                  <a:pt x="4473759" y="521435"/>
                </a:lnTo>
                <a:lnTo>
                  <a:pt x="4496430" y="687689"/>
                </a:lnTo>
                <a:lnTo>
                  <a:pt x="4496430" y="816159"/>
                </a:lnTo>
                <a:lnTo>
                  <a:pt x="4624900" y="793488"/>
                </a:lnTo>
                <a:lnTo>
                  <a:pt x="4942295" y="853944"/>
                </a:lnTo>
                <a:lnTo>
                  <a:pt x="5085878" y="982413"/>
                </a:lnTo>
                <a:lnTo>
                  <a:pt x="5229461" y="1171339"/>
                </a:lnTo>
                <a:lnTo>
                  <a:pt x="5229461" y="1322479"/>
                </a:lnTo>
                <a:lnTo>
                  <a:pt x="5221904" y="1534076"/>
                </a:lnTo>
                <a:lnTo>
                  <a:pt x="5146334" y="1670103"/>
                </a:lnTo>
                <a:lnTo>
                  <a:pt x="5093435" y="1738116"/>
                </a:lnTo>
                <a:lnTo>
                  <a:pt x="5237019" y="1987498"/>
                </a:lnTo>
                <a:lnTo>
                  <a:pt x="5259690" y="2244436"/>
                </a:lnTo>
                <a:lnTo>
                  <a:pt x="5191676" y="2516489"/>
                </a:lnTo>
                <a:lnTo>
                  <a:pt x="5055650" y="2705415"/>
                </a:lnTo>
                <a:lnTo>
                  <a:pt x="4874281" y="2788542"/>
                </a:lnTo>
                <a:lnTo>
                  <a:pt x="4632457" y="2826327"/>
                </a:lnTo>
                <a:lnTo>
                  <a:pt x="4262162" y="2811213"/>
                </a:lnTo>
                <a:lnTo>
                  <a:pt x="4224377" y="2667630"/>
                </a:lnTo>
                <a:lnTo>
                  <a:pt x="3158837" y="2901898"/>
                </a:lnTo>
                <a:lnTo>
                  <a:pt x="1617204" y="2743200"/>
                </a:lnTo>
                <a:lnTo>
                  <a:pt x="1110883" y="2403134"/>
                </a:lnTo>
                <a:close/>
              </a:path>
            </a:pathLst>
          </a:custGeom>
          <a:solidFill>
            <a:srgbClr val="83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2743200" y="2743200"/>
            <a:ext cx="2743200" cy="2362200"/>
          </a:xfrm>
          <a:custGeom>
            <a:avLst/>
            <a:gdLst>
              <a:gd name="connsiteX0" fmla="*/ 0 w 3347762"/>
              <a:gd name="connsiteY0" fmla="*/ 0 h 1413164"/>
              <a:gd name="connsiteX1" fmla="*/ 83128 w 3347762"/>
              <a:gd name="connsiteY1" fmla="*/ 90684 h 1413164"/>
              <a:gd name="connsiteX2" fmla="*/ 181369 w 3347762"/>
              <a:gd name="connsiteY2" fmla="*/ 234268 h 1413164"/>
              <a:gd name="connsiteX3" fmla="*/ 234268 w 3347762"/>
              <a:gd name="connsiteY3" fmla="*/ 324952 h 1413164"/>
              <a:gd name="connsiteX4" fmla="*/ 294724 w 3347762"/>
              <a:gd name="connsiteY4" fmla="*/ 468536 h 1413164"/>
              <a:gd name="connsiteX5" fmla="*/ 362738 w 3347762"/>
              <a:gd name="connsiteY5" fmla="*/ 695246 h 1413164"/>
              <a:gd name="connsiteX6" fmla="*/ 377852 w 3347762"/>
              <a:gd name="connsiteY6" fmla="*/ 982413 h 1413164"/>
              <a:gd name="connsiteX7" fmla="*/ 408080 w 3347762"/>
              <a:gd name="connsiteY7" fmla="*/ 1231795 h 1413164"/>
              <a:gd name="connsiteX8" fmla="*/ 408080 w 3347762"/>
              <a:gd name="connsiteY8" fmla="*/ 1367821 h 1413164"/>
              <a:gd name="connsiteX9" fmla="*/ 408080 w 3347762"/>
              <a:gd name="connsiteY9" fmla="*/ 1413164 h 1413164"/>
              <a:gd name="connsiteX10" fmla="*/ 2833885 w 3347762"/>
              <a:gd name="connsiteY10" fmla="*/ 1413164 h 1413164"/>
              <a:gd name="connsiteX11" fmla="*/ 2826328 w 3347762"/>
              <a:gd name="connsiteY11" fmla="*/ 1201567 h 1413164"/>
              <a:gd name="connsiteX12" fmla="*/ 2826328 w 3347762"/>
              <a:gd name="connsiteY12" fmla="*/ 1095769 h 1413164"/>
              <a:gd name="connsiteX13" fmla="*/ 2841442 w 3347762"/>
              <a:gd name="connsiteY13" fmla="*/ 937071 h 1413164"/>
              <a:gd name="connsiteX14" fmla="*/ 2871670 w 3347762"/>
              <a:gd name="connsiteY14" fmla="*/ 785931 h 1413164"/>
              <a:gd name="connsiteX15" fmla="*/ 2917012 w 3347762"/>
              <a:gd name="connsiteY15" fmla="*/ 627233 h 1413164"/>
              <a:gd name="connsiteX16" fmla="*/ 3000139 w 3347762"/>
              <a:gd name="connsiteY16" fmla="*/ 408079 h 1413164"/>
              <a:gd name="connsiteX17" fmla="*/ 3090824 w 3347762"/>
              <a:gd name="connsiteY17" fmla="*/ 264496 h 1413164"/>
              <a:gd name="connsiteX18" fmla="*/ 3189065 w 3347762"/>
              <a:gd name="connsiteY18" fmla="*/ 204040 h 1413164"/>
              <a:gd name="connsiteX19" fmla="*/ 3347762 w 3347762"/>
              <a:gd name="connsiteY19" fmla="*/ 113355 h 1413164"/>
              <a:gd name="connsiteX20" fmla="*/ 3022810 w 3347762"/>
              <a:gd name="connsiteY20" fmla="*/ 143583 h 1413164"/>
              <a:gd name="connsiteX21" fmla="*/ 2826328 w 3347762"/>
              <a:gd name="connsiteY21" fmla="*/ 181369 h 1413164"/>
              <a:gd name="connsiteX22" fmla="*/ 2652516 w 3347762"/>
              <a:gd name="connsiteY22" fmla="*/ 249382 h 1413164"/>
              <a:gd name="connsiteX23" fmla="*/ 2516490 w 3347762"/>
              <a:gd name="connsiteY23" fmla="*/ 287167 h 1413164"/>
              <a:gd name="connsiteX24" fmla="*/ 2259551 w 3347762"/>
              <a:gd name="connsiteY24" fmla="*/ 136026 h 1413164"/>
              <a:gd name="connsiteX25" fmla="*/ 2168867 w 3347762"/>
              <a:gd name="connsiteY25" fmla="*/ 136026 h 1413164"/>
              <a:gd name="connsiteX26" fmla="*/ 1957270 w 3347762"/>
              <a:gd name="connsiteY26" fmla="*/ 256939 h 1413164"/>
              <a:gd name="connsiteX27" fmla="*/ 1896814 w 3347762"/>
              <a:gd name="connsiteY27" fmla="*/ 294724 h 1413164"/>
              <a:gd name="connsiteX28" fmla="*/ 1738116 w 3347762"/>
              <a:gd name="connsiteY28" fmla="*/ 173812 h 1413164"/>
              <a:gd name="connsiteX29" fmla="*/ 1556747 w 3347762"/>
              <a:gd name="connsiteY29" fmla="*/ 113355 h 1413164"/>
              <a:gd name="connsiteX30" fmla="*/ 1466063 w 3347762"/>
              <a:gd name="connsiteY30" fmla="*/ 120912 h 1413164"/>
              <a:gd name="connsiteX31" fmla="*/ 1254467 w 3347762"/>
              <a:gd name="connsiteY31" fmla="*/ 196483 h 1413164"/>
              <a:gd name="connsiteX32" fmla="*/ 1141111 w 3347762"/>
              <a:gd name="connsiteY32" fmla="*/ 256939 h 1413164"/>
              <a:gd name="connsiteX33" fmla="*/ 1095769 w 3347762"/>
              <a:gd name="connsiteY33" fmla="*/ 287167 h 1413164"/>
              <a:gd name="connsiteX34" fmla="*/ 944628 w 3347762"/>
              <a:gd name="connsiteY34" fmla="*/ 151141 h 1413164"/>
              <a:gd name="connsiteX35" fmla="*/ 891729 w 3347762"/>
              <a:gd name="connsiteY35" fmla="*/ 120912 h 1413164"/>
              <a:gd name="connsiteX36" fmla="*/ 861501 w 3347762"/>
              <a:gd name="connsiteY36" fmla="*/ 90684 h 1413164"/>
              <a:gd name="connsiteX37" fmla="*/ 733032 w 3347762"/>
              <a:gd name="connsiteY37" fmla="*/ 120912 h 1413164"/>
              <a:gd name="connsiteX38" fmla="*/ 642347 w 3347762"/>
              <a:gd name="connsiteY38" fmla="*/ 143583 h 1413164"/>
              <a:gd name="connsiteX39" fmla="*/ 574334 w 3347762"/>
              <a:gd name="connsiteY39" fmla="*/ 188926 h 1413164"/>
              <a:gd name="connsiteX40" fmla="*/ 491207 w 3347762"/>
              <a:gd name="connsiteY40" fmla="*/ 211597 h 1413164"/>
              <a:gd name="connsiteX41" fmla="*/ 355181 w 3347762"/>
              <a:gd name="connsiteY41" fmla="*/ 98241 h 1413164"/>
              <a:gd name="connsiteX42" fmla="*/ 166255 w 3347762"/>
              <a:gd name="connsiteY42" fmla="*/ 60456 h 1413164"/>
              <a:gd name="connsiteX43" fmla="*/ 0 w 3347762"/>
              <a:gd name="connsiteY43" fmla="*/ 0 h 14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47762" h="1413164">
                <a:moveTo>
                  <a:pt x="0" y="0"/>
                </a:moveTo>
                <a:lnTo>
                  <a:pt x="83128" y="90684"/>
                </a:lnTo>
                <a:lnTo>
                  <a:pt x="181369" y="234268"/>
                </a:lnTo>
                <a:lnTo>
                  <a:pt x="234268" y="324952"/>
                </a:lnTo>
                <a:lnTo>
                  <a:pt x="294724" y="468536"/>
                </a:lnTo>
                <a:lnTo>
                  <a:pt x="362738" y="695246"/>
                </a:lnTo>
                <a:lnTo>
                  <a:pt x="377852" y="982413"/>
                </a:lnTo>
                <a:lnTo>
                  <a:pt x="408080" y="1231795"/>
                </a:lnTo>
                <a:lnTo>
                  <a:pt x="408080" y="1367821"/>
                </a:lnTo>
                <a:lnTo>
                  <a:pt x="408080" y="1413164"/>
                </a:lnTo>
                <a:lnTo>
                  <a:pt x="2833885" y="1413164"/>
                </a:lnTo>
                <a:lnTo>
                  <a:pt x="2826328" y="1201567"/>
                </a:lnTo>
                <a:lnTo>
                  <a:pt x="2826328" y="1095769"/>
                </a:lnTo>
                <a:lnTo>
                  <a:pt x="2841442" y="937071"/>
                </a:lnTo>
                <a:lnTo>
                  <a:pt x="2871670" y="785931"/>
                </a:lnTo>
                <a:lnTo>
                  <a:pt x="2917012" y="627233"/>
                </a:lnTo>
                <a:lnTo>
                  <a:pt x="3000139" y="408079"/>
                </a:lnTo>
                <a:lnTo>
                  <a:pt x="3090824" y="264496"/>
                </a:lnTo>
                <a:lnTo>
                  <a:pt x="3189065" y="204040"/>
                </a:lnTo>
                <a:lnTo>
                  <a:pt x="3347762" y="113355"/>
                </a:lnTo>
                <a:lnTo>
                  <a:pt x="3022810" y="143583"/>
                </a:lnTo>
                <a:lnTo>
                  <a:pt x="2826328" y="181369"/>
                </a:lnTo>
                <a:lnTo>
                  <a:pt x="2652516" y="249382"/>
                </a:lnTo>
                <a:lnTo>
                  <a:pt x="2516490" y="287167"/>
                </a:lnTo>
                <a:lnTo>
                  <a:pt x="2259551" y="136026"/>
                </a:lnTo>
                <a:lnTo>
                  <a:pt x="2168867" y="136026"/>
                </a:lnTo>
                <a:lnTo>
                  <a:pt x="1957270" y="256939"/>
                </a:lnTo>
                <a:lnTo>
                  <a:pt x="1896814" y="294724"/>
                </a:lnTo>
                <a:lnTo>
                  <a:pt x="1738116" y="173812"/>
                </a:lnTo>
                <a:lnTo>
                  <a:pt x="1556747" y="113355"/>
                </a:lnTo>
                <a:lnTo>
                  <a:pt x="1466063" y="120912"/>
                </a:lnTo>
                <a:lnTo>
                  <a:pt x="1254467" y="196483"/>
                </a:lnTo>
                <a:lnTo>
                  <a:pt x="1141111" y="256939"/>
                </a:lnTo>
                <a:lnTo>
                  <a:pt x="1095769" y="287167"/>
                </a:lnTo>
                <a:lnTo>
                  <a:pt x="944628" y="151141"/>
                </a:lnTo>
                <a:lnTo>
                  <a:pt x="891729" y="120912"/>
                </a:lnTo>
                <a:lnTo>
                  <a:pt x="861501" y="90684"/>
                </a:lnTo>
                <a:lnTo>
                  <a:pt x="733032" y="120912"/>
                </a:lnTo>
                <a:lnTo>
                  <a:pt x="642347" y="143583"/>
                </a:lnTo>
                <a:lnTo>
                  <a:pt x="574334" y="188926"/>
                </a:lnTo>
                <a:lnTo>
                  <a:pt x="491207" y="211597"/>
                </a:lnTo>
                <a:lnTo>
                  <a:pt x="355181" y="98241"/>
                </a:lnTo>
                <a:lnTo>
                  <a:pt x="166255" y="60456"/>
                </a:lnTo>
                <a:lnTo>
                  <a:pt x="0"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2667001" y="4343401"/>
            <a:ext cx="2895599" cy="1663805"/>
          </a:xfrm>
          <a:custGeom>
            <a:avLst/>
            <a:gdLst>
              <a:gd name="connsiteX0" fmla="*/ 574334 w 3657600"/>
              <a:gd name="connsiteY0" fmla="*/ 7557 h 1367822"/>
              <a:gd name="connsiteX1" fmla="*/ 574334 w 3657600"/>
              <a:gd name="connsiteY1" fmla="*/ 249382 h 1367822"/>
              <a:gd name="connsiteX2" fmla="*/ 559220 w 3657600"/>
              <a:gd name="connsiteY2" fmla="*/ 430751 h 1367822"/>
              <a:gd name="connsiteX3" fmla="*/ 506321 w 3657600"/>
              <a:gd name="connsiteY3" fmla="*/ 687690 h 1367822"/>
              <a:gd name="connsiteX4" fmla="*/ 400523 w 3657600"/>
              <a:gd name="connsiteY4" fmla="*/ 997528 h 1367822"/>
              <a:gd name="connsiteX5" fmla="*/ 294724 w 3657600"/>
              <a:gd name="connsiteY5" fmla="*/ 1156225 h 1367822"/>
              <a:gd name="connsiteX6" fmla="*/ 173812 w 3657600"/>
              <a:gd name="connsiteY6" fmla="*/ 1262024 h 1367822"/>
              <a:gd name="connsiteX7" fmla="*/ 0 w 3657600"/>
              <a:gd name="connsiteY7" fmla="*/ 1330037 h 1367822"/>
              <a:gd name="connsiteX8" fmla="*/ 423194 w 3657600"/>
              <a:gd name="connsiteY8" fmla="*/ 1307366 h 1367822"/>
              <a:gd name="connsiteX9" fmla="*/ 748146 w 3657600"/>
              <a:gd name="connsiteY9" fmla="*/ 1224238 h 1367822"/>
              <a:gd name="connsiteX10" fmla="*/ 1103326 w 3657600"/>
              <a:gd name="connsiteY10" fmla="*/ 1194010 h 1367822"/>
              <a:gd name="connsiteX11" fmla="*/ 1345151 w 3657600"/>
              <a:gd name="connsiteY11" fmla="*/ 1269581 h 1367822"/>
              <a:gd name="connsiteX12" fmla="*/ 1662546 w 3657600"/>
              <a:gd name="connsiteY12" fmla="*/ 1367822 h 1367822"/>
              <a:gd name="connsiteX13" fmla="*/ 1836357 w 3657600"/>
              <a:gd name="connsiteY13" fmla="*/ 1360265 h 1367822"/>
              <a:gd name="connsiteX14" fmla="*/ 2168866 w 3657600"/>
              <a:gd name="connsiteY14" fmla="*/ 1269581 h 1367822"/>
              <a:gd name="connsiteX15" fmla="*/ 2320007 w 3657600"/>
              <a:gd name="connsiteY15" fmla="*/ 1194010 h 1367822"/>
              <a:gd name="connsiteX16" fmla="*/ 2327564 w 3657600"/>
              <a:gd name="connsiteY16" fmla="*/ 1186453 h 1367822"/>
              <a:gd name="connsiteX17" fmla="*/ 2660073 w 3657600"/>
              <a:gd name="connsiteY17" fmla="*/ 1314923 h 1367822"/>
              <a:gd name="connsiteX18" fmla="*/ 3075709 w 3657600"/>
              <a:gd name="connsiteY18" fmla="*/ 1360265 h 1367822"/>
              <a:gd name="connsiteX19" fmla="*/ 3514017 w 3657600"/>
              <a:gd name="connsiteY19" fmla="*/ 1367822 h 1367822"/>
              <a:gd name="connsiteX20" fmla="*/ 3657600 w 3657600"/>
              <a:gd name="connsiteY20" fmla="*/ 1322480 h 1367822"/>
              <a:gd name="connsiteX21" fmla="*/ 3529131 w 3657600"/>
              <a:gd name="connsiteY21" fmla="*/ 1314923 h 1367822"/>
              <a:gd name="connsiteX22" fmla="*/ 3430890 w 3657600"/>
              <a:gd name="connsiteY22" fmla="*/ 1239353 h 1367822"/>
              <a:gd name="connsiteX23" fmla="*/ 3279749 w 3657600"/>
              <a:gd name="connsiteY23" fmla="*/ 1042870 h 1367822"/>
              <a:gd name="connsiteX24" fmla="*/ 3181508 w 3657600"/>
              <a:gd name="connsiteY24" fmla="*/ 846387 h 1367822"/>
              <a:gd name="connsiteX25" fmla="*/ 3098381 w 3657600"/>
              <a:gd name="connsiteY25" fmla="*/ 528992 h 1367822"/>
              <a:gd name="connsiteX26" fmla="*/ 3060595 w 3657600"/>
              <a:gd name="connsiteY26" fmla="*/ 294724 h 1367822"/>
              <a:gd name="connsiteX27" fmla="*/ 3007696 w 3657600"/>
              <a:gd name="connsiteY27" fmla="*/ 0 h 1367822"/>
              <a:gd name="connsiteX28" fmla="*/ 574334 w 3657600"/>
              <a:gd name="connsiteY28" fmla="*/ 7557 h 13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57600" h="1367822">
                <a:moveTo>
                  <a:pt x="574334" y="7557"/>
                </a:moveTo>
                <a:lnTo>
                  <a:pt x="574334" y="249382"/>
                </a:lnTo>
                <a:lnTo>
                  <a:pt x="559220" y="430751"/>
                </a:lnTo>
                <a:lnTo>
                  <a:pt x="506321" y="687690"/>
                </a:lnTo>
                <a:lnTo>
                  <a:pt x="400523" y="997528"/>
                </a:lnTo>
                <a:lnTo>
                  <a:pt x="294724" y="1156225"/>
                </a:lnTo>
                <a:lnTo>
                  <a:pt x="173812" y="1262024"/>
                </a:lnTo>
                <a:lnTo>
                  <a:pt x="0" y="1330037"/>
                </a:lnTo>
                <a:lnTo>
                  <a:pt x="423194" y="1307366"/>
                </a:lnTo>
                <a:lnTo>
                  <a:pt x="748146" y="1224238"/>
                </a:lnTo>
                <a:lnTo>
                  <a:pt x="1103326" y="1194010"/>
                </a:lnTo>
                <a:lnTo>
                  <a:pt x="1345151" y="1269581"/>
                </a:lnTo>
                <a:lnTo>
                  <a:pt x="1662546" y="1367822"/>
                </a:lnTo>
                <a:lnTo>
                  <a:pt x="1836357" y="1360265"/>
                </a:lnTo>
                <a:lnTo>
                  <a:pt x="2168866" y="1269581"/>
                </a:lnTo>
                <a:lnTo>
                  <a:pt x="2320007" y="1194010"/>
                </a:lnTo>
                <a:lnTo>
                  <a:pt x="2327564" y="1186453"/>
                </a:lnTo>
                <a:lnTo>
                  <a:pt x="2660073" y="1314923"/>
                </a:lnTo>
                <a:lnTo>
                  <a:pt x="3075709" y="1360265"/>
                </a:lnTo>
                <a:lnTo>
                  <a:pt x="3514017" y="1367822"/>
                </a:lnTo>
                <a:lnTo>
                  <a:pt x="3657600" y="1322480"/>
                </a:lnTo>
                <a:lnTo>
                  <a:pt x="3529131" y="1314923"/>
                </a:lnTo>
                <a:lnTo>
                  <a:pt x="3430890" y="1239353"/>
                </a:lnTo>
                <a:lnTo>
                  <a:pt x="3279749" y="1042870"/>
                </a:lnTo>
                <a:lnTo>
                  <a:pt x="3181508" y="846387"/>
                </a:lnTo>
                <a:lnTo>
                  <a:pt x="3098381" y="528992"/>
                </a:lnTo>
                <a:lnTo>
                  <a:pt x="3060595" y="294724"/>
                </a:lnTo>
                <a:lnTo>
                  <a:pt x="3007696" y="0"/>
                </a:lnTo>
                <a:lnTo>
                  <a:pt x="574334" y="7557"/>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665841">
            <a:off x="1883266" y="2359593"/>
            <a:ext cx="827471" cy="646331"/>
          </a:xfrm>
          <a:prstGeom prst="rect">
            <a:avLst/>
          </a:prstGeom>
          <a:noFill/>
        </p:spPr>
        <p:txBody>
          <a:bodyPr wrap="none" rtlCol="0">
            <a:spAutoFit/>
          </a:bodyPr>
          <a:lstStyle/>
          <a:p>
            <a:r>
              <a:rPr lang="en-US" dirty="0">
                <a:solidFill>
                  <a:prstClr val="black"/>
                </a:solidFill>
                <a:latin typeface="Calibri"/>
              </a:rPr>
              <a:t>Corner</a:t>
            </a:r>
          </a:p>
          <a:p>
            <a:r>
              <a:rPr lang="en-US" dirty="0">
                <a:solidFill>
                  <a:prstClr val="black"/>
                </a:solidFill>
                <a:latin typeface="Calibri"/>
              </a:rPr>
              <a:t>case</a:t>
            </a:r>
          </a:p>
        </p:txBody>
      </p:sp>
      <p:sp>
        <p:nvSpPr>
          <p:cNvPr id="13" name="TextBox 12"/>
          <p:cNvSpPr txBox="1"/>
          <p:nvPr/>
        </p:nvSpPr>
        <p:spPr>
          <a:xfrm rot="21118744">
            <a:off x="4820741" y="2212030"/>
            <a:ext cx="1150058" cy="369332"/>
          </a:xfrm>
          <a:prstGeom prst="rect">
            <a:avLst/>
          </a:prstGeom>
          <a:noFill/>
        </p:spPr>
        <p:txBody>
          <a:bodyPr wrap="none" rtlCol="0">
            <a:spAutoFit/>
          </a:bodyPr>
          <a:lstStyle/>
          <a:p>
            <a:r>
              <a:rPr lang="en-US" dirty="0">
                <a:solidFill>
                  <a:prstClr val="black"/>
                </a:solidFill>
                <a:latin typeface="Calibri"/>
              </a:rPr>
              <a:t>Mutability</a:t>
            </a:r>
          </a:p>
        </p:txBody>
      </p:sp>
      <p:sp>
        <p:nvSpPr>
          <p:cNvPr id="14" name="Rectangle 13"/>
          <p:cNvSpPr/>
          <p:nvPr/>
        </p:nvSpPr>
        <p:spPr>
          <a:xfrm>
            <a:off x="2971800" y="3429000"/>
            <a:ext cx="2286000" cy="914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solidFill>
                  <a:prstClr val="black"/>
                </a:solidFill>
              </a:rPr>
              <a:t>Key-based Slice</a:t>
            </a:r>
            <a:r>
              <a:rPr lang="en-US" sz="1600" dirty="0">
                <a:solidFill>
                  <a:prstClr val="black"/>
                </a:solidFill>
              </a:rPr>
              <a:t> &amp;</a:t>
            </a:r>
          </a:p>
          <a:p>
            <a:pPr algn="ctr"/>
            <a:r>
              <a:rPr lang="en-US" sz="1600" dirty="0">
                <a:solidFill>
                  <a:prstClr val="black"/>
                </a:solidFill>
              </a:rPr>
              <a:t>Sequence differencing</a:t>
            </a:r>
          </a:p>
        </p:txBody>
      </p:sp>
      <p:sp>
        <p:nvSpPr>
          <p:cNvPr id="15" name="TextBox 14"/>
          <p:cNvSpPr txBox="1"/>
          <p:nvPr/>
        </p:nvSpPr>
        <p:spPr>
          <a:xfrm>
            <a:off x="3048000" y="4724401"/>
            <a:ext cx="2438400" cy="830997"/>
          </a:xfrm>
          <a:prstGeom prst="rect">
            <a:avLst/>
          </a:prstGeom>
          <a:noFill/>
        </p:spPr>
        <p:txBody>
          <a:bodyPr wrap="square" rtlCol="0">
            <a:spAutoFit/>
          </a:bodyPr>
          <a:lstStyle/>
          <a:p>
            <a:r>
              <a:rPr lang="en-US" sz="1600" dirty="0">
                <a:solidFill>
                  <a:prstClr val="black"/>
                </a:solidFill>
                <a:latin typeface="Calibri"/>
              </a:rPr>
              <a:t>Field-Row Sensitive Slice</a:t>
            </a:r>
          </a:p>
          <a:p>
            <a:r>
              <a:rPr lang="en-US" sz="1600" dirty="0">
                <a:solidFill>
                  <a:prstClr val="black"/>
                </a:solidFill>
                <a:latin typeface="Calibri"/>
              </a:rPr>
              <a:t> 	&amp;</a:t>
            </a:r>
          </a:p>
          <a:p>
            <a:r>
              <a:rPr lang="en-US" sz="1600" dirty="0">
                <a:solidFill>
                  <a:prstClr val="black"/>
                </a:solidFill>
                <a:latin typeface="Calibri"/>
              </a:rPr>
              <a:t>Sequence differencing</a:t>
            </a:r>
          </a:p>
        </p:txBody>
      </p:sp>
      <p:sp>
        <p:nvSpPr>
          <p:cNvPr id="16" name="Rectangle 15"/>
          <p:cNvSpPr/>
          <p:nvPr/>
        </p:nvSpPr>
        <p:spPr>
          <a:xfrm>
            <a:off x="2590800" y="1600201"/>
            <a:ext cx="2514600" cy="1200329"/>
          </a:xfrm>
          <a:prstGeom prst="rect">
            <a:avLst/>
          </a:prstGeom>
        </p:spPr>
        <p:txBody>
          <a:bodyPr wrap="square">
            <a:spAutoFit/>
          </a:bodyPr>
          <a:lstStyle/>
          <a:p>
            <a:pPr algn="ctr"/>
            <a:r>
              <a:rPr lang="en-US" dirty="0">
                <a:solidFill>
                  <a:prstClr val="black"/>
                </a:solidFill>
                <a:latin typeface="Calibri"/>
              </a:rPr>
              <a:t>Key-based Slice </a:t>
            </a:r>
          </a:p>
          <a:p>
            <a:pPr algn="ctr"/>
            <a:r>
              <a:rPr lang="en-US" dirty="0">
                <a:solidFill>
                  <a:prstClr val="black"/>
                </a:solidFill>
                <a:latin typeface="Calibri"/>
              </a:rPr>
              <a:t>&amp;</a:t>
            </a:r>
          </a:p>
          <a:p>
            <a:pPr algn="ctr"/>
            <a:r>
              <a:rPr lang="en-US" b="1" dirty="0">
                <a:solidFill>
                  <a:prstClr val="black"/>
                </a:solidFill>
                <a:latin typeface="Calibri"/>
              </a:rPr>
              <a:t>Semantic</a:t>
            </a:r>
          </a:p>
          <a:p>
            <a:pPr algn="ctr"/>
            <a:r>
              <a:rPr lang="en-US" b="1" dirty="0">
                <a:solidFill>
                  <a:prstClr val="black"/>
                </a:solidFill>
                <a:latin typeface="Calibri"/>
              </a:rPr>
              <a:t>Differencing</a:t>
            </a:r>
          </a:p>
        </p:txBody>
      </p:sp>
    </p:spTree>
    <p:extLst>
      <p:ext uri="{BB962C8B-B14F-4D97-AF65-F5344CB8AC3E}">
        <p14:creationId xmlns:p14="http://schemas.microsoft.com/office/powerpoint/2010/main" val="3231712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6C01-BB77-4811-8BD9-9840AAFF02DE}"/>
              </a:ext>
            </a:extLst>
          </p:cNvPr>
          <p:cNvSpPr>
            <a:spLocks noGrp="1"/>
          </p:cNvSpPr>
          <p:nvPr>
            <p:ph type="title"/>
          </p:nvPr>
        </p:nvSpPr>
        <p:spPr/>
        <p:txBody>
          <a:bodyPr/>
          <a:lstStyle/>
          <a:p>
            <a:r>
              <a:rPr lang="en-US" dirty="0"/>
              <a:t>Today’s Menu</a:t>
            </a:r>
          </a:p>
        </p:txBody>
      </p:sp>
      <p:sp>
        <p:nvSpPr>
          <p:cNvPr id="3" name="Content Placeholder 2">
            <a:extLst>
              <a:ext uri="{FF2B5EF4-FFF2-40B4-BE49-F238E27FC236}">
                <a16:creationId xmlns:a16="http://schemas.microsoft.com/office/drawing/2014/main" id="{54C559E3-14AF-4978-8E42-E2A71FE72B22}"/>
              </a:ext>
            </a:extLst>
          </p:cNvPr>
          <p:cNvSpPr>
            <a:spLocks noGrp="1"/>
          </p:cNvSpPr>
          <p:nvPr>
            <p:ph idx="1"/>
          </p:nvPr>
        </p:nvSpPr>
        <p:spPr>
          <a:xfrm>
            <a:off x="1371600" y="1358537"/>
            <a:ext cx="2355669" cy="1232263"/>
          </a:xfrm>
        </p:spPr>
        <p:txBody>
          <a:bodyPr/>
          <a:lstStyle/>
          <a:p>
            <a:r>
              <a:rPr lang="en-US" dirty="0"/>
              <a:t>Starters</a:t>
            </a:r>
          </a:p>
          <a:p>
            <a:pPr lvl="1"/>
            <a:r>
              <a:rPr lang="en-US" dirty="0"/>
              <a:t>Tracing</a:t>
            </a:r>
          </a:p>
          <a:p>
            <a:pPr lvl="1"/>
            <a:r>
              <a:rPr lang="en-US" dirty="0"/>
              <a:t>Profiling</a:t>
            </a:r>
          </a:p>
          <a:p>
            <a:endParaRPr lang="en-US" dirty="0"/>
          </a:p>
          <a:p>
            <a:endParaRPr lang="en-US" dirty="0"/>
          </a:p>
        </p:txBody>
      </p:sp>
      <p:sp>
        <p:nvSpPr>
          <p:cNvPr id="6" name="Content Placeholder 2">
            <a:extLst>
              <a:ext uri="{FF2B5EF4-FFF2-40B4-BE49-F238E27FC236}">
                <a16:creationId xmlns:a16="http://schemas.microsoft.com/office/drawing/2014/main" id="{729241DD-2224-4AEE-BA55-9B34CBF9267B}"/>
              </a:ext>
            </a:extLst>
          </p:cNvPr>
          <p:cNvSpPr txBox="1">
            <a:spLocks/>
          </p:cNvSpPr>
          <p:nvPr/>
        </p:nvSpPr>
        <p:spPr>
          <a:xfrm>
            <a:off x="9029700" y="4550959"/>
            <a:ext cx="2724150" cy="1232263"/>
          </a:xfrm>
          <a:prstGeom prst="rect">
            <a:avLst/>
          </a:prstGeom>
        </p:spPr>
        <p:txBody>
          <a:bodyPr vert="horz" lIns="91440" tIns="45720" rIns="91440" bIns="45720" rtlCol="0">
            <a:normAutofit fontScale="9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t>Dessert</a:t>
            </a:r>
          </a:p>
          <a:p>
            <a:pPr lvl="1"/>
            <a:r>
              <a:rPr lang="en-US" dirty="0"/>
              <a:t>Fault Localization</a:t>
            </a:r>
          </a:p>
          <a:p>
            <a:pPr lvl="1"/>
            <a:r>
              <a:rPr lang="en-US" dirty="0"/>
              <a:t>Repair</a:t>
            </a:r>
          </a:p>
          <a:p>
            <a:endParaRPr lang="en-US" dirty="0"/>
          </a:p>
        </p:txBody>
      </p:sp>
      <p:pic>
        <p:nvPicPr>
          <p:cNvPr id="1028" name="Picture 4" descr="Image result for lunch">
            <a:extLst>
              <a:ext uri="{FF2B5EF4-FFF2-40B4-BE49-F238E27FC236}">
                <a16:creationId xmlns:a16="http://schemas.microsoft.com/office/drawing/2014/main" id="{060583D0-8718-4D6A-840D-04477E950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000" y="2222863"/>
            <a:ext cx="4450449" cy="356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52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a:stCxn id="17" idx="4"/>
          </p:cNvCxnSpPr>
          <p:nvPr/>
        </p:nvCxnSpPr>
        <p:spPr>
          <a:xfrm rot="5400000">
            <a:off x="3048000" y="3619500"/>
            <a:ext cx="4953000" cy="0"/>
          </a:xfrm>
          <a:prstGeom prst="line">
            <a:avLst/>
          </a:prstGeom>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en-US" dirty="0"/>
              <a:t>Corner-case Differencing</a:t>
            </a:r>
          </a:p>
        </p:txBody>
      </p:sp>
      <p:sp>
        <p:nvSpPr>
          <p:cNvPr id="4" name="Slide Number Placeholder 3"/>
          <p:cNvSpPr>
            <a:spLocks noGrp="1"/>
          </p:cNvSpPr>
          <p:nvPr>
            <p:ph type="sldNum" sz="quarter" idx="12"/>
          </p:nvPr>
        </p:nvSpPr>
        <p:spPr/>
        <p:txBody>
          <a:bodyPr/>
          <a:lstStyle/>
          <a:p>
            <a:fld id="{919E6677-47B7-46DC-8403-1EACAC47B6FA}" type="slidenum">
              <a:rPr lang="en-US" smtClean="0">
                <a:solidFill>
                  <a:prstClr val="black">
                    <a:tint val="75000"/>
                  </a:prstClr>
                </a:solidFill>
              </a:rPr>
              <a:pPr/>
              <a:t>50</a:t>
            </a:fld>
            <a:endParaRPr lang="en-US" dirty="0">
              <a:solidFill>
                <a:prstClr val="black">
                  <a:tint val="75000"/>
                </a:prstClr>
              </a:solidFill>
            </a:endParaRPr>
          </a:p>
        </p:txBody>
      </p:sp>
      <p:grpSp>
        <p:nvGrpSpPr>
          <p:cNvPr id="64" name="Group 63"/>
          <p:cNvGrpSpPr/>
          <p:nvPr/>
        </p:nvGrpSpPr>
        <p:grpSpPr>
          <a:xfrm>
            <a:off x="5334000" y="3429000"/>
            <a:ext cx="533400" cy="381000"/>
            <a:chOff x="457200" y="3810000"/>
            <a:chExt cx="533400" cy="381000"/>
          </a:xfrm>
        </p:grpSpPr>
        <p:sp>
          <p:nvSpPr>
            <p:cNvPr id="9" name="Oval 8"/>
            <p:cNvSpPr/>
            <p:nvPr/>
          </p:nvSpPr>
          <p:spPr>
            <a:xfrm>
              <a:off x="457200" y="38100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10" name="TextBox 9"/>
            <p:cNvSpPr txBox="1"/>
            <p:nvPr/>
          </p:nvSpPr>
          <p:spPr>
            <a:xfrm>
              <a:off x="457200" y="38378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11</a:t>
              </a:r>
            </a:p>
          </p:txBody>
        </p:sp>
      </p:grpSp>
      <p:grpSp>
        <p:nvGrpSpPr>
          <p:cNvPr id="65" name="Group 64"/>
          <p:cNvGrpSpPr/>
          <p:nvPr/>
        </p:nvGrpSpPr>
        <p:grpSpPr>
          <a:xfrm>
            <a:off x="5334000" y="3962400"/>
            <a:ext cx="533400" cy="381000"/>
            <a:chOff x="3733800" y="1066800"/>
            <a:chExt cx="533400" cy="381000"/>
          </a:xfrm>
        </p:grpSpPr>
        <p:sp>
          <p:nvSpPr>
            <p:cNvPr id="11" name="Oval 10"/>
            <p:cNvSpPr/>
            <p:nvPr/>
          </p:nvSpPr>
          <p:spPr>
            <a:xfrm>
              <a:off x="3733800" y="1066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12" name="TextBox 11"/>
            <p:cNvSpPr txBox="1"/>
            <p:nvPr/>
          </p:nvSpPr>
          <p:spPr>
            <a:xfrm>
              <a:off x="3733800" y="10946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12</a:t>
              </a:r>
            </a:p>
          </p:txBody>
        </p:sp>
      </p:grpSp>
      <p:grpSp>
        <p:nvGrpSpPr>
          <p:cNvPr id="69" name="Group 68"/>
          <p:cNvGrpSpPr/>
          <p:nvPr/>
        </p:nvGrpSpPr>
        <p:grpSpPr>
          <a:xfrm>
            <a:off x="5334000" y="4495800"/>
            <a:ext cx="533400" cy="381000"/>
            <a:chOff x="4267200" y="1066800"/>
            <a:chExt cx="533400" cy="381000"/>
          </a:xfrm>
        </p:grpSpPr>
        <p:sp>
          <p:nvSpPr>
            <p:cNvPr id="13" name="Oval 12"/>
            <p:cNvSpPr/>
            <p:nvPr/>
          </p:nvSpPr>
          <p:spPr>
            <a:xfrm>
              <a:off x="4267200" y="1066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14" name="TextBox 13"/>
            <p:cNvSpPr txBox="1"/>
            <p:nvPr/>
          </p:nvSpPr>
          <p:spPr>
            <a:xfrm>
              <a:off x="4267200" y="10946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13</a:t>
              </a:r>
            </a:p>
          </p:txBody>
        </p:sp>
      </p:grpSp>
      <p:grpSp>
        <p:nvGrpSpPr>
          <p:cNvPr id="68" name="Group 67"/>
          <p:cNvGrpSpPr/>
          <p:nvPr/>
        </p:nvGrpSpPr>
        <p:grpSpPr>
          <a:xfrm>
            <a:off x="5334000" y="5029200"/>
            <a:ext cx="533400" cy="381000"/>
            <a:chOff x="4800600" y="1066800"/>
            <a:chExt cx="533400" cy="381000"/>
          </a:xfrm>
        </p:grpSpPr>
        <p:sp>
          <p:nvSpPr>
            <p:cNvPr id="15" name="Oval 14"/>
            <p:cNvSpPr/>
            <p:nvPr/>
          </p:nvSpPr>
          <p:spPr>
            <a:xfrm>
              <a:off x="4800600" y="1066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16" name="TextBox 15"/>
            <p:cNvSpPr txBox="1"/>
            <p:nvPr/>
          </p:nvSpPr>
          <p:spPr>
            <a:xfrm>
              <a:off x="4800600" y="10946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14</a:t>
              </a:r>
            </a:p>
          </p:txBody>
        </p:sp>
      </p:grpSp>
      <p:sp>
        <p:nvSpPr>
          <p:cNvPr id="17" name="Oval 16"/>
          <p:cNvSpPr/>
          <p:nvPr/>
        </p:nvSpPr>
        <p:spPr>
          <a:xfrm>
            <a:off x="5334000" y="7620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1</a:t>
            </a:r>
          </a:p>
        </p:txBody>
      </p:sp>
      <p:sp>
        <p:nvSpPr>
          <p:cNvPr id="18" name="Oval 17"/>
          <p:cNvSpPr/>
          <p:nvPr/>
        </p:nvSpPr>
        <p:spPr>
          <a:xfrm>
            <a:off x="5334000" y="12954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2</a:t>
            </a:r>
          </a:p>
        </p:txBody>
      </p:sp>
      <p:sp>
        <p:nvSpPr>
          <p:cNvPr id="19" name="Oval 18"/>
          <p:cNvSpPr/>
          <p:nvPr/>
        </p:nvSpPr>
        <p:spPr>
          <a:xfrm>
            <a:off x="5334000" y="1828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6</a:t>
            </a:r>
          </a:p>
        </p:txBody>
      </p:sp>
      <p:sp>
        <p:nvSpPr>
          <p:cNvPr id="20" name="Oval 19"/>
          <p:cNvSpPr/>
          <p:nvPr/>
        </p:nvSpPr>
        <p:spPr>
          <a:xfrm>
            <a:off x="5334000" y="2362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7</a:t>
            </a:r>
          </a:p>
        </p:txBody>
      </p:sp>
      <p:sp>
        <p:nvSpPr>
          <p:cNvPr id="21" name="Oval 20"/>
          <p:cNvSpPr/>
          <p:nvPr/>
        </p:nvSpPr>
        <p:spPr>
          <a:xfrm>
            <a:off x="5334000" y="28956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8</a:t>
            </a:r>
          </a:p>
        </p:txBody>
      </p:sp>
      <p:grpSp>
        <p:nvGrpSpPr>
          <p:cNvPr id="67" name="Group 66"/>
          <p:cNvGrpSpPr/>
          <p:nvPr/>
        </p:nvGrpSpPr>
        <p:grpSpPr>
          <a:xfrm>
            <a:off x="5334000" y="5562600"/>
            <a:ext cx="533400" cy="381000"/>
            <a:chOff x="5410200" y="1066800"/>
            <a:chExt cx="533400" cy="381000"/>
          </a:xfrm>
        </p:grpSpPr>
        <p:sp>
          <p:nvSpPr>
            <p:cNvPr id="22" name="Oval 21"/>
            <p:cNvSpPr/>
            <p:nvPr/>
          </p:nvSpPr>
          <p:spPr>
            <a:xfrm>
              <a:off x="5410200" y="1066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23" name="TextBox 22"/>
            <p:cNvSpPr txBox="1"/>
            <p:nvPr/>
          </p:nvSpPr>
          <p:spPr>
            <a:xfrm>
              <a:off x="5410200" y="1094600"/>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15</a:t>
              </a:r>
            </a:p>
          </p:txBody>
        </p:sp>
      </p:grpSp>
      <p:grpSp>
        <p:nvGrpSpPr>
          <p:cNvPr id="66" name="Group 65"/>
          <p:cNvGrpSpPr/>
          <p:nvPr/>
        </p:nvGrpSpPr>
        <p:grpSpPr>
          <a:xfrm>
            <a:off x="5334000" y="6096000"/>
            <a:ext cx="533400" cy="381000"/>
            <a:chOff x="5943600" y="1066800"/>
            <a:chExt cx="533400" cy="381000"/>
          </a:xfrm>
        </p:grpSpPr>
        <p:sp>
          <p:nvSpPr>
            <p:cNvPr id="24" name="Oval 23"/>
            <p:cNvSpPr/>
            <p:nvPr/>
          </p:nvSpPr>
          <p:spPr>
            <a:xfrm>
              <a:off x="5943600" y="1066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25" name="TextBox 24"/>
            <p:cNvSpPr txBox="1"/>
            <p:nvPr/>
          </p:nvSpPr>
          <p:spPr>
            <a:xfrm>
              <a:off x="5943600" y="10946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16</a:t>
              </a:r>
            </a:p>
          </p:txBody>
        </p:sp>
      </p:grpSp>
      <p:graphicFrame>
        <p:nvGraphicFramePr>
          <p:cNvPr id="43" name="Table 42"/>
          <p:cNvGraphicFramePr>
            <a:graphicFrameLocks noGrp="1"/>
          </p:cNvGraphicFramePr>
          <p:nvPr/>
        </p:nvGraphicFramePr>
        <p:xfrm>
          <a:off x="7086600" y="990600"/>
          <a:ext cx="1676400" cy="4572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457200">
                <a:tc>
                  <a:txBody>
                    <a:bodyPr/>
                    <a:lstStyle/>
                    <a:p>
                      <a:r>
                        <a:rPr lang="en-US" sz="1200" dirty="0"/>
                        <a:t>2</a:t>
                      </a:r>
                    </a:p>
                  </a:txBody>
                  <a:tcPr>
                    <a:solidFill>
                      <a:srgbClr val="92D050"/>
                    </a:solidFill>
                  </a:tcPr>
                </a:tc>
                <a:tc>
                  <a:txBody>
                    <a:bodyPr/>
                    <a:lstStyle/>
                    <a:p>
                      <a:r>
                        <a:rPr lang="en-US" sz="1200" baseline="0" dirty="0"/>
                        <a:t>  </a:t>
                      </a:r>
                      <a:r>
                        <a:rPr lang="en-US" sz="1200" dirty="0"/>
                        <a:t>7.0</a:t>
                      </a:r>
                    </a:p>
                  </a:txBody>
                  <a:tcPr>
                    <a:solidFill>
                      <a:srgbClr val="92D050"/>
                    </a:solidFill>
                  </a:tcPr>
                </a:tc>
                <a:extLst>
                  <a:ext uri="{0D108BD9-81ED-4DB2-BD59-A6C34878D82A}">
                    <a16:rowId xmlns:a16="http://schemas.microsoft.com/office/drawing/2014/main" val="10000"/>
                  </a:ext>
                </a:extLst>
              </a:tr>
            </a:tbl>
          </a:graphicData>
        </a:graphic>
      </p:graphicFrame>
      <p:sp>
        <p:nvSpPr>
          <p:cNvPr id="44" name="TextBox 43"/>
          <p:cNvSpPr txBox="1"/>
          <p:nvPr/>
        </p:nvSpPr>
        <p:spPr>
          <a:xfrm>
            <a:off x="2895508" y="990600"/>
            <a:ext cx="304892" cy="369332"/>
          </a:xfrm>
          <a:prstGeom prst="rect">
            <a:avLst/>
          </a:prstGeom>
          <a:noFill/>
        </p:spPr>
        <p:txBody>
          <a:bodyPr wrap="none" rtlCol="0">
            <a:spAutoFit/>
          </a:bodyPr>
          <a:lstStyle/>
          <a:p>
            <a:r>
              <a:rPr lang="en-US" dirty="0">
                <a:solidFill>
                  <a:prstClr val="black"/>
                </a:solidFill>
                <a:latin typeface="Calibri"/>
              </a:rPr>
              <a:t>X</a:t>
            </a:r>
          </a:p>
        </p:txBody>
      </p:sp>
      <p:sp>
        <p:nvSpPr>
          <p:cNvPr id="45" name="TextBox 44"/>
          <p:cNvSpPr txBox="1"/>
          <p:nvPr/>
        </p:nvSpPr>
        <p:spPr>
          <a:xfrm>
            <a:off x="8839200" y="990600"/>
            <a:ext cx="304892" cy="369332"/>
          </a:xfrm>
          <a:prstGeom prst="rect">
            <a:avLst/>
          </a:prstGeom>
          <a:noFill/>
        </p:spPr>
        <p:txBody>
          <a:bodyPr wrap="none" rtlCol="0">
            <a:spAutoFit/>
          </a:bodyPr>
          <a:lstStyle/>
          <a:p>
            <a:r>
              <a:rPr lang="en-US" dirty="0">
                <a:solidFill>
                  <a:prstClr val="black"/>
                </a:solidFill>
                <a:latin typeface="msam10"/>
              </a:rPr>
              <a:t>X</a:t>
            </a:r>
          </a:p>
        </p:txBody>
      </p:sp>
      <p:sp>
        <p:nvSpPr>
          <p:cNvPr id="46" name="Rectangle 45"/>
          <p:cNvSpPr/>
          <p:nvPr/>
        </p:nvSpPr>
        <p:spPr>
          <a:xfrm>
            <a:off x="7467601" y="2209801"/>
            <a:ext cx="2956259" cy="646331"/>
          </a:xfrm>
          <a:prstGeom prst="rect">
            <a:avLst/>
          </a:prstGeom>
        </p:spPr>
        <p:txBody>
          <a:bodyPr wrap="none">
            <a:spAutoFit/>
          </a:bodyPr>
          <a:lstStyle/>
          <a:p>
            <a:r>
              <a:rPr lang="en-US" dirty="0">
                <a:solidFill>
                  <a:prstClr val="black"/>
                </a:solidFill>
                <a:latin typeface="Times New Roman" pitchFamily="18" charset="0"/>
              </a:rPr>
              <a:t> 11: read stab into </a:t>
            </a:r>
            <a:r>
              <a:rPr lang="en-US" dirty="0" err="1">
                <a:solidFill>
                  <a:prstClr val="black"/>
                </a:solidFill>
                <a:latin typeface="Times New Roman" pitchFamily="18" charset="0"/>
              </a:rPr>
              <a:t>fa</a:t>
            </a:r>
            <a:r>
              <a:rPr lang="en-US" dirty="0">
                <a:solidFill>
                  <a:prstClr val="black"/>
                </a:solidFill>
                <a:latin typeface="Times New Roman" pitchFamily="18" charset="0"/>
              </a:rPr>
              <a:t> </a:t>
            </a:r>
          </a:p>
          <a:p>
            <a:r>
              <a:rPr lang="en-US" dirty="0">
                <a:solidFill>
                  <a:srgbClr val="F79646"/>
                </a:solidFill>
                <a:latin typeface="Times New Roman" pitchFamily="18" charset="0"/>
              </a:rPr>
              <a:t>     where </a:t>
            </a:r>
            <a:r>
              <a:rPr lang="en-US" dirty="0" err="1">
                <a:solidFill>
                  <a:srgbClr val="F79646"/>
                </a:solidFill>
                <a:latin typeface="Times New Roman" pitchFamily="18" charset="0"/>
              </a:rPr>
              <a:t>CustId</a:t>
            </a:r>
            <a:r>
              <a:rPr lang="en-US" dirty="0">
                <a:solidFill>
                  <a:srgbClr val="F79646"/>
                </a:solidFill>
                <a:latin typeface="Times New Roman" pitchFamily="18" charset="0"/>
              </a:rPr>
              <a:t> = </a:t>
            </a:r>
            <a:r>
              <a:rPr lang="en-US" dirty="0" err="1">
                <a:solidFill>
                  <a:srgbClr val="F79646"/>
                </a:solidFill>
                <a:latin typeface="Times New Roman" pitchFamily="18" charset="0"/>
              </a:rPr>
              <a:t>wa.CustId</a:t>
            </a:r>
            <a:r>
              <a:rPr lang="en-US" dirty="0">
                <a:solidFill>
                  <a:prstClr val="black"/>
                </a:solidFill>
                <a:latin typeface="Times New Roman" pitchFamily="18" charset="0"/>
              </a:rPr>
              <a:t>.</a:t>
            </a:r>
            <a:endParaRPr lang="en-US" dirty="0">
              <a:solidFill>
                <a:prstClr val="black"/>
              </a:solidFill>
              <a:latin typeface="Calibri"/>
            </a:endParaRPr>
          </a:p>
        </p:txBody>
      </p:sp>
      <p:graphicFrame>
        <p:nvGraphicFramePr>
          <p:cNvPr id="47" name="Table 46"/>
          <p:cNvGraphicFramePr>
            <a:graphicFrameLocks noGrp="1"/>
          </p:cNvGraphicFramePr>
          <p:nvPr/>
        </p:nvGraphicFramePr>
        <p:xfrm>
          <a:off x="7696200" y="3337560"/>
          <a:ext cx="2343150" cy="579120"/>
        </p:xfrm>
        <a:graphic>
          <a:graphicData uri="http://schemas.openxmlformats.org/drawingml/2006/table">
            <a:tbl>
              <a:tblPr firstRow="1" bandRow="1">
                <a:tableStyleId>{5C22544A-7EE6-4342-B048-85BDC9FD1C3A}</a:tableStyleId>
              </a:tblPr>
              <a:tblGrid>
                <a:gridCol w="781050">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gridCol w="781050">
                  <a:extLst>
                    <a:ext uri="{9D8B030D-6E8A-4147-A177-3AD203B41FA5}">
                      <a16:colId xmlns:a16="http://schemas.microsoft.com/office/drawing/2014/main" val="20002"/>
                    </a:ext>
                  </a:extLst>
                </a:gridCol>
              </a:tblGrid>
              <a:tr h="245745">
                <a:tc>
                  <a:txBody>
                    <a:bodyPr/>
                    <a:lstStyle/>
                    <a:p>
                      <a:r>
                        <a:rPr lang="en-US" sz="1200" dirty="0" err="1"/>
                        <a:t>CustId</a:t>
                      </a:r>
                      <a:endParaRPr lang="en-US" sz="1200" dirty="0"/>
                    </a:p>
                  </a:txBody>
                  <a:tcPr/>
                </a:tc>
                <a:tc>
                  <a:txBody>
                    <a:bodyPr/>
                    <a:lstStyle/>
                    <a:p>
                      <a:r>
                        <a:rPr lang="en-US" sz="1200" dirty="0"/>
                        <a:t>Discount</a:t>
                      </a:r>
                    </a:p>
                  </a:txBody>
                  <a:tcPr/>
                </a:tc>
                <a:tc>
                  <a:txBody>
                    <a:bodyPr/>
                    <a:lstStyle/>
                    <a:p>
                      <a:r>
                        <a:rPr lang="en-US" sz="1200" dirty="0"/>
                        <a:t>Year</a:t>
                      </a:r>
                    </a:p>
                  </a:txBody>
                  <a:tcPr/>
                </a:tc>
                <a:extLst>
                  <a:ext uri="{0D108BD9-81ED-4DB2-BD59-A6C34878D82A}">
                    <a16:rowId xmlns:a16="http://schemas.microsoft.com/office/drawing/2014/main" val="10000"/>
                  </a:ext>
                </a:extLst>
              </a:tr>
              <a:tr h="245745">
                <a:tc>
                  <a:txBody>
                    <a:bodyPr/>
                    <a:lstStyle/>
                    <a:p>
                      <a:pPr algn="ctr"/>
                      <a:r>
                        <a:rPr lang="en-US" sz="1400" dirty="0"/>
                        <a:t>2</a:t>
                      </a:r>
                    </a:p>
                  </a:txBody>
                  <a:tcPr>
                    <a:solidFill>
                      <a:srgbClr val="ABDA78"/>
                    </a:solidFill>
                  </a:tcPr>
                </a:tc>
                <a:tc>
                  <a:txBody>
                    <a:bodyPr/>
                    <a:lstStyle/>
                    <a:p>
                      <a:pPr algn="ctr"/>
                      <a:r>
                        <a:rPr lang="en-US" sz="1400" dirty="0"/>
                        <a:t>3.0</a:t>
                      </a:r>
                    </a:p>
                  </a:txBody>
                  <a:tcPr>
                    <a:solidFill>
                      <a:srgbClr val="ABDA78"/>
                    </a:solidFill>
                  </a:tcPr>
                </a:tc>
                <a:tc>
                  <a:txBody>
                    <a:bodyPr/>
                    <a:lstStyle/>
                    <a:p>
                      <a:pPr algn="ctr"/>
                      <a:r>
                        <a:rPr lang="en-US" sz="1400" dirty="0"/>
                        <a:t>2011</a:t>
                      </a:r>
                    </a:p>
                  </a:txBody>
                  <a:tcPr>
                    <a:solidFill>
                      <a:srgbClr val="ABDA78"/>
                    </a:solidFill>
                  </a:tcPr>
                </a:tc>
                <a:extLst>
                  <a:ext uri="{0D108BD9-81ED-4DB2-BD59-A6C34878D82A}">
                    <a16:rowId xmlns:a16="http://schemas.microsoft.com/office/drawing/2014/main" val="10001"/>
                  </a:ext>
                </a:extLst>
              </a:tr>
            </a:tbl>
          </a:graphicData>
        </a:graphic>
      </p:graphicFrame>
      <p:graphicFrame>
        <p:nvGraphicFramePr>
          <p:cNvPr id="49" name="Table 48"/>
          <p:cNvGraphicFramePr>
            <a:graphicFrameLocks noGrp="1"/>
          </p:cNvGraphicFramePr>
          <p:nvPr/>
        </p:nvGraphicFramePr>
        <p:xfrm>
          <a:off x="2000250" y="3291840"/>
          <a:ext cx="2343150" cy="883920"/>
        </p:xfrm>
        <a:graphic>
          <a:graphicData uri="http://schemas.openxmlformats.org/drawingml/2006/table">
            <a:tbl>
              <a:tblPr firstRow="1" bandRow="1">
                <a:tableStyleId>{5C22544A-7EE6-4342-B048-85BDC9FD1C3A}</a:tableStyleId>
              </a:tblPr>
              <a:tblGrid>
                <a:gridCol w="781050">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gridCol w="781050">
                  <a:extLst>
                    <a:ext uri="{9D8B030D-6E8A-4147-A177-3AD203B41FA5}">
                      <a16:colId xmlns:a16="http://schemas.microsoft.com/office/drawing/2014/main" val="20002"/>
                    </a:ext>
                  </a:extLst>
                </a:gridCol>
              </a:tblGrid>
              <a:tr h="245745">
                <a:tc>
                  <a:txBody>
                    <a:bodyPr/>
                    <a:lstStyle/>
                    <a:p>
                      <a:r>
                        <a:rPr lang="en-US" sz="1200" dirty="0" err="1"/>
                        <a:t>CustId</a:t>
                      </a:r>
                      <a:endParaRPr lang="en-US" sz="1200" dirty="0"/>
                    </a:p>
                  </a:txBody>
                  <a:tcPr/>
                </a:tc>
                <a:tc>
                  <a:txBody>
                    <a:bodyPr/>
                    <a:lstStyle/>
                    <a:p>
                      <a:r>
                        <a:rPr lang="en-US" sz="1200" dirty="0"/>
                        <a:t>Discount</a:t>
                      </a:r>
                    </a:p>
                  </a:txBody>
                  <a:tcPr/>
                </a:tc>
                <a:tc>
                  <a:txBody>
                    <a:bodyPr/>
                    <a:lstStyle/>
                    <a:p>
                      <a:r>
                        <a:rPr lang="en-US" sz="1200" dirty="0"/>
                        <a:t>Year</a:t>
                      </a:r>
                    </a:p>
                  </a:txBody>
                  <a:tcPr/>
                </a:tc>
                <a:extLst>
                  <a:ext uri="{0D108BD9-81ED-4DB2-BD59-A6C34878D82A}">
                    <a16:rowId xmlns:a16="http://schemas.microsoft.com/office/drawing/2014/main" val="10000"/>
                  </a:ext>
                </a:extLst>
              </a:tr>
              <a:tr h="245745">
                <a:tc>
                  <a:txBody>
                    <a:bodyPr/>
                    <a:lstStyle/>
                    <a:p>
                      <a:pPr algn="ctr"/>
                      <a:r>
                        <a:rPr lang="en-US" sz="1400" dirty="0"/>
                        <a:t>1</a:t>
                      </a:r>
                    </a:p>
                  </a:txBody>
                  <a:tcPr>
                    <a:solidFill>
                      <a:srgbClr val="F8AB6C"/>
                    </a:solidFill>
                  </a:tcPr>
                </a:tc>
                <a:tc>
                  <a:txBody>
                    <a:bodyPr/>
                    <a:lstStyle/>
                    <a:p>
                      <a:pPr algn="ctr"/>
                      <a:r>
                        <a:rPr lang="en-US" sz="1400" dirty="0"/>
                        <a:t>2.0</a:t>
                      </a:r>
                    </a:p>
                  </a:txBody>
                  <a:tcPr>
                    <a:solidFill>
                      <a:srgbClr val="F8AB6C"/>
                    </a:solidFill>
                  </a:tcPr>
                </a:tc>
                <a:tc>
                  <a:txBody>
                    <a:bodyPr/>
                    <a:lstStyle/>
                    <a:p>
                      <a:pPr algn="ctr"/>
                      <a:r>
                        <a:rPr lang="en-US" sz="1400" b="0" dirty="0"/>
                        <a:t>2009</a:t>
                      </a:r>
                    </a:p>
                  </a:txBody>
                  <a:tcPr>
                    <a:solidFill>
                      <a:srgbClr val="F8AB6C"/>
                    </a:solidFill>
                  </a:tcPr>
                </a:tc>
                <a:extLst>
                  <a:ext uri="{0D108BD9-81ED-4DB2-BD59-A6C34878D82A}">
                    <a16:rowId xmlns:a16="http://schemas.microsoft.com/office/drawing/2014/main" val="10001"/>
                  </a:ext>
                </a:extLst>
              </a:tr>
              <a:tr h="245745">
                <a:tc>
                  <a:txBody>
                    <a:bodyPr/>
                    <a:lstStyle/>
                    <a:p>
                      <a:pPr algn="ctr"/>
                      <a:r>
                        <a:rPr lang="en-US" sz="1400" dirty="0"/>
                        <a:t>1</a:t>
                      </a:r>
                    </a:p>
                  </a:txBody>
                  <a:tcPr>
                    <a:solidFill>
                      <a:srgbClr val="F8AB6C"/>
                    </a:solidFill>
                  </a:tcPr>
                </a:tc>
                <a:tc>
                  <a:txBody>
                    <a:bodyPr/>
                    <a:lstStyle/>
                    <a:p>
                      <a:pPr algn="ctr"/>
                      <a:r>
                        <a:rPr lang="en-US" sz="1400" dirty="0"/>
                        <a:t>3.0</a:t>
                      </a:r>
                    </a:p>
                  </a:txBody>
                  <a:tcPr>
                    <a:solidFill>
                      <a:srgbClr val="F8AB6C"/>
                    </a:solidFill>
                  </a:tcPr>
                </a:tc>
                <a:tc>
                  <a:txBody>
                    <a:bodyPr/>
                    <a:lstStyle/>
                    <a:p>
                      <a:pPr algn="ctr"/>
                      <a:r>
                        <a:rPr lang="en-US" sz="1400" dirty="0"/>
                        <a:t>2010</a:t>
                      </a:r>
                    </a:p>
                  </a:txBody>
                  <a:tcPr>
                    <a:solidFill>
                      <a:srgbClr val="F8AB6C"/>
                    </a:solidFill>
                  </a:tcPr>
                </a:tc>
                <a:extLst>
                  <a:ext uri="{0D108BD9-81ED-4DB2-BD59-A6C34878D82A}">
                    <a16:rowId xmlns:a16="http://schemas.microsoft.com/office/drawing/2014/main" val="10002"/>
                  </a:ext>
                </a:extLst>
              </a:tr>
            </a:tbl>
          </a:graphicData>
        </a:graphic>
      </p:graphicFrame>
      <p:cxnSp>
        <p:nvCxnSpPr>
          <p:cNvPr id="72" name="Straight Connector 71"/>
          <p:cNvCxnSpPr>
            <a:stCxn id="85" idx="4"/>
          </p:cNvCxnSpPr>
          <p:nvPr/>
        </p:nvCxnSpPr>
        <p:spPr>
          <a:xfrm rot="5400000">
            <a:off x="3810000" y="3619500"/>
            <a:ext cx="4953000" cy="0"/>
          </a:xfrm>
          <a:prstGeom prst="line">
            <a:avLst/>
          </a:prstGeom>
        </p:spPr>
        <p:style>
          <a:lnRef idx="2">
            <a:schemeClr val="dk1"/>
          </a:lnRef>
          <a:fillRef idx="0">
            <a:schemeClr val="dk1"/>
          </a:fillRef>
          <a:effectRef idx="1">
            <a:schemeClr val="dk1"/>
          </a:effectRef>
          <a:fontRef idx="minor">
            <a:schemeClr val="tx1"/>
          </a:fontRef>
        </p:style>
      </p:cxnSp>
      <p:sp>
        <p:nvSpPr>
          <p:cNvPr id="74" name="Oval 73"/>
          <p:cNvSpPr/>
          <p:nvPr/>
        </p:nvSpPr>
        <p:spPr>
          <a:xfrm>
            <a:off x="6096000" y="34290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75" name="TextBox 74"/>
          <p:cNvSpPr txBox="1"/>
          <p:nvPr/>
        </p:nvSpPr>
        <p:spPr>
          <a:xfrm>
            <a:off x="6096000" y="34568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11</a:t>
            </a:r>
          </a:p>
        </p:txBody>
      </p:sp>
      <p:sp>
        <p:nvSpPr>
          <p:cNvPr id="77" name="Oval 76"/>
          <p:cNvSpPr/>
          <p:nvPr/>
        </p:nvSpPr>
        <p:spPr>
          <a:xfrm>
            <a:off x="6096000" y="39624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78" name="TextBox 77"/>
          <p:cNvSpPr txBox="1"/>
          <p:nvPr/>
        </p:nvSpPr>
        <p:spPr>
          <a:xfrm>
            <a:off x="6096000" y="39902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12</a:t>
            </a:r>
          </a:p>
        </p:txBody>
      </p:sp>
      <p:sp>
        <p:nvSpPr>
          <p:cNvPr id="80" name="Oval 79"/>
          <p:cNvSpPr/>
          <p:nvPr/>
        </p:nvSpPr>
        <p:spPr>
          <a:xfrm>
            <a:off x="6096000" y="44958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81" name="TextBox 80"/>
          <p:cNvSpPr txBox="1"/>
          <p:nvPr/>
        </p:nvSpPr>
        <p:spPr>
          <a:xfrm>
            <a:off x="6096000" y="45236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13</a:t>
            </a:r>
          </a:p>
        </p:txBody>
      </p:sp>
      <p:sp>
        <p:nvSpPr>
          <p:cNvPr id="83" name="Oval 82"/>
          <p:cNvSpPr/>
          <p:nvPr/>
        </p:nvSpPr>
        <p:spPr>
          <a:xfrm>
            <a:off x="6096000" y="50292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84" name="TextBox 83"/>
          <p:cNvSpPr txBox="1"/>
          <p:nvPr/>
        </p:nvSpPr>
        <p:spPr>
          <a:xfrm>
            <a:off x="6096000" y="50570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14</a:t>
            </a:r>
          </a:p>
        </p:txBody>
      </p:sp>
      <p:sp>
        <p:nvSpPr>
          <p:cNvPr id="85" name="Oval 84"/>
          <p:cNvSpPr/>
          <p:nvPr/>
        </p:nvSpPr>
        <p:spPr>
          <a:xfrm>
            <a:off x="6096000" y="7620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1</a:t>
            </a:r>
          </a:p>
        </p:txBody>
      </p:sp>
      <p:sp>
        <p:nvSpPr>
          <p:cNvPr id="86" name="Oval 85"/>
          <p:cNvSpPr/>
          <p:nvPr/>
        </p:nvSpPr>
        <p:spPr>
          <a:xfrm>
            <a:off x="6096000" y="12954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2</a:t>
            </a:r>
          </a:p>
        </p:txBody>
      </p:sp>
      <p:sp>
        <p:nvSpPr>
          <p:cNvPr id="87" name="Oval 86"/>
          <p:cNvSpPr/>
          <p:nvPr/>
        </p:nvSpPr>
        <p:spPr>
          <a:xfrm>
            <a:off x="6096000" y="18288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6</a:t>
            </a:r>
          </a:p>
        </p:txBody>
      </p:sp>
      <p:sp>
        <p:nvSpPr>
          <p:cNvPr id="88" name="Oval 87"/>
          <p:cNvSpPr/>
          <p:nvPr/>
        </p:nvSpPr>
        <p:spPr>
          <a:xfrm>
            <a:off x="6096000" y="23622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7</a:t>
            </a:r>
          </a:p>
        </p:txBody>
      </p:sp>
      <p:sp>
        <p:nvSpPr>
          <p:cNvPr id="89" name="Oval 88"/>
          <p:cNvSpPr/>
          <p:nvPr/>
        </p:nvSpPr>
        <p:spPr>
          <a:xfrm>
            <a:off x="6096000" y="28956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8</a:t>
            </a:r>
          </a:p>
        </p:txBody>
      </p:sp>
      <p:sp>
        <p:nvSpPr>
          <p:cNvPr id="91" name="Oval 90"/>
          <p:cNvSpPr/>
          <p:nvPr/>
        </p:nvSpPr>
        <p:spPr>
          <a:xfrm>
            <a:off x="6096000" y="55626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92" name="TextBox 91"/>
          <p:cNvSpPr txBox="1"/>
          <p:nvPr/>
        </p:nvSpPr>
        <p:spPr>
          <a:xfrm>
            <a:off x="6096000" y="5590400"/>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15</a:t>
            </a:r>
          </a:p>
        </p:txBody>
      </p:sp>
      <p:sp>
        <p:nvSpPr>
          <p:cNvPr id="94" name="Oval 93"/>
          <p:cNvSpPr/>
          <p:nvPr/>
        </p:nvSpPr>
        <p:spPr>
          <a:xfrm>
            <a:off x="6096000" y="60960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95" name="TextBox 94"/>
          <p:cNvSpPr txBox="1"/>
          <p:nvPr/>
        </p:nvSpPr>
        <p:spPr>
          <a:xfrm>
            <a:off x="6096000" y="61238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16</a:t>
            </a:r>
          </a:p>
        </p:txBody>
      </p:sp>
      <p:graphicFrame>
        <p:nvGraphicFramePr>
          <p:cNvPr id="96" name="Table 95"/>
          <p:cNvGraphicFramePr>
            <a:graphicFrameLocks noGrp="1"/>
          </p:cNvGraphicFramePr>
          <p:nvPr/>
        </p:nvGraphicFramePr>
        <p:xfrm>
          <a:off x="3200400" y="990600"/>
          <a:ext cx="1676400" cy="4572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457200">
                <a:tc>
                  <a:txBody>
                    <a:bodyPr/>
                    <a:lstStyle/>
                    <a:p>
                      <a:r>
                        <a:rPr lang="en-US" sz="1400" b="0" dirty="0">
                          <a:solidFill>
                            <a:schemeClr val="bg1"/>
                          </a:solidFill>
                        </a:rPr>
                        <a:t>1</a:t>
                      </a:r>
                    </a:p>
                  </a:txBody>
                  <a:tcPr>
                    <a:solidFill>
                      <a:schemeClr val="accent6"/>
                    </a:solidFill>
                  </a:tcPr>
                </a:tc>
                <a:tc>
                  <a:txBody>
                    <a:bodyPr/>
                    <a:lstStyle/>
                    <a:p>
                      <a:r>
                        <a:rPr lang="en-US" sz="1400" dirty="0">
                          <a:solidFill>
                            <a:srgbClr val="FF0000"/>
                          </a:solidFill>
                        </a:rPr>
                        <a:t>   </a:t>
                      </a:r>
                      <a:r>
                        <a:rPr lang="en-US" sz="1400" dirty="0">
                          <a:solidFill>
                            <a:schemeClr val="bg1"/>
                          </a:solidFill>
                        </a:rPr>
                        <a:t>8.0</a:t>
                      </a:r>
                    </a:p>
                  </a:txBody>
                  <a:tcPr>
                    <a:solidFill>
                      <a:schemeClr val="accent6"/>
                    </a:solidFill>
                  </a:tcPr>
                </a:tc>
                <a:extLst>
                  <a:ext uri="{0D108BD9-81ED-4DB2-BD59-A6C34878D82A}">
                    <a16:rowId xmlns:a16="http://schemas.microsoft.com/office/drawing/2014/main" val="10000"/>
                  </a:ext>
                </a:extLst>
              </a:tr>
            </a:tbl>
          </a:graphicData>
        </a:graphic>
      </p:graphicFrame>
      <p:sp>
        <p:nvSpPr>
          <p:cNvPr id="98" name="Rectangle 97"/>
          <p:cNvSpPr/>
          <p:nvPr/>
        </p:nvSpPr>
        <p:spPr>
          <a:xfrm>
            <a:off x="5029200" y="3352800"/>
            <a:ext cx="1828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TextBox 57"/>
          <p:cNvSpPr txBox="1"/>
          <p:nvPr/>
        </p:nvSpPr>
        <p:spPr>
          <a:xfrm>
            <a:off x="1981201" y="4648200"/>
            <a:ext cx="2819400" cy="923330"/>
          </a:xfrm>
          <a:prstGeom prst="rect">
            <a:avLst/>
          </a:prstGeom>
          <a:noFill/>
        </p:spPr>
        <p:txBody>
          <a:bodyPr wrap="square" rtlCol="0">
            <a:spAutoFit/>
          </a:bodyPr>
          <a:lstStyle/>
          <a:p>
            <a:r>
              <a:rPr lang="en-US" dirty="0">
                <a:solidFill>
                  <a:prstClr val="black"/>
                </a:solidFill>
                <a:latin typeface="Calibri"/>
              </a:rPr>
              <a:t>Selects the lowest index row out of the multiple matching rows</a:t>
            </a:r>
          </a:p>
        </p:txBody>
      </p:sp>
      <p:sp>
        <p:nvSpPr>
          <p:cNvPr id="59" name="TextBox 58"/>
          <p:cNvSpPr txBox="1"/>
          <p:nvPr/>
        </p:nvSpPr>
        <p:spPr>
          <a:xfrm>
            <a:off x="7391400" y="4572000"/>
            <a:ext cx="2819400" cy="369332"/>
          </a:xfrm>
          <a:prstGeom prst="rect">
            <a:avLst/>
          </a:prstGeom>
          <a:noFill/>
        </p:spPr>
        <p:txBody>
          <a:bodyPr wrap="square" rtlCol="0">
            <a:spAutoFit/>
          </a:bodyPr>
          <a:lstStyle/>
          <a:p>
            <a:r>
              <a:rPr lang="en-US" dirty="0">
                <a:solidFill>
                  <a:prstClr val="black"/>
                </a:solidFill>
                <a:latin typeface="Calibri"/>
              </a:rPr>
              <a:t>Single row is matched</a:t>
            </a:r>
          </a:p>
        </p:txBody>
      </p:sp>
      <p:sp>
        <p:nvSpPr>
          <p:cNvPr id="71" name="Chevron 70"/>
          <p:cNvSpPr/>
          <p:nvPr/>
        </p:nvSpPr>
        <p:spPr>
          <a:xfrm>
            <a:off x="1752600" y="3581400"/>
            <a:ext cx="152400" cy="2286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1523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linds(horizontal)">
                                      <p:cBhvr>
                                        <p:cTn id="7" dur="500"/>
                                        <p:tgtEl>
                                          <p:spTgt spid="9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linds(horizontal)">
                                      <p:cBhvr>
                                        <p:cTn id="15" dur="500"/>
                                        <p:tgtEl>
                                          <p:spTgt spid="47"/>
                                        </p:tgtEl>
                                      </p:cBhvr>
                                    </p:animEffect>
                                  </p:childTnLst>
                                </p:cTn>
                              </p:par>
                              <p:par>
                                <p:cTn id="16" presetID="3" presetClass="entr" presetSubtype="1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blinds(horizontal)">
                                      <p:cBhvr>
                                        <p:cTn id="18" dur="500"/>
                                        <p:tgtEl>
                                          <p:spTgt spid="4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blinds(horizontal)">
                                      <p:cBhvr>
                                        <p:cTn id="21" dur="500"/>
                                        <p:tgtEl>
                                          <p:spTgt spid="7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blinds(horizontal)">
                                      <p:cBhvr>
                                        <p:cTn id="24" dur="500"/>
                                        <p:tgtEl>
                                          <p:spTgt spid="5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linds(horizontal)">
                                      <p:cBhvr>
                                        <p:cTn id="2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8" grpId="0" animBg="1"/>
      <p:bldP spid="58" grpId="0"/>
      <p:bldP spid="59" grpId="0"/>
      <p:bldP spid="7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Corner-case Differencing</a:t>
            </a:r>
          </a:p>
        </p:txBody>
      </p:sp>
      <p:sp>
        <p:nvSpPr>
          <p:cNvPr id="3" name="Content Placeholder 2"/>
          <p:cNvSpPr>
            <a:spLocks noGrp="1"/>
          </p:cNvSpPr>
          <p:nvPr>
            <p:ph idx="1"/>
          </p:nvPr>
        </p:nvSpPr>
        <p:spPr>
          <a:xfrm>
            <a:off x="5791200" y="1066801"/>
            <a:ext cx="4419600" cy="5059363"/>
          </a:xfrm>
        </p:spPr>
        <p:txBody>
          <a:bodyPr>
            <a:normAutofit/>
          </a:bodyPr>
          <a:lstStyle/>
          <a:p>
            <a:pPr lvl="0">
              <a:buNone/>
              <a:defRPr/>
            </a:pPr>
            <a:endParaRPr lang="en-US" dirty="0"/>
          </a:p>
          <a:p>
            <a:pPr lvl="0">
              <a:defRPr/>
            </a:pPr>
            <a:r>
              <a:rPr lang="en-US" dirty="0"/>
              <a:t>The semantic of a statement is classified into two separate categories: a normal case and one/more corner cases with respect to certain properties</a:t>
            </a:r>
          </a:p>
          <a:p>
            <a:pPr lvl="0">
              <a:defRPr/>
            </a:pPr>
            <a:r>
              <a:rPr lang="en-US" dirty="0"/>
              <a:t>Difference on the outcome of those properties</a:t>
            </a:r>
          </a:p>
          <a:p>
            <a:pPr lvl="0">
              <a:defRPr/>
            </a:pPr>
            <a:r>
              <a:rPr lang="en-US" dirty="0"/>
              <a:t>Most errors in tested code occur due to non-handling of corner cases that are revealed in the incorrect slice, and not in the correct slice</a:t>
            </a:r>
          </a:p>
          <a:p>
            <a:endParaRPr lang="en-US" dirty="0"/>
          </a:p>
        </p:txBody>
      </p:sp>
      <p:sp>
        <p:nvSpPr>
          <p:cNvPr id="5" name="Slide Number Placeholder 4"/>
          <p:cNvSpPr>
            <a:spLocks noGrp="1"/>
          </p:cNvSpPr>
          <p:nvPr>
            <p:ph type="sldNum" sz="quarter" idx="12"/>
          </p:nvPr>
        </p:nvSpPr>
        <p:spPr/>
        <p:txBody>
          <a:bodyPr/>
          <a:lstStyle/>
          <a:p>
            <a:fld id="{919E6677-47B7-46DC-8403-1EACAC47B6FA}" type="slidenum">
              <a:rPr lang="en-US" smtClean="0">
                <a:solidFill>
                  <a:prstClr val="black">
                    <a:tint val="75000"/>
                  </a:prstClr>
                </a:solidFill>
              </a:rPr>
              <a:pPr/>
              <a:t>51</a:t>
            </a:fld>
            <a:endParaRPr lang="en-US" dirty="0">
              <a:solidFill>
                <a:prstClr val="black">
                  <a:tint val="75000"/>
                </a:prstClr>
              </a:solidFill>
            </a:endParaRPr>
          </a:p>
        </p:txBody>
      </p:sp>
      <p:cxnSp>
        <p:nvCxnSpPr>
          <p:cNvPr id="7" name="Straight Connector 6"/>
          <p:cNvCxnSpPr/>
          <p:nvPr/>
        </p:nvCxnSpPr>
        <p:spPr>
          <a:xfrm rot="5400000">
            <a:off x="990600" y="3505200"/>
            <a:ext cx="42672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3048000" y="37338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3048000" y="40386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p:nvCxnSpPr>
        <p:spPr>
          <a:xfrm rot="5400000">
            <a:off x="1828800" y="3505200"/>
            <a:ext cx="426720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3886200" y="21336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3886200" y="16764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16" name="Oval 15"/>
          <p:cNvSpPr/>
          <p:nvPr/>
        </p:nvSpPr>
        <p:spPr>
          <a:xfrm>
            <a:off x="3886200" y="37338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3886200" y="40386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3886200" y="12192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graphicFrame>
        <p:nvGraphicFramePr>
          <p:cNvPr id="19" name="Table 18"/>
          <p:cNvGraphicFramePr>
            <a:graphicFrameLocks noGrp="1"/>
          </p:cNvGraphicFramePr>
          <p:nvPr/>
        </p:nvGraphicFramePr>
        <p:xfrm>
          <a:off x="2743200" y="5730240"/>
          <a:ext cx="762000" cy="21336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tblGrid>
              <a:tr h="175260">
                <a:tc>
                  <a:txBody>
                    <a:bodyPr/>
                    <a:lstStyle/>
                    <a:p>
                      <a:endParaRPr lang="en-US" sz="800" b="0" dirty="0">
                        <a:solidFill>
                          <a:schemeClr val="tx1"/>
                        </a:solidFill>
                      </a:endParaRPr>
                    </a:p>
                  </a:txBody>
                  <a:tcPr>
                    <a:solidFill>
                      <a:schemeClr val="accent6"/>
                    </a:solidFill>
                  </a:tcPr>
                </a:tc>
                <a:tc>
                  <a:txBody>
                    <a:bodyPr/>
                    <a:lstStyle/>
                    <a:p>
                      <a:endParaRPr lang="en-US" sz="800" dirty="0">
                        <a:solidFill>
                          <a:srgbClr val="FF0000"/>
                        </a:solidFill>
                      </a:endParaRPr>
                    </a:p>
                  </a:txBody>
                  <a:tcPr>
                    <a:solidFill>
                      <a:schemeClr val="accent6"/>
                    </a:soli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nvGraphicFramePr>
        <p:xfrm>
          <a:off x="3581400" y="5730240"/>
          <a:ext cx="762000" cy="21336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tblGrid>
              <a:tr h="175260">
                <a:tc>
                  <a:txBody>
                    <a:bodyPr/>
                    <a:lstStyle/>
                    <a:p>
                      <a:endParaRPr lang="en-US" sz="800" dirty="0"/>
                    </a:p>
                  </a:txBody>
                  <a:tcPr>
                    <a:solidFill>
                      <a:srgbClr val="92D050"/>
                    </a:solidFill>
                  </a:tcPr>
                </a:tc>
                <a:tc>
                  <a:txBody>
                    <a:bodyPr/>
                    <a:lstStyle/>
                    <a:p>
                      <a:endParaRPr lang="en-US" sz="800" dirty="0"/>
                    </a:p>
                  </a:txBody>
                  <a:tcPr>
                    <a:solidFill>
                      <a:srgbClr val="92D050"/>
                    </a:solidFill>
                  </a:tcPr>
                </a:tc>
                <a:extLst>
                  <a:ext uri="{0D108BD9-81ED-4DB2-BD59-A6C34878D82A}">
                    <a16:rowId xmlns:a16="http://schemas.microsoft.com/office/drawing/2014/main" val="10000"/>
                  </a:ext>
                </a:extLst>
              </a:tr>
            </a:tbl>
          </a:graphicData>
        </a:graphic>
      </p:graphicFrame>
      <p:sp>
        <p:nvSpPr>
          <p:cNvPr id="21" name="Oval 20"/>
          <p:cNvSpPr/>
          <p:nvPr/>
        </p:nvSpPr>
        <p:spPr>
          <a:xfrm>
            <a:off x="3048000" y="31242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3886200" y="31242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3048000" y="44958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a:off x="3886200" y="44958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3048000" y="52578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3886200" y="52578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cxnSp>
        <p:nvCxnSpPr>
          <p:cNvPr id="40" name="Straight Connector 39"/>
          <p:cNvCxnSpPr/>
          <p:nvPr/>
        </p:nvCxnSpPr>
        <p:spPr>
          <a:xfrm rot="5400000">
            <a:off x="4610100" y="3543300"/>
            <a:ext cx="228600" cy="0"/>
          </a:xfrm>
          <a:prstGeom prst="line">
            <a:avLst/>
          </a:prstGeom>
          <a:ln w="28575">
            <a:solidFill>
              <a:srgbClr val="A4D76B"/>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533900" y="3695700"/>
            <a:ext cx="228600" cy="152400"/>
          </a:xfrm>
          <a:prstGeom prst="line">
            <a:avLst/>
          </a:prstGeom>
          <a:ln w="28575">
            <a:solidFill>
              <a:srgbClr val="A4D76B"/>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4686300" y="3695700"/>
            <a:ext cx="228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4267200" y="4038600"/>
            <a:ext cx="457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4495800" y="3962400"/>
            <a:ext cx="228600" cy="76200"/>
          </a:xfrm>
          <a:prstGeom prst="line">
            <a:avLst/>
          </a:prstGeom>
          <a:ln w="28575">
            <a:solidFill>
              <a:srgbClr val="A4D76B"/>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572000" y="4038600"/>
            <a:ext cx="457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4800600" y="3962400"/>
            <a:ext cx="228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4572000" y="4191000"/>
            <a:ext cx="228600" cy="76200"/>
          </a:xfrm>
          <a:prstGeom prst="line">
            <a:avLst/>
          </a:prstGeom>
          <a:ln w="28575">
            <a:solidFill>
              <a:srgbClr val="A4D76B"/>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4800600" y="4191000"/>
            <a:ext cx="228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4876800" y="4191000"/>
            <a:ext cx="2286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828800" y="3352800"/>
            <a:ext cx="914400" cy="1143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8" name="Straight Connector 57"/>
          <p:cNvCxnSpPr/>
          <p:nvPr/>
        </p:nvCxnSpPr>
        <p:spPr>
          <a:xfrm rot="5400000">
            <a:off x="4495800" y="4191000"/>
            <a:ext cx="2286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267200" y="3352800"/>
            <a:ext cx="914400" cy="1143000"/>
          </a:xfrm>
          <a:prstGeom prst="rect">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 name="Straight Connector 36"/>
          <p:cNvCxnSpPr/>
          <p:nvPr/>
        </p:nvCxnSpPr>
        <p:spPr>
          <a:xfrm rot="5400000">
            <a:off x="2095500" y="3543299"/>
            <a:ext cx="228600" cy="0"/>
          </a:xfrm>
          <a:prstGeom prst="line">
            <a:avLst/>
          </a:prstGeom>
          <a:ln w="22225">
            <a:solidFill>
              <a:srgbClr val="FF99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019300" y="3695699"/>
            <a:ext cx="228600" cy="152400"/>
          </a:xfrm>
          <a:prstGeom prst="line">
            <a:avLst/>
          </a:prstGeom>
          <a:ln w="22225">
            <a:solidFill>
              <a:srgbClr val="FF99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2171700" y="3695699"/>
            <a:ext cx="228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752600" y="4038599"/>
            <a:ext cx="457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981200" y="3962399"/>
            <a:ext cx="228600" cy="76200"/>
          </a:xfrm>
          <a:prstGeom prst="line">
            <a:avLst/>
          </a:prstGeom>
          <a:ln w="22225">
            <a:solidFill>
              <a:srgbClr val="FF99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2057400" y="4038599"/>
            <a:ext cx="457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2286000" y="3962399"/>
            <a:ext cx="228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1981200" y="4190999"/>
            <a:ext cx="228600" cy="76200"/>
          </a:xfrm>
          <a:prstGeom prst="line">
            <a:avLst/>
          </a:prstGeom>
          <a:ln w="22225">
            <a:solidFill>
              <a:srgbClr val="FF99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2057400" y="4190999"/>
            <a:ext cx="228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2286000" y="4190999"/>
            <a:ext cx="228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362200" y="4190999"/>
            <a:ext cx="2286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3048000" y="21336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70" name="Oval 69"/>
          <p:cNvSpPr/>
          <p:nvPr/>
        </p:nvSpPr>
        <p:spPr>
          <a:xfrm>
            <a:off x="3048000" y="16764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prstClr val="white"/>
              </a:solidFill>
            </a:endParaRPr>
          </a:p>
        </p:txBody>
      </p:sp>
      <p:sp>
        <p:nvSpPr>
          <p:cNvPr id="71" name="Oval 70"/>
          <p:cNvSpPr/>
          <p:nvPr/>
        </p:nvSpPr>
        <p:spPr>
          <a:xfrm>
            <a:off x="3048000" y="12192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cxnSp>
        <p:nvCxnSpPr>
          <p:cNvPr id="73" name="Shape 72"/>
          <p:cNvCxnSpPr>
            <a:stCxn id="21" idx="2"/>
            <a:endCxn id="60" idx="0"/>
          </p:cNvCxnSpPr>
          <p:nvPr/>
        </p:nvCxnSpPr>
        <p:spPr>
          <a:xfrm rot="10800000" flipV="1">
            <a:off x="2286000" y="3200400"/>
            <a:ext cx="762000" cy="152400"/>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5" name="Shape 74"/>
          <p:cNvCxnSpPr>
            <a:stCxn id="22" idx="6"/>
            <a:endCxn id="62" idx="0"/>
          </p:cNvCxnSpPr>
          <p:nvPr/>
        </p:nvCxnSpPr>
        <p:spPr>
          <a:xfrm>
            <a:off x="4038600" y="3200400"/>
            <a:ext cx="685800" cy="152400"/>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741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a:stCxn id="17" idx="4"/>
          </p:cNvCxnSpPr>
          <p:nvPr/>
        </p:nvCxnSpPr>
        <p:spPr>
          <a:xfrm rot="5400000">
            <a:off x="3048000" y="3619500"/>
            <a:ext cx="4953000" cy="0"/>
          </a:xfrm>
          <a:prstGeom prst="line">
            <a:avLst/>
          </a:prstGeom>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en-US" dirty="0"/>
              <a:t>Mutability Differencing</a:t>
            </a:r>
          </a:p>
        </p:txBody>
      </p:sp>
      <p:sp>
        <p:nvSpPr>
          <p:cNvPr id="4" name="Slide Number Placeholder 3"/>
          <p:cNvSpPr>
            <a:spLocks noGrp="1"/>
          </p:cNvSpPr>
          <p:nvPr>
            <p:ph type="sldNum" sz="quarter" idx="12"/>
          </p:nvPr>
        </p:nvSpPr>
        <p:spPr/>
        <p:txBody>
          <a:bodyPr/>
          <a:lstStyle/>
          <a:p>
            <a:fld id="{919E6677-47B7-46DC-8403-1EACAC47B6FA}" type="slidenum">
              <a:rPr lang="en-US" smtClean="0">
                <a:solidFill>
                  <a:prstClr val="black">
                    <a:tint val="75000"/>
                  </a:prstClr>
                </a:solidFill>
              </a:rPr>
              <a:pPr/>
              <a:t>52</a:t>
            </a:fld>
            <a:endParaRPr lang="en-US" dirty="0">
              <a:solidFill>
                <a:prstClr val="black">
                  <a:tint val="75000"/>
                </a:prstClr>
              </a:solidFill>
            </a:endParaRPr>
          </a:p>
        </p:txBody>
      </p:sp>
      <p:grpSp>
        <p:nvGrpSpPr>
          <p:cNvPr id="3" name="Group 63"/>
          <p:cNvGrpSpPr/>
          <p:nvPr/>
        </p:nvGrpSpPr>
        <p:grpSpPr>
          <a:xfrm>
            <a:off x="5334000" y="3429000"/>
            <a:ext cx="533400" cy="381000"/>
            <a:chOff x="457200" y="3810000"/>
            <a:chExt cx="533400" cy="381000"/>
          </a:xfrm>
        </p:grpSpPr>
        <p:sp>
          <p:nvSpPr>
            <p:cNvPr id="9" name="Oval 8"/>
            <p:cNvSpPr/>
            <p:nvPr/>
          </p:nvSpPr>
          <p:spPr>
            <a:xfrm>
              <a:off x="457200" y="38100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10" name="TextBox 9"/>
            <p:cNvSpPr txBox="1"/>
            <p:nvPr/>
          </p:nvSpPr>
          <p:spPr>
            <a:xfrm>
              <a:off x="457200" y="38378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11</a:t>
              </a:r>
            </a:p>
          </p:txBody>
        </p:sp>
      </p:grpSp>
      <p:grpSp>
        <p:nvGrpSpPr>
          <p:cNvPr id="6" name="Group 64"/>
          <p:cNvGrpSpPr/>
          <p:nvPr/>
        </p:nvGrpSpPr>
        <p:grpSpPr>
          <a:xfrm>
            <a:off x="5334000" y="3962400"/>
            <a:ext cx="533400" cy="381000"/>
            <a:chOff x="3733800" y="1066800"/>
            <a:chExt cx="533400" cy="381000"/>
          </a:xfrm>
        </p:grpSpPr>
        <p:sp>
          <p:nvSpPr>
            <p:cNvPr id="11" name="Oval 10"/>
            <p:cNvSpPr/>
            <p:nvPr/>
          </p:nvSpPr>
          <p:spPr>
            <a:xfrm>
              <a:off x="3733800" y="1066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12" name="TextBox 11"/>
            <p:cNvSpPr txBox="1"/>
            <p:nvPr/>
          </p:nvSpPr>
          <p:spPr>
            <a:xfrm>
              <a:off x="3733800" y="10946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12</a:t>
              </a:r>
            </a:p>
          </p:txBody>
        </p:sp>
      </p:grpSp>
      <p:grpSp>
        <p:nvGrpSpPr>
          <p:cNvPr id="7" name="Group 68"/>
          <p:cNvGrpSpPr/>
          <p:nvPr/>
        </p:nvGrpSpPr>
        <p:grpSpPr>
          <a:xfrm>
            <a:off x="5334000" y="4495800"/>
            <a:ext cx="533400" cy="381000"/>
            <a:chOff x="4267200" y="1066800"/>
            <a:chExt cx="533400" cy="381000"/>
          </a:xfrm>
        </p:grpSpPr>
        <p:sp>
          <p:nvSpPr>
            <p:cNvPr id="13" name="Oval 12"/>
            <p:cNvSpPr/>
            <p:nvPr/>
          </p:nvSpPr>
          <p:spPr>
            <a:xfrm>
              <a:off x="4267200" y="1066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14" name="TextBox 13"/>
            <p:cNvSpPr txBox="1"/>
            <p:nvPr/>
          </p:nvSpPr>
          <p:spPr>
            <a:xfrm>
              <a:off x="4267200" y="10946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13</a:t>
              </a:r>
            </a:p>
          </p:txBody>
        </p:sp>
      </p:grpSp>
      <p:grpSp>
        <p:nvGrpSpPr>
          <p:cNvPr id="8" name="Group 67"/>
          <p:cNvGrpSpPr/>
          <p:nvPr/>
        </p:nvGrpSpPr>
        <p:grpSpPr>
          <a:xfrm>
            <a:off x="5334000" y="5029200"/>
            <a:ext cx="533400" cy="381000"/>
            <a:chOff x="4800600" y="1066800"/>
            <a:chExt cx="533400" cy="381000"/>
          </a:xfrm>
        </p:grpSpPr>
        <p:sp>
          <p:nvSpPr>
            <p:cNvPr id="15" name="Oval 14"/>
            <p:cNvSpPr/>
            <p:nvPr/>
          </p:nvSpPr>
          <p:spPr>
            <a:xfrm>
              <a:off x="4800600" y="1066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16" name="TextBox 15"/>
            <p:cNvSpPr txBox="1"/>
            <p:nvPr/>
          </p:nvSpPr>
          <p:spPr>
            <a:xfrm>
              <a:off x="4800600" y="10946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14</a:t>
              </a:r>
            </a:p>
          </p:txBody>
        </p:sp>
      </p:grpSp>
      <p:sp>
        <p:nvSpPr>
          <p:cNvPr id="17" name="Oval 16"/>
          <p:cNvSpPr/>
          <p:nvPr/>
        </p:nvSpPr>
        <p:spPr>
          <a:xfrm>
            <a:off x="5334000" y="7620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1</a:t>
            </a:r>
          </a:p>
        </p:txBody>
      </p:sp>
      <p:sp>
        <p:nvSpPr>
          <p:cNvPr id="18" name="Oval 17"/>
          <p:cNvSpPr/>
          <p:nvPr/>
        </p:nvSpPr>
        <p:spPr>
          <a:xfrm>
            <a:off x="5334000" y="12954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2</a:t>
            </a:r>
          </a:p>
        </p:txBody>
      </p:sp>
      <p:sp>
        <p:nvSpPr>
          <p:cNvPr id="19" name="Oval 18"/>
          <p:cNvSpPr/>
          <p:nvPr/>
        </p:nvSpPr>
        <p:spPr>
          <a:xfrm>
            <a:off x="5334000" y="1828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6</a:t>
            </a:r>
          </a:p>
        </p:txBody>
      </p:sp>
      <p:sp>
        <p:nvSpPr>
          <p:cNvPr id="20" name="Oval 19"/>
          <p:cNvSpPr/>
          <p:nvPr/>
        </p:nvSpPr>
        <p:spPr>
          <a:xfrm>
            <a:off x="5334000" y="23622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7</a:t>
            </a:r>
          </a:p>
        </p:txBody>
      </p:sp>
      <p:sp>
        <p:nvSpPr>
          <p:cNvPr id="21" name="Oval 20"/>
          <p:cNvSpPr/>
          <p:nvPr/>
        </p:nvSpPr>
        <p:spPr>
          <a:xfrm>
            <a:off x="5334000" y="28956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8</a:t>
            </a:r>
          </a:p>
        </p:txBody>
      </p:sp>
      <p:grpSp>
        <p:nvGrpSpPr>
          <p:cNvPr id="26" name="Group 66"/>
          <p:cNvGrpSpPr/>
          <p:nvPr/>
        </p:nvGrpSpPr>
        <p:grpSpPr>
          <a:xfrm>
            <a:off x="5334000" y="5562600"/>
            <a:ext cx="533400" cy="381000"/>
            <a:chOff x="5410200" y="1066800"/>
            <a:chExt cx="533400" cy="381000"/>
          </a:xfrm>
        </p:grpSpPr>
        <p:sp>
          <p:nvSpPr>
            <p:cNvPr id="22" name="Oval 21"/>
            <p:cNvSpPr/>
            <p:nvPr/>
          </p:nvSpPr>
          <p:spPr>
            <a:xfrm>
              <a:off x="5410200" y="1066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23" name="TextBox 22"/>
            <p:cNvSpPr txBox="1"/>
            <p:nvPr/>
          </p:nvSpPr>
          <p:spPr>
            <a:xfrm>
              <a:off x="5410200" y="1094600"/>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15</a:t>
              </a:r>
            </a:p>
          </p:txBody>
        </p:sp>
      </p:grpSp>
      <p:grpSp>
        <p:nvGrpSpPr>
          <p:cNvPr id="27" name="Group 65"/>
          <p:cNvGrpSpPr/>
          <p:nvPr/>
        </p:nvGrpSpPr>
        <p:grpSpPr>
          <a:xfrm>
            <a:off x="5334000" y="6096000"/>
            <a:ext cx="533400" cy="381000"/>
            <a:chOff x="5943600" y="1066800"/>
            <a:chExt cx="533400" cy="381000"/>
          </a:xfrm>
        </p:grpSpPr>
        <p:sp>
          <p:nvSpPr>
            <p:cNvPr id="24" name="Oval 23"/>
            <p:cNvSpPr/>
            <p:nvPr/>
          </p:nvSpPr>
          <p:spPr>
            <a:xfrm>
              <a:off x="5943600" y="1066800"/>
              <a:ext cx="3810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25" name="TextBox 24"/>
            <p:cNvSpPr txBox="1"/>
            <p:nvPr/>
          </p:nvSpPr>
          <p:spPr>
            <a:xfrm>
              <a:off x="5943600" y="10946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16</a:t>
              </a:r>
            </a:p>
          </p:txBody>
        </p:sp>
      </p:grpSp>
      <p:graphicFrame>
        <p:nvGraphicFramePr>
          <p:cNvPr id="43" name="Table 42"/>
          <p:cNvGraphicFramePr>
            <a:graphicFrameLocks noGrp="1"/>
          </p:cNvGraphicFramePr>
          <p:nvPr/>
        </p:nvGraphicFramePr>
        <p:xfrm>
          <a:off x="7086600" y="990600"/>
          <a:ext cx="1676400" cy="4572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457200">
                <a:tc>
                  <a:txBody>
                    <a:bodyPr/>
                    <a:lstStyle/>
                    <a:p>
                      <a:pPr algn="ctr"/>
                      <a:r>
                        <a:rPr lang="en-US" sz="1400" dirty="0"/>
                        <a:t>2</a:t>
                      </a:r>
                    </a:p>
                  </a:txBody>
                  <a:tcPr>
                    <a:solidFill>
                      <a:srgbClr val="92D050"/>
                    </a:solidFill>
                  </a:tcPr>
                </a:tc>
                <a:tc>
                  <a:txBody>
                    <a:bodyPr/>
                    <a:lstStyle/>
                    <a:p>
                      <a:pPr algn="ctr"/>
                      <a:r>
                        <a:rPr lang="en-US" sz="1400" baseline="0" dirty="0"/>
                        <a:t>  </a:t>
                      </a:r>
                      <a:r>
                        <a:rPr lang="en-US" sz="1400" dirty="0"/>
                        <a:t>7.0</a:t>
                      </a:r>
                    </a:p>
                  </a:txBody>
                  <a:tcPr>
                    <a:solidFill>
                      <a:srgbClr val="92D050"/>
                    </a:solidFill>
                  </a:tcPr>
                </a:tc>
                <a:extLst>
                  <a:ext uri="{0D108BD9-81ED-4DB2-BD59-A6C34878D82A}">
                    <a16:rowId xmlns:a16="http://schemas.microsoft.com/office/drawing/2014/main" val="10000"/>
                  </a:ext>
                </a:extLst>
              </a:tr>
            </a:tbl>
          </a:graphicData>
        </a:graphic>
      </p:graphicFrame>
      <p:sp>
        <p:nvSpPr>
          <p:cNvPr id="44" name="TextBox 43"/>
          <p:cNvSpPr txBox="1"/>
          <p:nvPr/>
        </p:nvSpPr>
        <p:spPr>
          <a:xfrm>
            <a:off x="2895508" y="990600"/>
            <a:ext cx="304892" cy="369332"/>
          </a:xfrm>
          <a:prstGeom prst="rect">
            <a:avLst/>
          </a:prstGeom>
          <a:noFill/>
        </p:spPr>
        <p:txBody>
          <a:bodyPr wrap="none" rtlCol="0">
            <a:spAutoFit/>
          </a:bodyPr>
          <a:lstStyle/>
          <a:p>
            <a:r>
              <a:rPr lang="en-US" dirty="0">
                <a:solidFill>
                  <a:prstClr val="black"/>
                </a:solidFill>
                <a:latin typeface="Calibri"/>
              </a:rPr>
              <a:t>X</a:t>
            </a:r>
          </a:p>
        </p:txBody>
      </p:sp>
      <p:sp>
        <p:nvSpPr>
          <p:cNvPr id="45" name="TextBox 44"/>
          <p:cNvSpPr txBox="1"/>
          <p:nvPr/>
        </p:nvSpPr>
        <p:spPr>
          <a:xfrm>
            <a:off x="8839200" y="990600"/>
            <a:ext cx="304892" cy="369332"/>
          </a:xfrm>
          <a:prstGeom prst="rect">
            <a:avLst/>
          </a:prstGeom>
          <a:noFill/>
        </p:spPr>
        <p:txBody>
          <a:bodyPr wrap="none" rtlCol="0">
            <a:spAutoFit/>
          </a:bodyPr>
          <a:lstStyle/>
          <a:p>
            <a:r>
              <a:rPr lang="en-US" dirty="0">
                <a:solidFill>
                  <a:prstClr val="black"/>
                </a:solidFill>
                <a:latin typeface="msam10"/>
              </a:rPr>
              <a:t>X</a:t>
            </a:r>
          </a:p>
        </p:txBody>
      </p:sp>
      <p:sp>
        <p:nvSpPr>
          <p:cNvPr id="46" name="Rectangle 45"/>
          <p:cNvSpPr/>
          <p:nvPr/>
        </p:nvSpPr>
        <p:spPr>
          <a:xfrm>
            <a:off x="2209801" y="1828801"/>
            <a:ext cx="2956259" cy="646331"/>
          </a:xfrm>
          <a:prstGeom prst="rect">
            <a:avLst/>
          </a:prstGeom>
        </p:spPr>
        <p:txBody>
          <a:bodyPr wrap="none">
            <a:spAutoFit/>
          </a:bodyPr>
          <a:lstStyle/>
          <a:p>
            <a:r>
              <a:rPr lang="en-US" dirty="0">
                <a:solidFill>
                  <a:prstClr val="black"/>
                </a:solidFill>
                <a:latin typeface="Times New Roman" pitchFamily="18" charset="0"/>
              </a:rPr>
              <a:t> 11: read stab into </a:t>
            </a:r>
            <a:r>
              <a:rPr lang="en-US" dirty="0" err="1">
                <a:solidFill>
                  <a:prstClr val="black"/>
                </a:solidFill>
                <a:latin typeface="Times New Roman" pitchFamily="18" charset="0"/>
              </a:rPr>
              <a:t>fa</a:t>
            </a:r>
            <a:r>
              <a:rPr lang="en-US" dirty="0">
                <a:solidFill>
                  <a:prstClr val="black"/>
                </a:solidFill>
                <a:latin typeface="Times New Roman" pitchFamily="18" charset="0"/>
              </a:rPr>
              <a:t> </a:t>
            </a:r>
          </a:p>
          <a:p>
            <a:r>
              <a:rPr lang="en-US" dirty="0">
                <a:solidFill>
                  <a:srgbClr val="F79646"/>
                </a:solidFill>
                <a:latin typeface="Times New Roman" pitchFamily="18" charset="0"/>
              </a:rPr>
              <a:t>     where </a:t>
            </a:r>
            <a:r>
              <a:rPr lang="en-US" dirty="0" err="1">
                <a:solidFill>
                  <a:srgbClr val="F79646"/>
                </a:solidFill>
                <a:latin typeface="Times New Roman" pitchFamily="18" charset="0"/>
              </a:rPr>
              <a:t>CustId</a:t>
            </a:r>
            <a:r>
              <a:rPr lang="en-US" dirty="0">
                <a:solidFill>
                  <a:srgbClr val="F79646"/>
                </a:solidFill>
                <a:latin typeface="Times New Roman" pitchFamily="18" charset="0"/>
              </a:rPr>
              <a:t> = </a:t>
            </a:r>
            <a:r>
              <a:rPr lang="en-US" dirty="0" err="1">
                <a:solidFill>
                  <a:srgbClr val="F79646"/>
                </a:solidFill>
                <a:latin typeface="Times New Roman" pitchFamily="18" charset="0"/>
              </a:rPr>
              <a:t>wa.CustId</a:t>
            </a:r>
            <a:r>
              <a:rPr lang="en-US" dirty="0">
                <a:solidFill>
                  <a:prstClr val="black"/>
                </a:solidFill>
                <a:latin typeface="Times New Roman" pitchFamily="18" charset="0"/>
              </a:rPr>
              <a:t>.</a:t>
            </a:r>
            <a:endParaRPr lang="en-US" dirty="0">
              <a:solidFill>
                <a:prstClr val="black"/>
              </a:solidFill>
              <a:latin typeface="Calibri"/>
            </a:endParaRPr>
          </a:p>
        </p:txBody>
      </p:sp>
      <p:graphicFrame>
        <p:nvGraphicFramePr>
          <p:cNvPr id="47" name="Table 46"/>
          <p:cNvGraphicFramePr>
            <a:graphicFrameLocks noGrp="1"/>
          </p:cNvGraphicFramePr>
          <p:nvPr/>
        </p:nvGraphicFramePr>
        <p:xfrm>
          <a:off x="7315200" y="2575560"/>
          <a:ext cx="2343150" cy="579120"/>
        </p:xfrm>
        <a:graphic>
          <a:graphicData uri="http://schemas.openxmlformats.org/drawingml/2006/table">
            <a:tbl>
              <a:tblPr firstRow="1" bandRow="1">
                <a:tableStyleId>{5C22544A-7EE6-4342-B048-85BDC9FD1C3A}</a:tableStyleId>
              </a:tblPr>
              <a:tblGrid>
                <a:gridCol w="781050">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gridCol w="781050">
                  <a:extLst>
                    <a:ext uri="{9D8B030D-6E8A-4147-A177-3AD203B41FA5}">
                      <a16:colId xmlns:a16="http://schemas.microsoft.com/office/drawing/2014/main" val="20002"/>
                    </a:ext>
                  </a:extLst>
                </a:gridCol>
              </a:tblGrid>
              <a:tr h="245745">
                <a:tc>
                  <a:txBody>
                    <a:bodyPr/>
                    <a:lstStyle/>
                    <a:p>
                      <a:r>
                        <a:rPr lang="en-US" sz="1200" dirty="0" err="1"/>
                        <a:t>CustId</a:t>
                      </a:r>
                      <a:endParaRPr lang="en-US" sz="1200" dirty="0"/>
                    </a:p>
                  </a:txBody>
                  <a:tcPr/>
                </a:tc>
                <a:tc>
                  <a:txBody>
                    <a:bodyPr/>
                    <a:lstStyle/>
                    <a:p>
                      <a:r>
                        <a:rPr lang="en-US" sz="1200" dirty="0"/>
                        <a:t>Discount</a:t>
                      </a:r>
                    </a:p>
                  </a:txBody>
                  <a:tcPr/>
                </a:tc>
                <a:tc>
                  <a:txBody>
                    <a:bodyPr/>
                    <a:lstStyle/>
                    <a:p>
                      <a:r>
                        <a:rPr lang="en-US" sz="1200" dirty="0"/>
                        <a:t>Year</a:t>
                      </a:r>
                    </a:p>
                  </a:txBody>
                  <a:tcPr/>
                </a:tc>
                <a:extLst>
                  <a:ext uri="{0D108BD9-81ED-4DB2-BD59-A6C34878D82A}">
                    <a16:rowId xmlns:a16="http://schemas.microsoft.com/office/drawing/2014/main" val="10000"/>
                  </a:ext>
                </a:extLst>
              </a:tr>
              <a:tr h="245745">
                <a:tc>
                  <a:txBody>
                    <a:bodyPr/>
                    <a:lstStyle/>
                    <a:p>
                      <a:pPr algn="ctr"/>
                      <a:r>
                        <a:rPr lang="en-US" sz="1400" dirty="0"/>
                        <a:t>2</a:t>
                      </a:r>
                    </a:p>
                  </a:txBody>
                  <a:tcPr>
                    <a:solidFill>
                      <a:srgbClr val="ABDA78"/>
                    </a:solidFill>
                  </a:tcPr>
                </a:tc>
                <a:tc>
                  <a:txBody>
                    <a:bodyPr/>
                    <a:lstStyle/>
                    <a:p>
                      <a:pPr algn="ctr"/>
                      <a:r>
                        <a:rPr lang="en-US" sz="1400" dirty="0"/>
                        <a:t>3.0</a:t>
                      </a:r>
                    </a:p>
                  </a:txBody>
                  <a:tcPr>
                    <a:solidFill>
                      <a:srgbClr val="ABDA78"/>
                    </a:solidFill>
                  </a:tcPr>
                </a:tc>
                <a:tc>
                  <a:txBody>
                    <a:bodyPr/>
                    <a:lstStyle/>
                    <a:p>
                      <a:pPr algn="ctr"/>
                      <a:r>
                        <a:rPr lang="en-US" sz="1400" dirty="0"/>
                        <a:t>2011</a:t>
                      </a:r>
                    </a:p>
                  </a:txBody>
                  <a:tcPr>
                    <a:solidFill>
                      <a:srgbClr val="ABDA78"/>
                    </a:solidFill>
                  </a:tcPr>
                </a:tc>
                <a:extLst>
                  <a:ext uri="{0D108BD9-81ED-4DB2-BD59-A6C34878D82A}">
                    <a16:rowId xmlns:a16="http://schemas.microsoft.com/office/drawing/2014/main" val="10001"/>
                  </a:ext>
                </a:extLst>
              </a:tr>
            </a:tbl>
          </a:graphicData>
        </a:graphic>
      </p:graphicFrame>
      <p:graphicFrame>
        <p:nvGraphicFramePr>
          <p:cNvPr id="49" name="Table 48"/>
          <p:cNvGraphicFramePr>
            <a:graphicFrameLocks noGrp="1"/>
          </p:cNvGraphicFramePr>
          <p:nvPr/>
        </p:nvGraphicFramePr>
        <p:xfrm>
          <a:off x="2381250" y="2529840"/>
          <a:ext cx="2343150" cy="883920"/>
        </p:xfrm>
        <a:graphic>
          <a:graphicData uri="http://schemas.openxmlformats.org/drawingml/2006/table">
            <a:tbl>
              <a:tblPr firstRow="1" bandRow="1">
                <a:tableStyleId>{5C22544A-7EE6-4342-B048-85BDC9FD1C3A}</a:tableStyleId>
              </a:tblPr>
              <a:tblGrid>
                <a:gridCol w="781050">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gridCol w="781050">
                  <a:extLst>
                    <a:ext uri="{9D8B030D-6E8A-4147-A177-3AD203B41FA5}">
                      <a16:colId xmlns:a16="http://schemas.microsoft.com/office/drawing/2014/main" val="20002"/>
                    </a:ext>
                  </a:extLst>
                </a:gridCol>
              </a:tblGrid>
              <a:tr h="245745">
                <a:tc>
                  <a:txBody>
                    <a:bodyPr/>
                    <a:lstStyle/>
                    <a:p>
                      <a:r>
                        <a:rPr lang="en-US" sz="1200" dirty="0" err="1"/>
                        <a:t>CustId</a:t>
                      </a:r>
                      <a:endParaRPr lang="en-US" sz="1200" dirty="0"/>
                    </a:p>
                  </a:txBody>
                  <a:tcPr/>
                </a:tc>
                <a:tc>
                  <a:txBody>
                    <a:bodyPr/>
                    <a:lstStyle/>
                    <a:p>
                      <a:r>
                        <a:rPr lang="en-US" sz="1200" dirty="0"/>
                        <a:t>Discount</a:t>
                      </a:r>
                    </a:p>
                  </a:txBody>
                  <a:tcPr/>
                </a:tc>
                <a:tc>
                  <a:txBody>
                    <a:bodyPr/>
                    <a:lstStyle/>
                    <a:p>
                      <a:r>
                        <a:rPr lang="en-US" sz="1200" dirty="0"/>
                        <a:t>Year</a:t>
                      </a:r>
                    </a:p>
                  </a:txBody>
                  <a:tcPr/>
                </a:tc>
                <a:extLst>
                  <a:ext uri="{0D108BD9-81ED-4DB2-BD59-A6C34878D82A}">
                    <a16:rowId xmlns:a16="http://schemas.microsoft.com/office/drawing/2014/main" val="10000"/>
                  </a:ext>
                </a:extLst>
              </a:tr>
              <a:tr h="245745">
                <a:tc>
                  <a:txBody>
                    <a:bodyPr/>
                    <a:lstStyle/>
                    <a:p>
                      <a:pPr algn="ctr"/>
                      <a:r>
                        <a:rPr lang="en-US" sz="1400" dirty="0"/>
                        <a:t>1</a:t>
                      </a:r>
                    </a:p>
                  </a:txBody>
                  <a:tcPr>
                    <a:solidFill>
                      <a:srgbClr val="F8AB6C"/>
                    </a:solidFill>
                  </a:tcPr>
                </a:tc>
                <a:tc>
                  <a:txBody>
                    <a:bodyPr/>
                    <a:lstStyle/>
                    <a:p>
                      <a:pPr algn="ctr"/>
                      <a:r>
                        <a:rPr lang="en-US" sz="1400" dirty="0"/>
                        <a:t>2.0</a:t>
                      </a:r>
                    </a:p>
                  </a:txBody>
                  <a:tcPr>
                    <a:solidFill>
                      <a:srgbClr val="F8AB6C"/>
                    </a:solidFill>
                  </a:tcPr>
                </a:tc>
                <a:tc>
                  <a:txBody>
                    <a:bodyPr/>
                    <a:lstStyle/>
                    <a:p>
                      <a:pPr algn="ctr"/>
                      <a:r>
                        <a:rPr lang="en-US" sz="1400" b="0" dirty="0"/>
                        <a:t>2009</a:t>
                      </a:r>
                    </a:p>
                  </a:txBody>
                  <a:tcPr>
                    <a:solidFill>
                      <a:srgbClr val="F8AB6C"/>
                    </a:solidFill>
                  </a:tcPr>
                </a:tc>
                <a:extLst>
                  <a:ext uri="{0D108BD9-81ED-4DB2-BD59-A6C34878D82A}">
                    <a16:rowId xmlns:a16="http://schemas.microsoft.com/office/drawing/2014/main" val="10001"/>
                  </a:ext>
                </a:extLst>
              </a:tr>
              <a:tr h="245745">
                <a:tc>
                  <a:txBody>
                    <a:bodyPr/>
                    <a:lstStyle/>
                    <a:p>
                      <a:pPr algn="ctr"/>
                      <a:r>
                        <a:rPr lang="en-US" sz="1400" dirty="0"/>
                        <a:t>1</a:t>
                      </a:r>
                    </a:p>
                  </a:txBody>
                  <a:tcPr>
                    <a:solidFill>
                      <a:srgbClr val="F8AB6C"/>
                    </a:solidFill>
                  </a:tcPr>
                </a:tc>
                <a:tc>
                  <a:txBody>
                    <a:bodyPr/>
                    <a:lstStyle/>
                    <a:p>
                      <a:pPr algn="ctr"/>
                      <a:r>
                        <a:rPr lang="en-US" sz="1400" dirty="0"/>
                        <a:t>3.0</a:t>
                      </a:r>
                    </a:p>
                  </a:txBody>
                  <a:tcPr>
                    <a:solidFill>
                      <a:srgbClr val="F8AB6C"/>
                    </a:solidFill>
                  </a:tcPr>
                </a:tc>
                <a:tc>
                  <a:txBody>
                    <a:bodyPr/>
                    <a:lstStyle/>
                    <a:p>
                      <a:pPr algn="ctr"/>
                      <a:r>
                        <a:rPr lang="en-US" sz="1400" dirty="0"/>
                        <a:t>2010</a:t>
                      </a:r>
                    </a:p>
                  </a:txBody>
                  <a:tcPr>
                    <a:solidFill>
                      <a:srgbClr val="F8AB6C"/>
                    </a:solidFill>
                  </a:tcPr>
                </a:tc>
                <a:extLst>
                  <a:ext uri="{0D108BD9-81ED-4DB2-BD59-A6C34878D82A}">
                    <a16:rowId xmlns:a16="http://schemas.microsoft.com/office/drawing/2014/main" val="10002"/>
                  </a:ext>
                </a:extLst>
              </a:tr>
            </a:tbl>
          </a:graphicData>
        </a:graphic>
      </p:graphicFrame>
      <p:cxnSp>
        <p:nvCxnSpPr>
          <p:cNvPr id="72" name="Straight Connector 71"/>
          <p:cNvCxnSpPr>
            <a:stCxn id="85" idx="4"/>
          </p:cNvCxnSpPr>
          <p:nvPr/>
        </p:nvCxnSpPr>
        <p:spPr>
          <a:xfrm rot="5400000">
            <a:off x="3810000" y="3619500"/>
            <a:ext cx="4953000" cy="0"/>
          </a:xfrm>
          <a:prstGeom prst="line">
            <a:avLst/>
          </a:prstGeom>
        </p:spPr>
        <p:style>
          <a:lnRef idx="2">
            <a:schemeClr val="dk1"/>
          </a:lnRef>
          <a:fillRef idx="0">
            <a:schemeClr val="dk1"/>
          </a:fillRef>
          <a:effectRef idx="1">
            <a:schemeClr val="dk1"/>
          </a:effectRef>
          <a:fontRef idx="minor">
            <a:schemeClr val="tx1"/>
          </a:fontRef>
        </p:style>
      </p:cxnSp>
      <p:sp>
        <p:nvSpPr>
          <p:cNvPr id="74" name="Oval 73"/>
          <p:cNvSpPr/>
          <p:nvPr/>
        </p:nvSpPr>
        <p:spPr>
          <a:xfrm>
            <a:off x="6096000" y="34290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75" name="TextBox 74"/>
          <p:cNvSpPr txBox="1"/>
          <p:nvPr/>
        </p:nvSpPr>
        <p:spPr>
          <a:xfrm>
            <a:off x="6096000" y="34568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11</a:t>
            </a:r>
          </a:p>
        </p:txBody>
      </p:sp>
      <p:sp>
        <p:nvSpPr>
          <p:cNvPr id="77" name="Oval 76"/>
          <p:cNvSpPr/>
          <p:nvPr/>
        </p:nvSpPr>
        <p:spPr>
          <a:xfrm>
            <a:off x="6096000" y="39624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78" name="TextBox 77"/>
          <p:cNvSpPr txBox="1"/>
          <p:nvPr/>
        </p:nvSpPr>
        <p:spPr>
          <a:xfrm>
            <a:off x="6096000" y="39902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12</a:t>
            </a:r>
          </a:p>
        </p:txBody>
      </p:sp>
      <p:sp>
        <p:nvSpPr>
          <p:cNvPr id="80" name="Oval 79"/>
          <p:cNvSpPr/>
          <p:nvPr/>
        </p:nvSpPr>
        <p:spPr>
          <a:xfrm>
            <a:off x="6096000" y="44958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81" name="TextBox 80"/>
          <p:cNvSpPr txBox="1"/>
          <p:nvPr/>
        </p:nvSpPr>
        <p:spPr>
          <a:xfrm>
            <a:off x="6096000" y="45236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13</a:t>
            </a:r>
          </a:p>
        </p:txBody>
      </p:sp>
      <p:sp>
        <p:nvSpPr>
          <p:cNvPr id="83" name="Oval 82"/>
          <p:cNvSpPr/>
          <p:nvPr/>
        </p:nvSpPr>
        <p:spPr>
          <a:xfrm>
            <a:off x="6096000" y="50292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84" name="TextBox 83"/>
          <p:cNvSpPr txBox="1"/>
          <p:nvPr/>
        </p:nvSpPr>
        <p:spPr>
          <a:xfrm>
            <a:off x="6096000" y="50570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14</a:t>
            </a:r>
          </a:p>
        </p:txBody>
      </p:sp>
      <p:sp>
        <p:nvSpPr>
          <p:cNvPr id="85" name="Oval 84"/>
          <p:cNvSpPr/>
          <p:nvPr/>
        </p:nvSpPr>
        <p:spPr>
          <a:xfrm>
            <a:off x="6096000" y="7620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1</a:t>
            </a:r>
          </a:p>
        </p:txBody>
      </p:sp>
      <p:sp>
        <p:nvSpPr>
          <p:cNvPr id="86" name="Oval 85"/>
          <p:cNvSpPr/>
          <p:nvPr/>
        </p:nvSpPr>
        <p:spPr>
          <a:xfrm>
            <a:off x="6096000" y="12954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2</a:t>
            </a:r>
          </a:p>
        </p:txBody>
      </p:sp>
      <p:sp>
        <p:nvSpPr>
          <p:cNvPr id="87" name="Oval 86"/>
          <p:cNvSpPr/>
          <p:nvPr/>
        </p:nvSpPr>
        <p:spPr>
          <a:xfrm>
            <a:off x="6096000" y="18288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6</a:t>
            </a:r>
          </a:p>
        </p:txBody>
      </p:sp>
      <p:sp>
        <p:nvSpPr>
          <p:cNvPr id="88" name="Oval 87"/>
          <p:cNvSpPr/>
          <p:nvPr/>
        </p:nvSpPr>
        <p:spPr>
          <a:xfrm>
            <a:off x="6096000" y="23622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7</a:t>
            </a:r>
          </a:p>
        </p:txBody>
      </p:sp>
      <p:sp>
        <p:nvSpPr>
          <p:cNvPr id="89" name="Oval 88"/>
          <p:cNvSpPr/>
          <p:nvPr/>
        </p:nvSpPr>
        <p:spPr>
          <a:xfrm>
            <a:off x="6096000" y="28956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prstClr val="white"/>
                </a:solidFill>
              </a:rPr>
              <a:t>8</a:t>
            </a:r>
          </a:p>
        </p:txBody>
      </p:sp>
      <p:sp>
        <p:nvSpPr>
          <p:cNvPr id="91" name="Oval 90"/>
          <p:cNvSpPr/>
          <p:nvPr/>
        </p:nvSpPr>
        <p:spPr>
          <a:xfrm>
            <a:off x="6096000" y="55626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92" name="TextBox 91"/>
          <p:cNvSpPr txBox="1"/>
          <p:nvPr/>
        </p:nvSpPr>
        <p:spPr>
          <a:xfrm>
            <a:off x="6096000" y="5590400"/>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15</a:t>
            </a:r>
          </a:p>
        </p:txBody>
      </p:sp>
      <p:sp>
        <p:nvSpPr>
          <p:cNvPr id="94" name="Oval 93"/>
          <p:cNvSpPr/>
          <p:nvPr/>
        </p:nvSpPr>
        <p:spPr>
          <a:xfrm>
            <a:off x="6096000" y="6096000"/>
            <a:ext cx="381000" cy="381000"/>
          </a:xfrm>
          <a:prstGeom prst="ellipse">
            <a:avLst/>
          </a:prstGeom>
          <a:solidFill>
            <a:srgbClr val="A4D76B"/>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solidFill>
                <a:prstClr val="white"/>
              </a:solidFill>
            </a:endParaRPr>
          </a:p>
        </p:txBody>
      </p:sp>
      <p:sp>
        <p:nvSpPr>
          <p:cNvPr id="95" name="TextBox 94"/>
          <p:cNvSpPr txBox="1"/>
          <p:nvPr/>
        </p:nvSpPr>
        <p:spPr>
          <a:xfrm>
            <a:off x="6096000" y="6123801"/>
            <a:ext cx="533400" cy="3385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solidFill>
                  <a:prstClr val="white"/>
                </a:solidFill>
              </a:rPr>
              <a:t>16</a:t>
            </a:r>
          </a:p>
        </p:txBody>
      </p:sp>
      <p:graphicFrame>
        <p:nvGraphicFramePr>
          <p:cNvPr id="96" name="Table 95"/>
          <p:cNvGraphicFramePr>
            <a:graphicFrameLocks noGrp="1"/>
          </p:cNvGraphicFramePr>
          <p:nvPr/>
        </p:nvGraphicFramePr>
        <p:xfrm>
          <a:off x="3200400" y="990600"/>
          <a:ext cx="1676400" cy="4572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457200">
                <a:tc>
                  <a:txBody>
                    <a:bodyPr/>
                    <a:lstStyle/>
                    <a:p>
                      <a:pPr algn="ctr"/>
                      <a:r>
                        <a:rPr lang="en-US" sz="1400" b="0" dirty="0">
                          <a:solidFill>
                            <a:schemeClr val="tx1"/>
                          </a:solidFill>
                        </a:rPr>
                        <a:t>1</a:t>
                      </a:r>
                    </a:p>
                  </a:txBody>
                  <a:tcPr>
                    <a:solidFill>
                      <a:schemeClr val="accent6"/>
                    </a:solidFill>
                  </a:tcPr>
                </a:tc>
                <a:tc>
                  <a:txBody>
                    <a:bodyPr/>
                    <a:lstStyle/>
                    <a:p>
                      <a:pPr algn="ctr"/>
                      <a:r>
                        <a:rPr lang="en-US" sz="1400" dirty="0">
                          <a:solidFill>
                            <a:srgbClr val="FF0000"/>
                          </a:solidFill>
                        </a:rPr>
                        <a:t>  </a:t>
                      </a:r>
                      <a:r>
                        <a:rPr lang="en-US" sz="1400" dirty="0">
                          <a:solidFill>
                            <a:schemeClr val="bg1"/>
                          </a:solidFill>
                        </a:rPr>
                        <a:t> 8.0</a:t>
                      </a:r>
                    </a:p>
                  </a:txBody>
                  <a:tcPr>
                    <a:solidFill>
                      <a:schemeClr val="accent6"/>
                    </a:solidFill>
                  </a:tcPr>
                </a:tc>
                <a:extLst>
                  <a:ext uri="{0D108BD9-81ED-4DB2-BD59-A6C34878D82A}">
                    <a16:rowId xmlns:a16="http://schemas.microsoft.com/office/drawing/2014/main" val="10000"/>
                  </a:ext>
                </a:extLst>
              </a:tr>
            </a:tbl>
          </a:graphicData>
        </a:graphic>
      </p:graphicFrame>
      <p:sp>
        <p:nvSpPr>
          <p:cNvPr id="98" name="Rectangle 97"/>
          <p:cNvSpPr/>
          <p:nvPr/>
        </p:nvSpPr>
        <p:spPr>
          <a:xfrm>
            <a:off x="5029200" y="3352800"/>
            <a:ext cx="1828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Curved Right Arrow 57"/>
          <p:cNvSpPr/>
          <p:nvPr/>
        </p:nvSpPr>
        <p:spPr>
          <a:xfrm>
            <a:off x="1752600" y="2057400"/>
            <a:ext cx="533400" cy="2362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9" name="Rectangle 58"/>
          <p:cNvSpPr/>
          <p:nvPr/>
        </p:nvSpPr>
        <p:spPr>
          <a:xfrm>
            <a:off x="2209800" y="3925669"/>
            <a:ext cx="2895600" cy="923330"/>
          </a:xfrm>
          <a:prstGeom prst="rect">
            <a:avLst/>
          </a:prstGeom>
        </p:spPr>
        <p:txBody>
          <a:bodyPr wrap="square">
            <a:spAutoFit/>
          </a:bodyPr>
          <a:lstStyle/>
          <a:p>
            <a:r>
              <a:rPr lang="en-US" dirty="0">
                <a:solidFill>
                  <a:prstClr val="black"/>
                </a:solidFill>
                <a:latin typeface="Times New Roman" pitchFamily="18" charset="0"/>
              </a:rPr>
              <a:t> 11: read stab into </a:t>
            </a:r>
            <a:r>
              <a:rPr lang="en-US" dirty="0" err="1">
                <a:solidFill>
                  <a:prstClr val="black"/>
                </a:solidFill>
                <a:latin typeface="Times New Roman" pitchFamily="18" charset="0"/>
              </a:rPr>
              <a:t>fa</a:t>
            </a:r>
            <a:r>
              <a:rPr lang="en-US" dirty="0">
                <a:solidFill>
                  <a:prstClr val="black"/>
                </a:solidFill>
                <a:latin typeface="Times New Roman" pitchFamily="18" charset="0"/>
              </a:rPr>
              <a:t> </a:t>
            </a:r>
          </a:p>
          <a:p>
            <a:r>
              <a:rPr lang="en-US" dirty="0">
                <a:solidFill>
                  <a:srgbClr val="F79646"/>
                </a:solidFill>
                <a:latin typeface="Times New Roman" pitchFamily="18" charset="0"/>
              </a:rPr>
              <a:t>     where </a:t>
            </a:r>
            <a:r>
              <a:rPr lang="en-US" dirty="0" err="1">
                <a:solidFill>
                  <a:srgbClr val="F79646"/>
                </a:solidFill>
                <a:latin typeface="Times New Roman" pitchFamily="18" charset="0"/>
              </a:rPr>
              <a:t>CustId</a:t>
            </a:r>
            <a:r>
              <a:rPr lang="en-US" dirty="0">
                <a:solidFill>
                  <a:srgbClr val="F79646"/>
                </a:solidFill>
                <a:latin typeface="Times New Roman" pitchFamily="18" charset="0"/>
              </a:rPr>
              <a:t> = </a:t>
            </a:r>
            <a:r>
              <a:rPr lang="en-US" dirty="0" err="1">
                <a:solidFill>
                  <a:srgbClr val="F79646"/>
                </a:solidFill>
                <a:latin typeface="Times New Roman" pitchFamily="18" charset="0"/>
              </a:rPr>
              <a:t>wa.CustId</a:t>
            </a:r>
            <a:r>
              <a:rPr lang="en-US" dirty="0">
                <a:solidFill>
                  <a:srgbClr val="F79646"/>
                </a:solidFill>
                <a:latin typeface="Times New Roman" pitchFamily="18" charset="0"/>
              </a:rPr>
              <a:t> </a:t>
            </a:r>
            <a:r>
              <a:rPr lang="en-US" b="1" i="1" dirty="0">
                <a:solidFill>
                  <a:srgbClr val="F79646"/>
                </a:solidFill>
                <a:latin typeface="Times New Roman" pitchFamily="18" charset="0"/>
              </a:rPr>
              <a:t>and Year = </a:t>
            </a:r>
            <a:r>
              <a:rPr lang="en-US" b="1" i="1" dirty="0" err="1">
                <a:solidFill>
                  <a:srgbClr val="F79646"/>
                </a:solidFill>
                <a:latin typeface="Times New Roman" pitchFamily="18" charset="0"/>
              </a:rPr>
              <a:t>wa.Year</a:t>
            </a:r>
            <a:endParaRPr lang="en-US" b="1" i="1" dirty="0">
              <a:solidFill>
                <a:prstClr val="black"/>
              </a:solidFill>
              <a:latin typeface="Times New Roman" pitchFamily="18" charset="0"/>
            </a:endParaRPr>
          </a:p>
        </p:txBody>
      </p:sp>
      <p:graphicFrame>
        <p:nvGraphicFramePr>
          <p:cNvPr id="60" name="Table 59"/>
          <p:cNvGraphicFramePr>
            <a:graphicFrameLocks noGrp="1"/>
          </p:cNvGraphicFramePr>
          <p:nvPr/>
        </p:nvGraphicFramePr>
        <p:xfrm>
          <a:off x="7315200" y="5013960"/>
          <a:ext cx="2343150" cy="579120"/>
        </p:xfrm>
        <a:graphic>
          <a:graphicData uri="http://schemas.openxmlformats.org/drawingml/2006/table">
            <a:tbl>
              <a:tblPr firstRow="1" bandRow="1">
                <a:tableStyleId>{5C22544A-7EE6-4342-B048-85BDC9FD1C3A}</a:tableStyleId>
              </a:tblPr>
              <a:tblGrid>
                <a:gridCol w="781050">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gridCol w="781050">
                  <a:extLst>
                    <a:ext uri="{9D8B030D-6E8A-4147-A177-3AD203B41FA5}">
                      <a16:colId xmlns:a16="http://schemas.microsoft.com/office/drawing/2014/main" val="20002"/>
                    </a:ext>
                  </a:extLst>
                </a:gridCol>
              </a:tblGrid>
              <a:tr h="245745">
                <a:tc>
                  <a:txBody>
                    <a:bodyPr/>
                    <a:lstStyle/>
                    <a:p>
                      <a:r>
                        <a:rPr lang="en-US" sz="1200" dirty="0" err="1"/>
                        <a:t>CustId</a:t>
                      </a:r>
                      <a:endParaRPr lang="en-US" sz="1200" dirty="0"/>
                    </a:p>
                  </a:txBody>
                  <a:tcPr/>
                </a:tc>
                <a:tc>
                  <a:txBody>
                    <a:bodyPr/>
                    <a:lstStyle/>
                    <a:p>
                      <a:r>
                        <a:rPr lang="en-US" sz="1200" dirty="0"/>
                        <a:t>Discount</a:t>
                      </a:r>
                    </a:p>
                  </a:txBody>
                  <a:tcPr/>
                </a:tc>
                <a:tc>
                  <a:txBody>
                    <a:bodyPr/>
                    <a:lstStyle/>
                    <a:p>
                      <a:r>
                        <a:rPr lang="en-US" sz="1200" dirty="0"/>
                        <a:t>Year</a:t>
                      </a:r>
                    </a:p>
                  </a:txBody>
                  <a:tcPr/>
                </a:tc>
                <a:extLst>
                  <a:ext uri="{0D108BD9-81ED-4DB2-BD59-A6C34878D82A}">
                    <a16:rowId xmlns:a16="http://schemas.microsoft.com/office/drawing/2014/main" val="10000"/>
                  </a:ext>
                </a:extLst>
              </a:tr>
              <a:tr h="245745">
                <a:tc>
                  <a:txBody>
                    <a:bodyPr/>
                    <a:lstStyle/>
                    <a:p>
                      <a:pPr algn="ctr"/>
                      <a:r>
                        <a:rPr lang="en-US" sz="1400" dirty="0"/>
                        <a:t>2</a:t>
                      </a:r>
                    </a:p>
                  </a:txBody>
                  <a:tcPr>
                    <a:solidFill>
                      <a:srgbClr val="ABDA78"/>
                    </a:solidFill>
                  </a:tcPr>
                </a:tc>
                <a:tc>
                  <a:txBody>
                    <a:bodyPr/>
                    <a:lstStyle/>
                    <a:p>
                      <a:pPr algn="ctr"/>
                      <a:r>
                        <a:rPr lang="en-US" sz="1400" dirty="0"/>
                        <a:t>3.0</a:t>
                      </a:r>
                    </a:p>
                  </a:txBody>
                  <a:tcPr>
                    <a:solidFill>
                      <a:srgbClr val="ABDA78"/>
                    </a:solidFill>
                  </a:tcPr>
                </a:tc>
                <a:tc>
                  <a:txBody>
                    <a:bodyPr/>
                    <a:lstStyle/>
                    <a:p>
                      <a:pPr algn="ctr"/>
                      <a:r>
                        <a:rPr lang="en-US" sz="1400" dirty="0"/>
                        <a:t>2011</a:t>
                      </a:r>
                    </a:p>
                  </a:txBody>
                  <a:tcPr>
                    <a:solidFill>
                      <a:srgbClr val="ABDA78"/>
                    </a:solidFill>
                  </a:tcPr>
                </a:tc>
                <a:extLst>
                  <a:ext uri="{0D108BD9-81ED-4DB2-BD59-A6C34878D82A}">
                    <a16:rowId xmlns:a16="http://schemas.microsoft.com/office/drawing/2014/main" val="10001"/>
                  </a:ext>
                </a:extLst>
              </a:tr>
            </a:tbl>
          </a:graphicData>
        </a:graphic>
      </p:graphicFrame>
      <p:graphicFrame>
        <p:nvGraphicFramePr>
          <p:cNvPr id="61" name="Table 60"/>
          <p:cNvGraphicFramePr>
            <a:graphicFrameLocks noGrp="1"/>
          </p:cNvGraphicFramePr>
          <p:nvPr/>
        </p:nvGraphicFramePr>
        <p:xfrm>
          <a:off x="2305050" y="5013960"/>
          <a:ext cx="2343150" cy="579120"/>
        </p:xfrm>
        <a:graphic>
          <a:graphicData uri="http://schemas.openxmlformats.org/drawingml/2006/table">
            <a:tbl>
              <a:tblPr firstRow="1" bandRow="1">
                <a:tableStyleId>{5C22544A-7EE6-4342-B048-85BDC9FD1C3A}</a:tableStyleId>
              </a:tblPr>
              <a:tblGrid>
                <a:gridCol w="781050">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gridCol w="781050">
                  <a:extLst>
                    <a:ext uri="{9D8B030D-6E8A-4147-A177-3AD203B41FA5}">
                      <a16:colId xmlns:a16="http://schemas.microsoft.com/office/drawing/2014/main" val="20002"/>
                    </a:ext>
                  </a:extLst>
                </a:gridCol>
              </a:tblGrid>
              <a:tr h="245745">
                <a:tc>
                  <a:txBody>
                    <a:bodyPr/>
                    <a:lstStyle/>
                    <a:p>
                      <a:r>
                        <a:rPr lang="en-US" sz="1200" dirty="0" err="1"/>
                        <a:t>CustId</a:t>
                      </a:r>
                      <a:endParaRPr lang="en-US" sz="1200" dirty="0"/>
                    </a:p>
                  </a:txBody>
                  <a:tcPr/>
                </a:tc>
                <a:tc>
                  <a:txBody>
                    <a:bodyPr/>
                    <a:lstStyle/>
                    <a:p>
                      <a:r>
                        <a:rPr lang="en-US" sz="1200" dirty="0"/>
                        <a:t>Discount</a:t>
                      </a:r>
                    </a:p>
                  </a:txBody>
                  <a:tcPr/>
                </a:tc>
                <a:tc>
                  <a:txBody>
                    <a:bodyPr/>
                    <a:lstStyle/>
                    <a:p>
                      <a:r>
                        <a:rPr lang="en-US" sz="1200" dirty="0"/>
                        <a:t>Year</a:t>
                      </a:r>
                    </a:p>
                  </a:txBody>
                  <a:tcPr/>
                </a:tc>
                <a:extLst>
                  <a:ext uri="{0D108BD9-81ED-4DB2-BD59-A6C34878D82A}">
                    <a16:rowId xmlns:a16="http://schemas.microsoft.com/office/drawing/2014/main" val="10000"/>
                  </a:ext>
                </a:extLst>
              </a:tr>
              <a:tr h="245745">
                <a:tc>
                  <a:txBody>
                    <a:bodyPr/>
                    <a:lstStyle/>
                    <a:p>
                      <a:pPr algn="ctr"/>
                      <a:r>
                        <a:rPr lang="en-US" sz="1400" dirty="0"/>
                        <a:t>1</a:t>
                      </a:r>
                    </a:p>
                  </a:txBody>
                  <a:tcPr>
                    <a:solidFill>
                      <a:srgbClr val="F8AB6C"/>
                    </a:solidFill>
                  </a:tcPr>
                </a:tc>
                <a:tc>
                  <a:txBody>
                    <a:bodyPr/>
                    <a:lstStyle/>
                    <a:p>
                      <a:pPr algn="ctr"/>
                      <a:r>
                        <a:rPr lang="en-US" sz="1400" dirty="0"/>
                        <a:t>3.0</a:t>
                      </a:r>
                    </a:p>
                  </a:txBody>
                  <a:tcPr>
                    <a:solidFill>
                      <a:srgbClr val="F8AB6C"/>
                    </a:solidFill>
                  </a:tcPr>
                </a:tc>
                <a:tc>
                  <a:txBody>
                    <a:bodyPr/>
                    <a:lstStyle/>
                    <a:p>
                      <a:pPr algn="ctr"/>
                      <a:r>
                        <a:rPr lang="en-US" sz="1400" dirty="0"/>
                        <a:t>2010</a:t>
                      </a:r>
                    </a:p>
                  </a:txBody>
                  <a:tcPr>
                    <a:solidFill>
                      <a:srgbClr val="F8AB6C"/>
                    </a:solidFill>
                  </a:tcPr>
                </a:tc>
                <a:extLst>
                  <a:ext uri="{0D108BD9-81ED-4DB2-BD59-A6C34878D82A}">
                    <a16:rowId xmlns:a16="http://schemas.microsoft.com/office/drawing/2014/main" val="10001"/>
                  </a:ext>
                </a:extLst>
              </a:tr>
            </a:tbl>
          </a:graphicData>
        </a:graphic>
      </p:graphicFrame>
      <p:sp>
        <p:nvSpPr>
          <p:cNvPr id="62" name="Chevron 61"/>
          <p:cNvSpPr/>
          <p:nvPr/>
        </p:nvSpPr>
        <p:spPr>
          <a:xfrm>
            <a:off x="2209800" y="2819400"/>
            <a:ext cx="152400" cy="2286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3" name="Chevron 62"/>
          <p:cNvSpPr/>
          <p:nvPr/>
        </p:nvSpPr>
        <p:spPr>
          <a:xfrm>
            <a:off x="2133600" y="5257800"/>
            <a:ext cx="152400" cy="2286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11762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linds(horizontal)">
                                      <p:cBhvr>
                                        <p:cTn id="7" dur="500"/>
                                        <p:tgtEl>
                                          <p:spTgt spid="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linds(horizontal)">
                                      <p:cBhvr>
                                        <p:cTn id="10" dur="500"/>
                                        <p:tgtEl>
                                          <p:spTgt spid="59"/>
                                        </p:tgtEl>
                                      </p:cBhvr>
                                    </p:animEffect>
                                  </p:childTnLst>
                                </p:cTn>
                              </p:par>
                              <p:par>
                                <p:cTn id="11" presetID="3" presetClass="entr" presetSubtype="1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blinds(horizontal)">
                                      <p:cBhvr>
                                        <p:cTn id="13" dur="500"/>
                                        <p:tgtEl>
                                          <p:spTgt spid="61"/>
                                        </p:tgtEl>
                                      </p:cBhvr>
                                    </p:animEffect>
                                  </p:childTnLst>
                                </p:cTn>
                              </p:par>
                              <p:par>
                                <p:cTn id="14" presetID="3" presetClass="entr" presetSubtype="10"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blinds(horizontal)">
                                      <p:cBhvr>
                                        <p:cTn id="16" dur="500"/>
                                        <p:tgtEl>
                                          <p:spTgt spid="6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blinds(horizontal)">
                                      <p:cBhvr>
                                        <p:cTn id="1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Mutability Differencing</a:t>
            </a:r>
          </a:p>
        </p:txBody>
      </p:sp>
      <p:sp>
        <p:nvSpPr>
          <p:cNvPr id="3" name="Content Placeholder 2"/>
          <p:cNvSpPr>
            <a:spLocks noGrp="1"/>
          </p:cNvSpPr>
          <p:nvPr>
            <p:ph idx="1"/>
          </p:nvPr>
        </p:nvSpPr>
        <p:spPr>
          <a:xfrm>
            <a:off x="6248400" y="990600"/>
            <a:ext cx="4191000" cy="5410200"/>
          </a:xfrm>
        </p:spPr>
        <p:txBody>
          <a:bodyPr>
            <a:normAutofit fontScale="85000" lnSpcReduction="10000"/>
          </a:bodyPr>
          <a:lstStyle/>
          <a:p>
            <a:r>
              <a:rPr lang="en-US" dirty="0"/>
              <a:t>Mutability differencing tries to make an intelligent guess on the correct form of a statement in slice, such that the mutation</a:t>
            </a:r>
          </a:p>
          <a:p>
            <a:pPr lvl="1"/>
            <a:r>
              <a:rPr lang="en-US" dirty="0"/>
              <a:t>produces </a:t>
            </a:r>
            <a:r>
              <a:rPr lang="en-US" b="1" dirty="0"/>
              <a:t>different behavior</a:t>
            </a:r>
            <a:r>
              <a:rPr lang="en-US" dirty="0"/>
              <a:t> of the statement than the observed behavior in the </a:t>
            </a:r>
            <a:r>
              <a:rPr lang="en-US" b="1" dirty="0"/>
              <a:t>incorrect slice</a:t>
            </a:r>
          </a:p>
          <a:p>
            <a:pPr lvl="1"/>
            <a:r>
              <a:rPr lang="en-US" b="1" dirty="0"/>
              <a:t>Preserves the behavior </a:t>
            </a:r>
            <a:r>
              <a:rPr lang="en-US" dirty="0"/>
              <a:t>of the statement in the </a:t>
            </a:r>
            <a:r>
              <a:rPr lang="en-US" b="1" dirty="0"/>
              <a:t>correct slice</a:t>
            </a:r>
          </a:p>
          <a:p>
            <a:r>
              <a:rPr lang="en-US" dirty="0"/>
              <a:t>The mutation considered are based on identification of the key-fields</a:t>
            </a:r>
          </a:p>
          <a:p>
            <a:r>
              <a:rPr lang="en-US" dirty="0"/>
              <a:t>Examples of mutation</a:t>
            </a:r>
          </a:p>
          <a:p>
            <a:pPr lvl="1"/>
            <a:r>
              <a:rPr lang="en-US" dirty="0"/>
              <a:t>Similarity of field names in joining two tables</a:t>
            </a:r>
          </a:p>
          <a:p>
            <a:pPr lvl="1"/>
            <a:r>
              <a:rPr lang="en-US" dirty="0"/>
              <a:t>Matching field names in sort and delete adjacent</a:t>
            </a:r>
          </a:p>
          <a:p>
            <a:pPr lvl="1"/>
            <a:r>
              <a:rPr lang="en-US" dirty="0"/>
              <a:t>Matching field names in sort and at-new/at-end statement</a:t>
            </a:r>
          </a:p>
          <a:p>
            <a:pPr lvl="1"/>
            <a:r>
              <a:rPr lang="en-US" dirty="0"/>
              <a:t>Matching field names in sort and binary search in read</a:t>
            </a:r>
          </a:p>
          <a:p>
            <a:pPr>
              <a:buNone/>
            </a:pPr>
            <a:endParaRPr lang="en-US" dirty="0"/>
          </a:p>
          <a:p>
            <a:pPr lvl="1"/>
            <a:endParaRPr lang="en-US" dirty="0"/>
          </a:p>
          <a:p>
            <a:pPr lvl="1"/>
            <a:endParaRPr lang="en-US" dirty="0"/>
          </a:p>
          <a:p>
            <a:pPr>
              <a:buNone/>
            </a:pPr>
            <a:endParaRPr lang="en-US" dirty="0"/>
          </a:p>
        </p:txBody>
      </p:sp>
      <p:sp>
        <p:nvSpPr>
          <p:cNvPr id="4" name="Slide Number Placeholder 3"/>
          <p:cNvSpPr>
            <a:spLocks noGrp="1"/>
          </p:cNvSpPr>
          <p:nvPr>
            <p:ph type="sldNum" sz="quarter" idx="12"/>
          </p:nvPr>
        </p:nvSpPr>
        <p:spPr/>
        <p:txBody>
          <a:bodyPr/>
          <a:lstStyle/>
          <a:p>
            <a:fld id="{919E6677-47B7-46DC-8403-1EACAC47B6FA}" type="slidenum">
              <a:rPr lang="en-US" smtClean="0">
                <a:solidFill>
                  <a:prstClr val="black">
                    <a:tint val="75000"/>
                  </a:prstClr>
                </a:solidFill>
              </a:rPr>
              <a:pPr/>
              <a:t>53</a:t>
            </a:fld>
            <a:endParaRPr lang="en-US">
              <a:solidFill>
                <a:prstClr val="black">
                  <a:tint val="75000"/>
                </a:prstClr>
              </a:solidFill>
            </a:endParaRPr>
          </a:p>
        </p:txBody>
      </p:sp>
      <p:cxnSp>
        <p:nvCxnSpPr>
          <p:cNvPr id="6" name="Straight Connector 5"/>
          <p:cNvCxnSpPr/>
          <p:nvPr/>
        </p:nvCxnSpPr>
        <p:spPr>
          <a:xfrm rot="5400000">
            <a:off x="990600" y="3505200"/>
            <a:ext cx="42672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3048000" y="37338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3048000" y="40386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p:nvCxnSpPr>
        <p:spPr>
          <a:xfrm rot="5400000">
            <a:off x="1828800" y="3505200"/>
            <a:ext cx="42672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3886200" y="21336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3886200" y="16764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12" name="Oval 11"/>
          <p:cNvSpPr/>
          <p:nvPr/>
        </p:nvSpPr>
        <p:spPr>
          <a:xfrm>
            <a:off x="3886200" y="37338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3886200" y="40386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3886200" y="12192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graphicFrame>
        <p:nvGraphicFramePr>
          <p:cNvPr id="15" name="Table 14"/>
          <p:cNvGraphicFramePr>
            <a:graphicFrameLocks noGrp="1"/>
          </p:cNvGraphicFramePr>
          <p:nvPr/>
        </p:nvGraphicFramePr>
        <p:xfrm>
          <a:off x="2743200" y="5730240"/>
          <a:ext cx="762000" cy="21336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tblGrid>
              <a:tr h="175260">
                <a:tc>
                  <a:txBody>
                    <a:bodyPr/>
                    <a:lstStyle/>
                    <a:p>
                      <a:endParaRPr lang="en-US" sz="800" b="0" dirty="0">
                        <a:solidFill>
                          <a:schemeClr val="tx1"/>
                        </a:solidFill>
                      </a:endParaRPr>
                    </a:p>
                  </a:txBody>
                  <a:tcPr>
                    <a:solidFill>
                      <a:schemeClr val="accent6"/>
                    </a:solidFill>
                  </a:tcPr>
                </a:tc>
                <a:tc>
                  <a:txBody>
                    <a:bodyPr/>
                    <a:lstStyle/>
                    <a:p>
                      <a:endParaRPr lang="en-US" sz="800" dirty="0">
                        <a:solidFill>
                          <a:srgbClr val="FF0000"/>
                        </a:solidFill>
                      </a:endParaRPr>
                    </a:p>
                  </a:txBody>
                  <a:tcPr>
                    <a:solidFill>
                      <a:schemeClr val="accent6"/>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nvGraphicFramePr>
        <p:xfrm>
          <a:off x="3581400" y="5730240"/>
          <a:ext cx="762000" cy="21336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tblGrid>
              <a:tr h="175260">
                <a:tc>
                  <a:txBody>
                    <a:bodyPr/>
                    <a:lstStyle/>
                    <a:p>
                      <a:endParaRPr lang="en-US" sz="800" dirty="0"/>
                    </a:p>
                  </a:txBody>
                  <a:tcPr>
                    <a:solidFill>
                      <a:srgbClr val="92D050"/>
                    </a:solidFill>
                  </a:tcPr>
                </a:tc>
                <a:tc>
                  <a:txBody>
                    <a:bodyPr/>
                    <a:lstStyle/>
                    <a:p>
                      <a:endParaRPr lang="en-US" sz="800" dirty="0"/>
                    </a:p>
                  </a:txBody>
                  <a:tcPr>
                    <a:solidFill>
                      <a:srgbClr val="92D050"/>
                    </a:solidFill>
                  </a:tcPr>
                </a:tc>
                <a:extLst>
                  <a:ext uri="{0D108BD9-81ED-4DB2-BD59-A6C34878D82A}">
                    <a16:rowId xmlns:a16="http://schemas.microsoft.com/office/drawing/2014/main" val="10000"/>
                  </a:ext>
                </a:extLst>
              </a:tr>
            </a:tbl>
          </a:graphicData>
        </a:graphic>
      </p:graphicFrame>
      <p:sp>
        <p:nvSpPr>
          <p:cNvPr id="17" name="Oval 16"/>
          <p:cNvSpPr/>
          <p:nvPr/>
        </p:nvSpPr>
        <p:spPr>
          <a:xfrm>
            <a:off x="3048000" y="31242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3886200" y="31242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a:off x="3048000" y="44958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3886200" y="44958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3048000" y="52578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3886200" y="5257800"/>
            <a:ext cx="152400" cy="152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47" name="Oval 46"/>
          <p:cNvSpPr/>
          <p:nvPr/>
        </p:nvSpPr>
        <p:spPr>
          <a:xfrm>
            <a:off x="3048000" y="21336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3048000" y="16764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prstClr val="white"/>
              </a:solidFill>
            </a:endParaRPr>
          </a:p>
        </p:txBody>
      </p:sp>
      <p:sp>
        <p:nvSpPr>
          <p:cNvPr id="49" name="Oval 48"/>
          <p:cNvSpPr/>
          <p:nvPr/>
        </p:nvSpPr>
        <p:spPr>
          <a:xfrm>
            <a:off x="3048000" y="1219200"/>
            <a:ext cx="152400" cy="152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53" name="TextBox 52"/>
          <p:cNvSpPr txBox="1"/>
          <p:nvPr/>
        </p:nvSpPr>
        <p:spPr>
          <a:xfrm>
            <a:off x="4324417" y="2600981"/>
            <a:ext cx="325730" cy="461665"/>
          </a:xfrm>
          <a:prstGeom prst="rect">
            <a:avLst/>
          </a:prstGeom>
          <a:noFill/>
        </p:spPr>
        <p:txBody>
          <a:bodyPr wrap="none" rtlCol="0">
            <a:spAutoFit/>
          </a:bodyPr>
          <a:lstStyle/>
          <a:p>
            <a:r>
              <a:rPr lang="en-US" sz="2400" dirty="0">
                <a:solidFill>
                  <a:prstClr val="black"/>
                </a:solidFill>
                <a:latin typeface="Calibri"/>
              </a:rPr>
              <a:t>S</a:t>
            </a:r>
          </a:p>
        </p:txBody>
      </p:sp>
      <p:sp>
        <p:nvSpPr>
          <p:cNvPr id="54" name="TextBox 53"/>
          <p:cNvSpPr txBox="1"/>
          <p:nvPr/>
        </p:nvSpPr>
        <p:spPr>
          <a:xfrm>
            <a:off x="4476818" y="2438400"/>
            <a:ext cx="627095" cy="338554"/>
          </a:xfrm>
          <a:prstGeom prst="rect">
            <a:avLst/>
          </a:prstGeom>
          <a:noFill/>
        </p:spPr>
        <p:txBody>
          <a:bodyPr wrap="none" rtlCol="0">
            <a:spAutoFit/>
          </a:bodyPr>
          <a:lstStyle/>
          <a:p>
            <a:r>
              <a:rPr lang="en-US" sz="1600" dirty="0">
                <a:solidFill>
                  <a:prstClr val="black"/>
                </a:solidFill>
                <a:latin typeface="Calibri"/>
              </a:rPr>
              <a:t>Input</a:t>
            </a:r>
          </a:p>
        </p:txBody>
      </p:sp>
      <p:sp>
        <p:nvSpPr>
          <p:cNvPr id="55" name="TextBox 54"/>
          <p:cNvSpPr txBox="1"/>
          <p:nvPr/>
        </p:nvSpPr>
        <p:spPr>
          <a:xfrm>
            <a:off x="4476818" y="2819400"/>
            <a:ext cx="780983" cy="338554"/>
          </a:xfrm>
          <a:prstGeom prst="rect">
            <a:avLst/>
          </a:prstGeom>
          <a:noFill/>
        </p:spPr>
        <p:txBody>
          <a:bodyPr wrap="none" rtlCol="0">
            <a:spAutoFit/>
          </a:bodyPr>
          <a:lstStyle/>
          <a:p>
            <a:r>
              <a:rPr lang="en-US" sz="1600" dirty="0">
                <a:solidFill>
                  <a:prstClr val="black"/>
                </a:solidFill>
                <a:latin typeface="Calibri"/>
              </a:rPr>
              <a:t>Output</a:t>
            </a:r>
          </a:p>
        </p:txBody>
      </p:sp>
      <p:sp>
        <p:nvSpPr>
          <p:cNvPr id="58" name="TextBox 57"/>
          <p:cNvSpPr txBox="1"/>
          <p:nvPr/>
        </p:nvSpPr>
        <p:spPr>
          <a:xfrm>
            <a:off x="4553018" y="3247311"/>
            <a:ext cx="627095" cy="338554"/>
          </a:xfrm>
          <a:prstGeom prst="rect">
            <a:avLst/>
          </a:prstGeom>
          <a:noFill/>
        </p:spPr>
        <p:txBody>
          <a:bodyPr wrap="none" rtlCol="0">
            <a:spAutoFit/>
          </a:bodyPr>
          <a:lstStyle/>
          <a:p>
            <a:r>
              <a:rPr lang="en-US" sz="1600" dirty="0">
                <a:solidFill>
                  <a:prstClr val="black"/>
                </a:solidFill>
                <a:latin typeface="Calibri"/>
              </a:rPr>
              <a:t>Input</a:t>
            </a:r>
          </a:p>
        </p:txBody>
      </p:sp>
      <p:sp>
        <p:nvSpPr>
          <p:cNvPr id="59" name="TextBox 58"/>
          <p:cNvSpPr txBox="1"/>
          <p:nvPr/>
        </p:nvSpPr>
        <p:spPr>
          <a:xfrm>
            <a:off x="4553018" y="3623846"/>
            <a:ext cx="780983" cy="338554"/>
          </a:xfrm>
          <a:prstGeom prst="rect">
            <a:avLst/>
          </a:prstGeom>
          <a:noFill/>
        </p:spPr>
        <p:txBody>
          <a:bodyPr wrap="none" rtlCol="0">
            <a:spAutoFit/>
          </a:bodyPr>
          <a:lstStyle/>
          <a:p>
            <a:r>
              <a:rPr lang="en-US" sz="1600" dirty="0">
                <a:solidFill>
                  <a:prstClr val="black"/>
                </a:solidFill>
                <a:latin typeface="Calibri"/>
              </a:rPr>
              <a:t>Output</a:t>
            </a:r>
          </a:p>
        </p:txBody>
      </p:sp>
      <p:sp>
        <p:nvSpPr>
          <p:cNvPr id="61" name="TextBox 60"/>
          <p:cNvSpPr txBox="1"/>
          <p:nvPr/>
        </p:nvSpPr>
        <p:spPr>
          <a:xfrm>
            <a:off x="4324418" y="3399712"/>
            <a:ext cx="400559" cy="461665"/>
          </a:xfrm>
          <a:prstGeom prst="rect">
            <a:avLst/>
          </a:prstGeom>
          <a:noFill/>
        </p:spPr>
        <p:txBody>
          <a:bodyPr wrap="none" rtlCol="0">
            <a:spAutoFit/>
          </a:bodyPr>
          <a:lstStyle/>
          <a:p>
            <a:r>
              <a:rPr lang="en-US" sz="2400" dirty="0">
                <a:solidFill>
                  <a:prstClr val="black"/>
                </a:solidFill>
                <a:latin typeface="Calibri"/>
              </a:rPr>
              <a:t>S’</a:t>
            </a:r>
          </a:p>
        </p:txBody>
      </p:sp>
      <p:sp>
        <p:nvSpPr>
          <p:cNvPr id="68" name="Down Arrow 67"/>
          <p:cNvSpPr/>
          <p:nvPr/>
        </p:nvSpPr>
        <p:spPr>
          <a:xfrm>
            <a:off x="4476817" y="3124200"/>
            <a:ext cx="762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TextBox 68"/>
          <p:cNvSpPr txBox="1"/>
          <p:nvPr/>
        </p:nvSpPr>
        <p:spPr>
          <a:xfrm>
            <a:off x="1752600" y="2677181"/>
            <a:ext cx="325730" cy="461665"/>
          </a:xfrm>
          <a:prstGeom prst="rect">
            <a:avLst/>
          </a:prstGeom>
          <a:noFill/>
        </p:spPr>
        <p:txBody>
          <a:bodyPr wrap="none" rtlCol="0">
            <a:spAutoFit/>
          </a:bodyPr>
          <a:lstStyle/>
          <a:p>
            <a:r>
              <a:rPr lang="en-US" sz="2400" dirty="0">
                <a:solidFill>
                  <a:prstClr val="black"/>
                </a:solidFill>
                <a:latin typeface="Calibri"/>
              </a:rPr>
              <a:t>S</a:t>
            </a:r>
          </a:p>
        </p:txBody>
      </p:sp>
      <p:sp>
        <p:nvSpPr>
          <p:cNvPr id="70" name="TextBox 69"/>
          <p:cNvSpPr txBox="1"/>
          <p:nvPr/>
        </p:nvSpPr>
        <p:spPr>
          <a:xfrm>
            <a:off x="1905001" y="2514600"/>
            <a:ext cx="627095" cy="338554"/>
          </a:xfrm>
          <a:prstGeom prst="rect">
            <a:avLst/>
          </a:prstGeom>
          <a:noFill/>
        </p:spPr>
        <p:txBody>
          <a:bodyPr wrap="none" rtlCol="0">
            <a:spAutoFit/>
          </a:bodyPr>
          <a:lstStyle/>
          <a:p>
            <a:r>
              <a:rPr lang="en-US" sz="1600" dirty="0">
                <a:solidFill>
                  <a:prstClr val="black"/>
                </a:solidFill>
                <a:latin typeface="Calibri"/>
              </a:rPr>
              <a:t>Input</a:t>
            </a:r>
          </a:p>
        </p:txBody>
      </p:sp>
      <p:sp>
        <p:nvSpPr>
          <p:cNvPr id="71" name="TextBox 70"/>
          <p:cNvSpPr txBox="1"/>
          <p:nvPr/>
        </p:nvSpPr>
        <p:spPr>
          <a:xfrm>
            <a:off x="1905001" y="2895600"/>
            <a:ext cx="780983" cy="338554"/>
          </a:xfrm>
          <a:prstGeom prst="rect">
            <a:avLst/>
          </a:prstGeom>
          <a:noFill/>
        </p:spPr>
        <p:txBody>
          <a:bodyPr wrap="none" rtlCol="0">
            <a:spAutoFit/>
          </a:bodyPr>
          <a:lstStyle/>
          <a:p>
            <a:r>
              <a:rPr lang="en-US" sz="1600" dirty="0">
                <a:solidFill>
                  <a:prstClr val="black"/>
                </a:solidFill>
                <a:latin typeface="Calibri"/>
              </a:rPr>
              <a:t>Output</a:t>
            </a:r>
          </a:p>
        </p:txBody>
      </p:sp>
      <p:sp>
        <p:nvSpPr>
          <p:cNvPr id="72" name="TextBox 71"/>
          <p:cNvSpPr txBox="1"/>
          <p:nvPr/>
        </p:nvSpPr>
        <p:spPr>
          <a:xfrm>
            <a:off x="1981201" y="3323511"/>
            <a:ext cx="627095" cy="338554"/>
          </a:xfrm>
          <a:prstGeom prst="rect">
            <a:avLst/>
          </a:prstGeom>
          <a:noFill/>
        </p:spPr>
        <p:txBody>
          <a:bodyPr wrap="none" rtlCol="0">
            <a:spAutoFit/>
          </a:bodyPr>
          <a:lstStyle/>
          <a:p>
            <a:r>
              <a:rPr lang="en-US" sz="1600" dirty="0">
                <a:solidFill>
                  <a:prstClr val="black"/>
                </a:solidFill>
                <a:latin typeface="Calibri"/>
              </a:rPr>
              <a:t>Input</a:t>
            </a:r>
          </a:p>
        </p:txBody>
      </p:sp>
      <p:sp>
        <p:nvSpPr>
          <p:cNvPr id="73" name="TextBox 72"/>
          <p:cNvSpPr txBox="1"/>
          <p:nvPr/>
        </p:nvSpPr>
        <p:spPr>
          <a:xfrm>
            <a:off x="1981201" y="3700046"/>
            <a:ext cx="839397" cy="338554"/>
          </a:xfrm>
          <a:prstGeom prst="rect">
            <a:avLst/>
          </a:prstGeom>
          <a:noFill/>
        </p:spPr>
        <p:txBody>
          <a:bodyPr wrap="none" rtlCol="0">
            <a:spAutoFit/>
          </a:bodyPr>
          <a:lstStyle/>
          <a:p>
            <a:r>
              <a:rPr lang="en-US" sz="1600" dirty="0">
                <a:solidFill>
                  <a:prstClr val="black"/>
                </a:solidFill>
                <a:latin typeface="Calibri"/>
              </a:rPr>
              <a:t>Output’</a:t>
            </a:r>
          </a:p>
        </p:txBody>
      </p:sp>
      <p:sp>
        <p:nvSpPr>
          <p:cNvPr id="74" name="TextBox 73"/>
          <p:cNvSpPr txBox="1"/>
          <p:nvPr/>
        </p:nvSpPr>
        <p:spPr>
          <a:xfrm>
            <a:off x="1752601" y="3475912"/>
            <a:ext cx="400559" cy="461665"/>
          </a:xfrm>
          <a:prstGeom prst="rect">
            <a:avLst/>
          </a:prstGeom>
          <a:noFill/>
        </p:spPr>
        <p:txBody>
          <a:bodyPr wrap="none" rtlCol="0">
            <a:spAutoFit/>
          </a:bodyPr>
          <a:lstStyle/>
          <a:p>
            <a:r>
              <a:rPr lang="en-US" sz="2400" dirty="0">
                <a:solidFill>
                  <a:prstClr val="black"/>
                </a:solidFill>
                <a:latin typeface="Calibri"/>
              </a:rPr>
              <a:t>S’</a:t>
            </a:r>
          </a:p>
        </p:txBody>
      </p:sp>
      <p:sp>
        <p:nvSpPr>
          <p:cNvPr id="75" name="Down Arrow 74"/>
          <p:cNvSpPr/>
          <p:nvPr/>
        </p:nvSpPr>
        <p:spPr>
          <a:xfrm>
            <a:off x="1905000" y="3200400"/>
            <a:ext cx="762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TextBox 75"/>
          <p:cNvSpPr txBox="1"/>
          <p:nvPr/>
        </p:nvSpPr>
        <p:spPr>
          <a:xfrm>
            <a:off x="2819400" y="2895600"/>
            <a:ext cx="290464" cy="369332"/>
          </a:xfrm>
          <a:prstGeom prst="rect">
            <a:avLst/>
          </a:prstGeom>
          <a:noFill/>
        </p:spPr>
        <p:txBody>
          <a:bodyPr wrap="none" rtlCol="0">
            <a:spAutoFit/>
          </a:bodyPr>
          <a:lstStyle/>
          <a:p>
            <a:r>
              <a:rPr lang="en-US" dirty="0">
                <a:solidFill>
                  <a:prstClr val="black"/>
                </a:solidFill>
                <a:latin typeface="Calibri"/>
              </a:rPr>
              <a:t>S</a:t>
            </a:r>
          </a:p>
        </p:txBody>
      </p:sp>
      <p:sp>
        <p:nvSpPr>
          <p:cNvPr id="77" name="TextBox 76"/>
          <p:cNvSpPr txBox="1"/>
          <p:nvPr/>
        </p:nvSpPr>
        <p:spPr>
          <a:xfrm>
            <a:off x="3976736" y="2895600"/>
            <a:ext cx="290464" cy="369332"/>
          </a:xfrm>
          <a:prstGeom prst="rect">
            <a:avLst/>
          </a:prstGeom>
          <a:noFill/>
        </p:spPr>
        <p:txBody>
          <a:bodyPr wrap="none" rtlCol="0">
            <a:spAutoFit/>
          </a:bodyPr>
          <a:lstStyle/>
          <a:p>
            <a:r>
              <a:rPr lang="en-US" dirty="0">
                <a:solidFill>
                  <a:prstClr val="black"/>
                </a:solidFill>
                <a:latin typeface="Calibri"/>
              </a:rPr>
              <a:t>S</a:t>
            </a:r>
          </a:p>
        </p:txBody>
      </p:sp>
    </p:spTree>
    <p:extLst>
      <p:ext uri="{BB962C8B-B14F-4D97-AF65-F5344CB8AC3E}">
        <p14:creationId xmlns:p14="http://schemas.microsoft.com/office/powerpoint/2010/main" val="1516126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Results</a:t>
            </a:r>
          </a:p>
        </p:txBody>
      </p:sp>
      <p:sp>
        <p:nvSpPr>
          <p:cNvPr id="3" name="Content Placeholder 2"/>
          <p:cNvSpPr>
            <a:spLocks noGrp="1"/>
          </p:cNvSpPr>
          <p:nvPr>
            <p:ph idx="1"/>
          </p:nvPr>
        </p:nvSpPr>
        <p:spPr>
          <a:xfrm>
            <a:off x="1981200" y="1066802"/>
            <a:ext cx="8229600" cy="380999"/>
          </a:xfrm>
        </p:spPr>
        <p:txBody>
          <a:bodyPr>
            <a:normAutofit/>
          </a:bodyPr>
          <a:lstStyle/>
          <a:p>
            <a:pPr>
              <a:buNone/>
            </a:pPr>
            <a:r>
              <a:rPr lang="en-US" dirty="0"/>
              <a:t>13 Benchmark programs with real faults</a:t>
            </a:r>
          </a:p>
        </p:txBody>
      </p:sp>
      <p:sp>
        <p:nvSpPr>
          <p:cNvPr id="6" name="Oval 5"/>
          <p:cNvSpPr/>
          <p:nvPr/>
        </p:nvSpPr>
        <p:spPr>
          <a:xfrm>
            <a:off x="1676400" y="1828800"/>
            <a:ext cx="3657600" cy="3581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cxnSp>
        <p:nvCxnSpPr>
          <p:cNvPr id="8" name="Straight Connector 7"/>
          <p:cNvCxnSpPr/>
          <p:nvPr/>
        </p:nvCxnSpPr>
        <p:spPr>
          <a:xfrm rot="16200000" flipH="1">
            <a:off x="2247902" y="2400303"/>
            <a:ext cx="1523999" cy="990597"/>
          </a:xfrm>
          <a:prstGeom prst="line">
            <a:avLst/>
          </a:prstGeom>
          <a:ln>
            <a:solidFill>
              <a:schemeClr val="bg1"/>
            </a:solidFill>
          </a:ln>
          <a:effectLst>
            <a:innerShdw blurRad="63500" dist="50800" dir="8100000">
              <a:prstClr val="black">
                <a:alpha val="50000"/>
              </a:prstClr>
            </a:innerShdw>
          </a:effectLst>
        </p:spPr>
        <p:style>
          <a:lnRef idx="2">
            <a:schemeClr val="dk1"/>
          </a:lnRef>
          <a:fillRef idx="0">
            <a:schemeClr val="dk1"/>
          </a:fillRef>
          <a:effectRef idx="1">
            <a:schemeClr val="dk1"/>
          </a:effectRef>
          <a:fontRef idx="minor">
            <a:schemeClr val="tx1"/>
          </a:fontRef>
        </p:style>
      </p:cxnSp>
      <p:cxnSp>
        <p:nvCxnSpPr>
          <p:cNvPr id="10" name="Straight Connector 9"/>
          <p:cNvCxnSpPr>
            <a:endCxn id="6" idx="0"/>
          </p:cNvCxnSpPr>
          <p:nvPr/>
        </p:nvCxnSpPr>
        <p:spPr>
          <a:xfrm rot="5400000" flipH="1" flipV="1">
            <a:off x="2590800" y="2743200"/>
            <a:ext cx="1828800" cy="0"/>
          </a:xfrm>
          <a:prstGeom prst="line">
            <a:avLst/>
          </a:prstGeom>
          <a:ln>
            <a:solidFill>
              <a:schemeClr val="bg1"/>
            </a:solidFill>
          </a:ln>
          <a:effectLst>
            <a:innerShdw blurRad="63500" dist="50800" dir="8100000">
              <a:prstClr val="black">
                <a:alpha val="50000"/>
              </a:prstClr>
            </a:innerShdw>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3505200" y="3352800"/>
            <a:ext cx="1828800" cy="304800"/>
          </a:xfrm>
          <a:prstGeom prst="line">
            <a:avLst/>
          </a:prstGeom>
          <a:ln>
            <a:solidFill>
              <a:schemeClr val="bg1"/>
            </a:solidFill>
          </a:ln>
          <a:effectLst>
            <a:innerShdw blurRad="63500" dist="50800" dir="8100000">
              <a:prstClr val="black">
                <a:alpha val="50000"/>
              </a:prstClr>
            </a:innerShdw>
          </a:effectLst>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rot="16200000" flipH="1">
            <a:off x="3467100" y="3695700"/>
            <a:ext cx="1295400" cy="1219200"/>
          </a:xfrm>
          <a:prstGeom prst="line">
            <a:avLst/>
          </a:prstGeom>
          <a:ln>
            <a:solidFill>
              <a:schemeClr val="bg1"/>
            </a:solidFill>
          </a:ln>
          <a:effectLst>
            <a:innerShdw blurRad="63500" dist="50800" dir="8100000">
              <a:prstClr val="black">
                <a:alpha val="50000"/>
              </a:prstClr>
            </a:innerShdw>
          </a:effectLst>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rot="10800000" flipV="1">
            <a:off x="2057400" y="3657600"/>
            <a:ext cx="1447800" cy="1066800"/>
          </a:xfrm>
          <a:prstGeom prst="line">
            <a:avLst/>
          </a:prstGeom>
          <a:ln>
            <a:solidFill>
              <a:schemeClr val="bg1"/>
            </a:solidFill>
          </a:ln>
          <a:effectLst>
            <a:innerShdw blurRad="63500" dist="50800" dir="8100000">
              <a:prstClr val="black">
                <a:alpha val="50000"/>
              </a:prstClr>
            </a:innerShdw>
          </a:effectLst>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1752601" y="3124200"/>
            <a:ext cx="1324593" cy="923330"/>
          </a:xfrm>
          <a:prstGeom prst="rect">
            <a:avLst/>
          </a:prstGeom>
          <a:noFill/>
        </p:spPr>
        <p:txBody>
          <a:bodyPr wrap="none" rtlCol="0">
            <a:spAutoFit/>
          </a:bodyPr>
          <a:lstStyle/>
          <a:p>
            <a:r>
              <a:rPr lang="en-US" dirty="0">
                <a:solidFill>
                  <a:srgbClr val="F79646">
                    <a:lumMod val="75000"/>
                  </a:srgbClr>
                </a:solidFill>
                <a:latin typeface="Calibri"/>
              </a:rPr>
              <a:t>Semantic</a:t>
            </a:r>
          </a:p>
          <a:p>
            <a:r>
              <a:rPr lang="en-US" dirty="0">
                <a:solidFill>
                  <a:srgbClr val="F79646">
                    <a:lumMod val="75000"/>
                  </a:srgbClr>
                </a:solidFill>
                <a:latin typeface="Calibri"/>
              </a:rPr>
              <a:t>Differencing</a:t>
            </a:r>
          </a:p>
          <a:p>
            <a:r>
              <a:rPr lang="en-US" dirty="0">
                <a:solidFill>
                  <a:prstClr val="black"/>
                </a:solidFill>
                <a:latin typeface="Calibri"/>
              </a:rPr>
              <a:t>          3</a:t>
            </a:r>
          </a:p>
        </p:txBody>
      </p:sp>
      <p:sp>
        <p:nvSpPr>
          <p:cNvPr id="22" name="TextBox 21"/>
          <p:cNvSpPr txBox="1"/>
          <p:nvPr/>
        </p:nvSpPr>
        <p:spPr>
          <a:xfrm>
            <a:off x="2734846" y="4382870"/>
            <a:ext cx="1444947" cy="646331"/>
          </a:xfrm>
          <a:prstGeom prst="rect">
            <a:avLst/>
          </a:prstGeom>
          <a:noFill/>
        </p:spPr>
        <p:txBody>
          <a:bodyPr wrap="none" rtlCol="0">
            <a:spAutoFit/>
          </a:bodyPr>
          <a:lstStyle/>
          <a:p>
            <a:r>
              <a:rPr lang="en-US" dirty="0">
                <a:solidFill>
                  <a:srgbClr val="006600"/>
                </a:solidFill>
                <a:latin typeface="Calibri"/>
              </a:rPr>
              <a:t>Missing Rows</a:t>
            </a:r>
          </a:p>
          <a:p>
            <a:r>
              <a:rPr lang="en-US" dirty="0">
                <a:solidFill>
                  <a:prstClr val="black"/>
                </a:solidFill>
                <a:latin typeface="Calibri"/>
              </a:rPr>
              <a:t>         4</a:t>
            </a:r>
          </a:p>
        </p:txBody>
      </p:sp>
      <p:sp>
        <p:nvSpPr>
          <p:cNvPr id="23" name="TextBox 22"/>
          <p:cNvSpPr txBox="1"/>
          <p:nvPr/>
        </p:nvSpPr>
        <p:spPr>
          <a:xfrm>
            <a:off x="2819400" y="1981201"/>
            <a:ext cx="646524" cy="646331"/>
          </a:xfrm>
          <a:prstGeom prst="rect">
            <a:avLst/>
          </a:prstGeom>
          <a:noFill/>
        </p:spPr>
        <p:txBody>
          <a:bodyPr wrap="none" rtlCol="0">
            <a:spAutoFit/>
          </a:bodyPr>
          <a:lstStyle/>
          <a:p>
            <a:r>
              <a:rPr lang="en-US" dirty="0">
                <a:solidFill>
                  <a:prstClr val="black"/>
                </a:solidFill>
                <a:latin typeface="Calibri"/>
              </a:rPr>
              <a:t>Data</a:t>
            </a:r>
          </a:p>
          <a:p>
            <a:r>
              <a:rPr lang="en-US" dirty="0">
                <a:solidFill>
                  <a:prstClr val="black"/>
                </a:solidFill>
                <a:latin typeface="Calibri"/>
              </a:rPr>
              <a:t>Fault</a:t>
            </a:r>
          </a:p>
        </p:txBody>
      </p:sp>
      <p:sp>
        <p:nvSpPr>
          <p:cNvPr id="24" name="TextBox 23"/>
          <p:cNvSpPr txBox="1"/>
          <p:nvPr/>
        </p:nvSpPr>
        <p:spPr>
          <a:xfrm>
            <a:off x="3124200" y="2590800"/>
            <a:ext cx="301686" cy="369332"/>
          </a:xfrm>
          <a:prstGeom prst="rect">
            <a:avLst/>
          </a:prstGeom>
          <a:noFill/>
        </p:spPr>
        <p:txBody>
          <a:bodyPr wrap="none" rtlCol="0">
            <a:spAutoFit/>
          </a:bodyPr>
          <a:lstStyle/>
          <a:p>
            <a:r>
              <a:rPr lang="en-US" dirty="0">
                <a:solidFill>
                  <a:prstClr val="black"/>
                </a:solidFill>
                <a:latin typeface="Calibri"/>
              </a:rPr>
              <a:t>1</a:t>
            </a:r>
          </a:p>
        </p:txBody>
      </p:sp>
      <p:sp>
        <p:nvSpPr>
          <p:cNvPr id="25" name="TextBox 24"/>
          <p:cNvSpPr txBox="1"/>
          <p:nvPr/>
        </p:nvSpPr>
        <p:spPr>
          <a:xfrm>
            <a:off x="3505201" y="2133601"/>
            <a:ext cx="1548309" cy="1200329"/>
          </a:xfrm>
          <a:prstGeom prst="rect">
            <a:avLst/>
          </a:prstGeom>
          <a:noFill/>
        </p:spPr>
        <p:txBody>
          <a:bodyPr wrap="none" rtlCol="0">
            <a:spAutoFit/>
          </a:bodyPr>
          <a:lstStyle/>
          <a:p>
            <a:r>
              <a:rPr lang="en-US" dirty="0">
                <a:solidFill>
                  <a:srgbClr val="003366"/>
                </a:solidFill>
                <a:latin typeface="Calibri"/>
              </a:rPr>
              <a:t>Field-row </a:t>
            </a:r>
          </a:p>
          <a:p>
            <a:r>
              <a:rPr lang="en-US" dirty="0">
                <a:solidFill>
                  <a:srgbClr val="003366"/>
                </a:solidFill>
                <a:latin typeface="Calibri"/>
              </a:rPr>
              <a:t>sensitive slice,</a:t>
            </a:r>
          </a:p>
          <a:p>
            <a:r>
              <a:rPr lang="en-US" dirty="0">
                <a:solidFill>
                  <a:srgbClr val="003366"/>
                </a:solidFill>
                <a:latin typeface="Calibri"/>
              </a:rPr>
              <a:t>Sequence</a:t>
            </a:r>
          </a:p>
          <a:p>
            <a:r>
              <a:rPr lang="en-US" dirty="0">
                <a:solidFill>
                  <a:srgbClr val="003366"/>
                </a:solidFill>
                <a:latin typeface="Calibri"/>
              </a:rPr>
              <a:t>differencing    </a:t>
            </a:r>
          </a:p>
        </p:txBody>
      </p:sp>
      <p:sp>
        <p:nvSpPr>
          <p:cNvPr id="26" name="TextBox 25"/>
          <p:cNvSpPr txBox="1"/>
          <p:nvPr/>
        </p:nvSpPr>
        <p:spPr>
          <a:xfrm>
            <a:off x="3657600" y="3200400"/>
            <a:ext cx="301686" cy="369332"/>
          </a:xfrm>
          <a:prstGeom prst="rect">
            <a:avLst/>
          </a:prstGeom>
          <a:noFill/>
        </p:spPr>
        <p:txBody>
          <a:bodyPr wrap="none" rtlCol="0">
            <a:spAutoFit/>
          </a:bodyPr>
          <a:lstStyle/>
          <a:p>
            <a:r>
              <a:rPr lang="en-US" dirty="0">
                <a:solidFill>
                  <a:prstClr val="black"/>
                </a:solidFill>
                <a:latin typeface="Calibri"/>
              </a:rPr>
              <a:t>3</a:t>
            </a:r>
          </a:p>
        </p:txBody>
      </p:sp>
      <p:sp>
        <p:nvSpPr>
          <p:cNvPr id="27" name="TextBox 26"/>
          <p:cNvSpPr txBox="1"/>
          <p:nvPr/>
        </p:nvSpPr>
        <p:spPr>
          <a:xfrm>
            <a:off x="4030246" y="3496270"/>
            <a:ext cx="1303755" cy="923330"/>
          </a:xfrm>
          <a:prstGeom prst="rect">
            <a:avLst/>
          </a:prstGeom>
          <a:noFill/>
        </p:spPr>
        <p:txBody>
          <a:bodyPr wrap="none" rtlCol="0">
            <a:spAutoFit/>
          </a:bodyPr>
          <a:lstStyle/>
          <a:p>
            <a:r>
              <a:rPr lang="en-US" dirty="0">
                <a:solidFill>
                  <a:srgbClr val="660066"/>
                </a:solidFill>
                <a:latin typeface="Calibri"/>
              </a:rPr>
              <a:t>Key-based</a:t>
            </a:r>
          </a:p>
          <a:p>
            <a:r>
              <a:rPr lang="en-US" dirty="0">
                <a:solidFill>
                  <a:srgbClr val="660066"/>
                </a:solidFill>
                <a:latin typeface="Calibri"/>
              </a:rPr>
              <a:t>Slicing,</a:t>
            </a:r>
          </a:p>
          <a:p>
            <a:r>
              <a:rPr lang="en-US" dirty="0">
                <a:solidFill>
                  <a:srgbClr val="660066"/>
                </a:solidFill>
                <a:latin typeface="Calibri"/>
              </a:rPr>
              <a:t>differencing</a:t>
            </a:r>
          </a:p>
        </p:txBody>
      </p:sp>
      <p:sp>
        <p:nvSpPr>
          <p:cNvPr id="29" name="TextBox 28"/>
          <p:cNvSpPr txBox="1"/>
          <p:nvPr/>
        </p:nvSpPr>
        <p:spPr>
          <a:xfrm>
            <a:off x="4648200" y="4343400"/>
            <a:ext cx="301686" cy="369332"/>
          </a:xfrm>
          <a:prstGeom prst="rect">
            <a:avLst/>
          </a:prstGeom>
          <a:noFill/>
        </p:spPr>
        <p:txBody>
          <a:bodyPr wrap="none" rtlCol="0">
            <a:spAutoFit/>
          </a:bodyPr>
          <a:lstStyle/>
          <a:p>
            <a:r>
              <a:rPr lang="en-US" dirty="0">
                <a:solidFill>
                  <a:prstClr val="black"/>
                </a:solidFill>
                <a:latin typeface="Calibri"/>
              </a:rPr>
              <a:t>2</a:t>
            </a:r>
          </a:p>
        </p:txBody>
      </p:sp>
      <p:sp>
        <p:nvSpPr>
          <p:cNvPr id="18" name="Slide Number Placeholder 17"/>
          <p:cNvSpPr>
            <a:spLocks noGrp="1"/>
          </p:cNvSpPr>
          <p:nvPr>
            <p:ph type="sldNum" sz="quarter" idx="12"/>
          </p:nvPr>
        </p:nvSpPr>
        <p:spPr/>
        <p:txBody>
          <a:bodyPr/>
          <a:lstStyle/>
          <a:p>
            <a:fld id="{919E6677-47B7-46DC-8403-1EACAC47B6FA}" type="slidenum">
              <a:rPr lang="en-US" smtClean="0">
                <a:solidFill>
                  <a:prstClr val="black">
                    <a:tint val="75000"/>
                  </a:prstClr>
                </a:solidFill>
              </a:rPr>
              <a:pPr/>
              <a:t>54</a:t>
            </a:fld>
            <a:endParaRPr lang="en-US">
              <a:solidFill>
                <a:prstClr val="black">
                  <a:tint val="75000"/>
                </a:prstClr>
              </a:solidFill>
            </a:endParaRPr>
          </a:p>
        </p:txBody>
      </p:sp>
      <p:graphicFrame>
        <p:nvGraphicFramePr>
          <p:cNvPr id="37" name="Table 36"/>
          <p:cNvGraphicFramePr>
            <a:graphicFrameLocks noGrp="1"/>
          </p:cNvGraphicFramePr>
          <p:nvPr/>
        </p:nvGraphicFramePr>
        <p:xfrm>
          <a:off x="5562601" y="1600200"/>
          <a:ext cx="4800601" cy="4998720"/>
        </p:xfrm>
        <a:graphic>
          <a:graphicData uri="http://schemas.openxmlformats.org/drawingml/2006/table">
            <a:tbl>
              <a:tblPr firstRow="1" bandRow="1">
                <a:tableStyleId>{5C22544A-7EE6-4342-B048-85BDC9FD1C3A}</a:tableStyleId>
              </a:tblPr>
              <a:tblGrid>
                <a:gridCol w="751901">
                  <a:extLst>
                    <a:ext uri="{9D8B030D-6E8A-4147-A177-3AD203B41FA5}">
                      <a16:colId xmlns:a16="http://schemas.microsoft.com/office/drawing/2014/main" val="20000"/>
                    </a:ext>
                  </a:extLst>
                </a:gridCol>
                <a:gridCol w="578386">
                  <a:extLst>
                    <a:ext uri="{9D8B030D-6E8A-4147-A177-3AD203B41FA5}">
                      <a16:colId xmlns:a16="http://schemas.microsoft.com/office/drawing/2014/main" val="20001"/>
                    </a:ext>
                  </a:extLst>
                </a:gridCol>
                <a:gridCol w="636224">
                  <a:extLst>
                    <a:ext uri="{9D8B030D-6E8A-4147-A177-3AD203B41FA5}">
                      <a16:colId xmlns:a16="http://schemas.microsoft.com/office/drawing/2014/main" val="20002"/>
                    </a:ext>
                  </a:extLst>
                </a:gridCol>
                <a:gridCol w="636224">
                  <a:extLst>
                    <a:ext uri="{9D8B030D-6E8A-4147-A177-3AD203B41FA5}">
                      <a16:colId xmlns:a16="http://schemas.microsoft.com/office/drawing/2014/main" val="20003"/>
                    </a:ext>
                  </a:extLst>
                </a:gridCol>
                <a:gridCol w="925417">
                  <a:extLst>
                    <a:ext uri="{9D8B030D-6E8A-4147-A177-3AD203B41FA5}">
                      <a16:colId xmlns:a16="http://schemas.microsoft.com/office/drawing/2014/main" val="20004"/>
                    </a:ext>
                  </a:extLst>
                </a:gridCol>
                <a:gridCol w="694063">
                  <a:extLst>
                    <a:ext uri="{9D8B030D-6E8A-4147-A177-3AD203B41FA5}">
                      <a16:colId xmlns:a16="http://schemas.microsoft.com/office/drawing/2014/main" val="20005"/>
                    </a:ext>
                  </a:extLst>
                </a:gridCol>
                <a:gridCol w="578386">
                  <a:extLst>
                    <a:ext uri="{9D8B030D-6E8A-4147-A177-3AD203B41FA5}">
                      <a16:colId xmlns:a16="http://schemas.microsoft.com/office/drawing/2014/main" val="20006"/>
                    </a:ext>
                  </a:extLst>
                </a:gridCol>
              </a:tblGrid>
              <a:tr h="405606">
                <a:tc>
                  <a:txBody>
                    <a:bodyPr/>
                    <a:lstStyle/>
                    <a:p>
                      <a:r>
                        <a:rPr lang="en-US" sz="1200" dirty="0"/>
                        <a:t>Subjects</a:t>
                      </a:r>
                    </a:p>
                  </a:txBody>
                  <a:tcPr/>
                </a:tc>
                <a:tc>
                  <a:txBody>
                    <a:bodyPr/>
                    <a:lstStyle/>
                    <a:p>
                      <a:r>
                        <a:rPr lang="en-US" sz="1200" dirty="0"/>
                        <a:t>Field-row</a:t>
                      </a:r>
                    </a:p>
                    <a:p>
                      <a:r>
                        <a:rPr lang="en-US" sz="1200" dirty="0"/>
                        <a:t>Slice size</a:t>
                      </a:r>
                    </a:p>
                  </a:txBody>
                  <a:tcPr/>
                </a:tc>
                <a:tc>
                  <a:txBody>
                    <a:bodyPr/>
                    <a:lstStyle/>
                    <a:p>
                      <a:r>
                        <a:rPr lang="en-US" sz="1200" dirty="0"/>
                        <a:t>Key</a:t>
                      </a:r>
                    </a:p>
                    <a:p>
                      <a:r>
                        <a:rPr lang="en-US" sz="1200" dirty="0"/>
                        <a:t>Based</a:t>
                      </a:r>
                    </a:p>
                    <a:p>
                      <a:r>
                        <a:rPr lang="en-US" sz="1200" dirty="0"/>
                        <a:t>Slice size</a:t>
                      </a:r>
                    </a:p>
                  </a:txBody>
                  <a:tcPr/>
                </a:tc>
                <a:tc>
                  <a:txBody>
                    <a:bodyPr/>
                    <a:lstStyle/>
                    <a:p>
                      <a:r>
                        <a:rPr lang="en-US" sz="1200" dirty="0"/>
                        <a:t>Corner</a:t>
                      </a:r>
                    </a:p>
                    <a:p>
                      <a:r>
                        <a:rPr lang="en-US" sz="1200" dirty="0"/>
                        <a:t>case</a:t>
                      </a:r>
                    </a:p>
                  </a:txBody>
                  <a:tcPr/>
                </a:tc>
                <a:tc>
                  <a:txBody>
                    <a:bodyPr/>
                    <a:lstStyle/>
                    <a:p>
                      <a:r>
                        <a:rPr lang="en-US" sz="1200" dirty="0"/>
                        <a:t>Mutability</a:t>
                      </a:r>
                    </a:p>
                  </a:txBody>
                  <a:tcPr/>
                </a:tc>
                <a:tc>
                  <a:txBody>
                    <a:bodyPr/>
                    <a:lstStyle/>
                    <a:p>
                      <a:r>
                        <a:rPr lang="en-US" sz="1200" dirty="0"/>
                        <a:t>Missing</a:t>
                      </a:r>
                    </a:p>
                  </a:txBody>
                  <a:tcPr/>
                </a:tc>
                <a:tc>
                  <a:txBody>
                    <a:bodyPr/>
                    <a:lstStyle/>
                    <a:p>
                      <a:r>
                        <a:rPr lang="en-US" sz="1200" dirty="0"/>
                        <a:t>Time (</a:t>
                      </a:r>
                      <a:r>
                        <a:rPr lang="en-US" sz="1200" dirty="0" err="1"/>
                        <a:t>secs</a:t>
                      </a:r>
                      <a:r>
                        <a:rPr lang="en-US" sz="1200" dirty="0"/>
                        <a:t>)</a:t>
                      </a:r>
                    </a:p>
                  </a:txBody>
                  <a:tcPr/>
                </a:tc>
                <a:extLst>
                  <a:ext uri="{0D108BD9-81ED-4DB2-BD59-A6C34878D82A}">
                    <a16:rowId xmlns:a16="http://schemas.microsoft.com/office/drawing/2014/main" val="10000"/>
                  </a:ext>
                </a:extLst>
              </a:tr>
              <a:tr h="290287">
                <a:tc>
                  <a:txBody>
                    <a:bodyPr/>
                    <a:lstStyle/>
                    <a:p>
                      <a:r>
                        <a:rPr lang="en-US" sz="1400" dirty="0"/>
                        <a:t>RO13</a:t>
                      </a:r>
                    </a:p>
                  </a:txBody>
                  <a:tcPr/>
                </a:tc>
                <a:tc>
                  <a:txBody>
                    <a:bodyPr/>
                    <a:lstStyle/>
                    <a:p>
                      <a:pPr algn="r"/>
                      <a:r>
                        <a:rPr lang="en-US" sz="1400" dirty="0"/>
                        <a:t>8</a:t>
                      </a:r>
                    </a:p>
                  </a:txBody>
                  <a:tcPr/>
                </a:tc>
                <a:tc>
                  <a:txBody>
                    <a:bodyPr/>
                    <a:lstStyle/>
                    <a:p>
                      <a:pPr algn="r"/>
                      <a:r>
                        <a:rPr lang="en-US" sz="1400" dirty="0"/>
                        <a:t>8</a:t>
                      </a:r>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r>
                        <a:rPr lang="en-US" sz="1400" dirty="0"/>
                        <a:t>23</a:t>
                      </a:r>
                    </a:p>
                  </a:txBody>
                  <a:tcPr/>
                </a:tc>
                <a:extLst>
                  <a:ext uri="{0D108BD9-81ED-4DB2-BD59-A6C34878D82A}">
                    <a16:rowId xmlns:a16="http://schemas.microsoft.com/office/drawing/2014/main" val="10001"/>
                  </a:ext>
                </a:extLst>
              </a:tr>
              <a:tr h="290287">
                <a:tc>
                  <a:txBody>
                    <a:bodyPr/>
                    <a:lstStyle/>
                    <a:p>
                      <a:r>
                        <a:rPr lang="en-US" sz="1400" dirty="0"/>
                        <a:t>IMAT</a:t>
                      </a:r>
                    </a:p>
                  </a:txBody>
                  <a:tcPr/>
                </a:tc>
                <a:tc>
                  <a:txBody>
                    <a:bodyPr/>
                    <a:lstStyle/>
                    <a:p>
                      <a:pPr algn="r"/>
                      <a:r>
                        <a:rPr lang="en-US" sz="1400" dirty="0"/>
                        <a:t>4</a:t>
                      </a:r>
                    </a:p>
                  </a:txBody>
                  <a:tcPr/>
                </a:tc>
                <a:tc>
                  <a:txBody>
                    <a:bodyPr/>
                    <a:lstStyle/>
                    <a:p>
                      <a:pPr algn="r"/>
                      <a:r>
                        <a:rPr lang="en-US" sz="1400" dirty="0"/>
                        <a:t>4</a:t>
                      </a:r>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r>
                        <a:rPr lang="en-US" sz="1400" dirty="0"/>
                        <a:t>20</a:t>
                      </a:r>
                    </a:p>
                  </a:txBody>
                  <a:tcPr/>
                </a:tc>
                <a:extLst>
                  <a:ext uri="{0D108BD9-81ED-4DB2-BD59-A6C34878D82A}">
                    <a16:rowId xmlns:a16="http://schemas.microsoft.com/office/drawing/2014/main" val="10002"/>
                  </a:ext>
                </a:extLst>
              </a:tr>
              <a:tr h="290287">
                <a:tc>
                  <a:txBody>
                    <a:bodyPr/>
                    <a:lstStyle/>
                    <a:p>
                      <a:r>
                        <a:rPr lang="en-US" sz="1400" dirty="0"/>
                        <a:t>IINV</a:t>
                      </a:r>
                    </a:p>
                  </a:txBody>
                  <a:tcPr/>
                </a:tc>
                <a:tc>
                  <a:txBody>
                    <a:bodyPr/>
                    <a:lstStyle/>
                    <a:p>
                      <a:pPr algn="r"/>
                      <a:r>
                        <a:rPr lang="en-US" sz="1400" dirty="0"/>
                        <a:t>8</a:t>
                      </a:r>
                    </a:p>
                  </a:txBody>
                  <a:tcPr/>
                </a:tc>
                <a:tc>
                  <a:txBody>
                    <a:bodyPr/>
                    <a:lstStyle/>
                    <a:p>
                      <a:pPr algn="r"/>
                      <a:r>
                        <a:rPr lang="en-US" sz="1400" dirty="0"/>
                        <a:t>8</a:t>
                      </a:r>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r>
                        <a:rPr lang="en-US" sz="1400" dirty="0"/>
                        <a:t>135</a:t>
                      </a:r>
                    </a:p>
                  </a:txBody>
                  <a:tcPr/>
                </a:tc>
                <a:extLst>
                  <a:ext uri="{0D108BD9-81ED-4DB2-BD59-A6C34878D82A}">
                    <a16:rowId xmlns:a16="http://schemas.microsoft.com/office/drawing/2014/main" val="10003"/>
                  </a:ext>
                </a:extLst>
              </a:tr>
              <a:tr h="290287">
                <a:tc>
                  <a:txBody>
                    <a:bodyPr/>
                    <a:lstStyle/>
                    <a:p>
                      <a:r>
                        <a:rPr lang="en-US" sz="1400" dirty="0"/>
                        <a:t>MMAT</a:t>
                      </a:r>
                    </a:p>
                  </a:txBody>
                  <a:tcPr/>
                </a:tc>
                <a:tc>
                  <a:txBody>
                    <a:bodyPr/>
                    <a:lstStyle/>
                    <a:p>
                      <a:pPr algn="r"/>
                      <a:r>
                        <a:rPr lang="en-US" sz="1400" dirty="0"/>
                        <a:t>5</a:t>
                      </a:r>
                    </a:p>
                  </a:txBody>
                  <a:tcPr/>
                </a:tc>
                <a:tc>
                  <a:txBody>
                    <a:bodyPr/>
                    <a:lstStyle/>
                    <a:p>
                      <a:pPr algn="r"/>
                      <a:r>
                        <a:rPr lang="en-US" sz="1400" dirty="0"/>
                        <a:t>4</a:t>
                      </a:r>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r>
                        <a:rPr lang="en-US" sz="1400" dirty="0"/>
                        <a:t>27</a:t>
                      </a:r>
                    </a:p>
                  </a:txBody>
                  <a:tcPr/>
                </a:tc>
                <a:extLst>
                  <a:ext uri="{0D108BD9-81ED-4DB2-BD59-A6C34878D82A}">
                    <a16:rowId xmlns:a16="http://schemas.microsoft.com/office/drawing/2014/main" val="10004"/>
                  </a:ext>
                </a:extLst>
              </a:tr>
              <a:tr h="290287">
                <a:tc>
                  <a:txBody>
                    <a:bodyPr/>
                    <a:lstStyle/>
                    <a:p>
                      <a:r>
                        <a:rPr lang="en-US" sz="1400" dirty="0"/>
                        <a:t>ORDER</a:t>
                      </a:r>
                    </a:p>
                  </a:txBody>
                  <a:tcPr/>
                </a:tc>
                <a:tc>
                  <a:txBody>
                    <a:bodyPr/>
                    <a:lstStyle/>
                    <a:p>
                      <a:pPr algn="r"/>
                      <a:r>
                        <a:rPr lang="en-US" sz="1400" dirty="0"/>
                        <a:t>13</a:t>
                      </a:r>
                    </a:p>
                  </a:txBody>
                  <a:tcPr/>
                </a:tc>
                <a:tc>
                  <a:txBody>
                    <a:bodyPr/>
                    <a:lstStyle/>
                    <a:p>
                      <a:pPr algn="r"/>
                      <a:r>
                        <a:rPr lang="en-US" sz="1400" dirty="0"/>
                        <a:t>12</a:t>
                      </a:r>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r>
                        <a:rPr lang="en-US" sz="1400" dirty="0"/>
                        <a:t>28</a:t>
                      </a:r>
                    </a:p>
                  </a:txBody>
                  <a:tcPr/>
                </a:tc>
                <a:extLst>
                  <a:ext uri="{0D108BD9-81ED-4DB2-BD59-A6C34878D82A}">
                    <a16:rowId xmlns:a16="http://schemas.microsoft.com/office/drawing/2014/main" val="10005"/>
                  </a:ext>
                </a:extLst>
              </a:tr>
              <a:tr h="290287">
                <a:tc>
                  <a:txBody>
                    <a:bodyPr/>
                    <a:lstStyle/>
                    <a:p>
                      <a:r>
                        <a:rPr lang="en-US" sz="1400" dirty="0"/>
                        <a:t>RLS</a:t>
                      </a:r>
                    </a:p>
                  </a:txBody>
                  <a:tcPr/>
                </a:tc>
                <a:tc>
                  <a:txBody>
                    <a:bodyPr/>
                    <a:lstStyle/>
                    <a:p>
                      <a:pPr algn="r"/>
                      <a:r>
                        <a:rPr lang="en-US" sz="1400" dirty="0"/>
                        <a:t>4</a:t>
                      </a:r>
                    </a:p>
                  </a:txBody>
                  <a:tcPr/>
                </a:tc>
                <a:tc>
                  <a:txBody>
                    <a:bodyPr/>
                    <a:lstStyle/>
                    <a:p>
                      <a:pPr algn="r"/>
                      <a:r>
                        <a:rPr lang="en-US" sz="1400" dirty="0"/>
                        <a:t>4</a:t>
                      </a:r>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r>
                        <a:rPr lang="en-US" sz="1400" dirty="0"/>
                        <a:t>1</a:t>
                      </a:r>
                    </a:p>
                  </a:txBody>
                  <a:tcPr/>
                </a:tc>
                <a:extLst>
                  <a:ext uri="{0D108BD9-81ED-4DB2-BD59-A6C34878D82A}">
                    <a16:rowId xmlns:a16="http://schemas.microsoft.com/office/drawing/2014/main" val="10006"/>
                  </a:ext>
                </a:extLst>
              </a:tr>
              <a:tr h="290287">
                <a:tc>
                  <a:txBody>
                    <a:bodyPr/>
                    <a:lstStyle/>
                    <a:p>
                      <a:r>
                        <a:rPr lang="en-US" sz="1400" dirty="0"/>
                        <a:t>ZROTC</a:t>
                      </a:r>
                    </a:p>
                  </a:txBody>
                  <a:tcPr/>
                </a:tc>
                <a:tc>
                  <a:txBody>
                    <a:bodyPr/>
                    <a:lstStyle/>
                    <a:p>
                      <a:pPr algn="r"/>
                      <a:r>
                        <a:rPr lang="en-US" sz="1400" dirty="0"/>
                        <a:t>4</a:t>
                      </a:r>
                    </a:p>
                  </a:txBody>
                  <a:tcPr/>
                </a:tc>
                <a:tc>
                  <a:txBody>
                    <a:bodyPr/>
                    <a:lstStyle/>
                    <a:p>
                      <a:pPr algn="r"/>
                      <a:r>
                        <a:rPr lang="en-US" sz="1400" dirty="0"/>
                        <a:t>4</a:t>
                      </a:r>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r>
                        <a:rPr lang="en-US" sz="1400" dirty="0"/>
                        <a:t>46</a:t>
                      </a:r>
                    </a:p>
                  </a:txBody>
                  <a:tcPr/>
                </a:tc>
                <a:extLst>
                  <a:ext uri="{0D108BD9-81ED-4DB2-BD59-A6C34878D82A}">
                    <a16:rowId xmlns:a16="http://schemas.microsoft.com/office/drawing/2014/main" val="10007"/>
                  </a:ext>
                </a:extLst>
              </a:tr>
              <a:tr h="290287">
                <a:tc>
                  <a:txBody>
                    <a:bodyPr/>
                    <a:lstStyle/>
                    <a:p>
                      <a:r>
                        <a:rPr lang="en-US" sz="1400" dirty="0"/>
                        <a:t>ZBMR</a:t>
                      </a:r>
                    </a:p>
                  </a:txBody>
                  <a:tcPr/>
                </a:tc>
                <a:tc>
                  <a:txBody>
                    <a:bodyPr/>
                    <a:lstStyle/>
                    <a:p>
                      <a:pPr algn="r"/>
                      <a:r>
                        <a:rPr lang="en-US" sz="1400" dirty="0"/>
                        <a:t>5</a:t>
                      </a:r>
                    </a:p>
                  </a:txBody>
                  <a:tcPr/>
                </a:tc>
                <a:tc>
                  <a:txBody>
                    <a:bodyPr/>
                    <a:lstStyle/>
                    <a:p>
                      <a:pPr algn="r"/>
                      <a:r>
                        <a:rPr lang="en-US" sz="1400" dirty="0"/>
                        <a:t>5</a:t>
                      </a:r>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r>
                        <a:rPr lang="en-US" sz="1400" dirty="0"/>
                        <a:t>4</a:t>
                      </a:r>
                    </a:p>
                  </a:txBody>
                  <a:tcPr/>
                </a:tc>
                <a:extLst>
                  <a:ext uri="{0D108BD9-81ED-4DB2-BD59-A6C34878D82A}">
                    <a16:rowId xmlns:a16="http://schemas.microsoft.com/office/drawing/2014/main" val="10008"/>
                  </a:ext>
                </a:extLst>
              </a:tr>
              <a:tr h="290287">
                <a:tc>
                  <a:txBody>
                    <a:bodyPr/>
                    <a:lstStyle/>
                    <a:p>
                      <a:r>
                        <a:rPr lang="en-US" sz="1400" dirty="0"/>
                        <a:t>ZQFPR</a:t>
                      </a:r>
                    </a:p>
                  </a:txBody>
                  <a:tcPr/>
                </a:tc>
                <a:tc>
                  <a:txBody>
                    <a:bodyPr/>
                    <a:lstStyle/>
                    <a:p>
                      <a:pPr algn="r"/>
                      <a:r>
                        <a:rPr lang="en-US" sz="1400" dirty="0"/>
                        <a:t>8</a:t>
                      </a:r>
                    </a:p>
                  </a:txBody>
                  <a:tcPr/>
                </a:tc>
                <a:tc>
                  <a:txBody>
                    <a:bodyPr/>
                    <a:lstStyle/>
                    <a:p>
                      <a:pPr algn="r"/>
                      <a:r>
                        <a:rPr lang="en-US" sz="1400" dirty="0"/>
                        <a:t>8</a:t>
                      </a:r>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r>
                        <a:rPr lang="en-US" sz="1400" dirty="0"/>
                        <a:t>1</a:t>
                      </a:r>
                    </a:p>
                  </a:txBody>
                  <a:tcPr/>
                </a:tc>
                <a:extLst>
                  <a:ext uri="{0D108BD9-81ED-4DB2-BD59-A6C34878D82A}">
                    <a16:rowId xmlns:a16="http://schemas.microsoft.com/office/drawing/2014/main" val="10009"/>
                  </a:ext>
                </a:extLst>
              </a:tr>
              <a:tr h="290287">
                <a:tc>
                  <a:txBody>
                    <a:bodyPr/>
                    <a:lstStyle/>
                    <a:p>
                      <a:r>
                        <a:rPr lang="en-US" sz="1400" dirty="0"/>
                        <a:t>ZFR052</a:t>
                      </a:r>
                    </a:p>
                  </a:txBody>
                  <a:tcPr/>
                </a:tc>
                <a:tc>
                  <a:txBody>
                    <a:bodyPr/>
                    <a:lstStyle/>
                    <a:p>
                      <a:pPr algn="r"/>
                      <a:r>
                        <a:rPr lang="en-US" sz="1400" dirty="0"/>
                        <a:t>4</a:t>
                      </a:r>
                    </a:p>
                  </a:txBody>
                  <a:tcPr/>
                </a:tc>
                <a:tc>
                  <a:txBody>
                    <a:bodyPr/>
                    <a:lstStyle/>
                    <a:p>
                      <a:pPr algn="r"/>
                      <a:r>
                        <a:rPr lang="en-US" sz="1400" dirty="0"/>
                        <a:t>4</a:t>
                      </a:r>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r>
                        <a:rPr lang="en-US" sz="1400" dirty="0"/>
                        <a:t>1</a:t>
                      </a:r>
                    </a:p>
                  </a:txBody>
                  <a:tcPr/>
                </a:tc>
                <a:extLst>
                  <a:ext uri="{0D108BD9-81ED-4DB2-BD59-A6C34878D82A}">
                    <a16:rowId xmlns:a16="http://schemas.microsoft.com/office/drawing/2014/main" val="10010"/>
                  </a:ext>
                </a:extLst>
              </a:tr>
              <a:tr h="290287">
                <a:tc>
                  <a:txBody>
                    <a:bodyPr/>
                    <a:lstStyle/>
                    <a:p>
                      <a:r>
                        <a:rPr lang="en-US" sz="1400" dirty="0"/>
                        <a:t>BABL</a:t>
                      </a:r>
                    </a:p>
                  </a:txBody>
                  <a:tcPr/>
                </a:tc>
                <a:tc>
                  <a:txBody>
                    <a:bodyPr/>
                    <a:lstStyle/>
                    <a:p>
                      <a:pPr algn="r"/>
                      <a:r>
                        <a:rPr lang="en-US" sz="1400" dirty="0"/>
                        <a:t>6</a:t>
                      </a:r>
                    </a:p>
                  </a:txBody>
                  <a:tcPr/>
                </a:tc>
                <a:tc>
                  <a:txBody>
                    <a:bodyPr/>
                    <a:lstStyle/>
                    <a:p>
                      <a:pPr algn="r"/>
                      <a:r>
                        <a:rPr lang="en-US" sz="1400" dirty="0"/>
                        <a:t>6</a:t>
                      </a:r>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r>
                        <a:rPr lang="en-US" sz="1400" dirty="0"/>
                        <a:t>1</a:t>
                      </a:r>
                    </a:p>
                  </a:txBody>
                  <a:tcPr/>
                </a:tc>
                <a:extLst>
                  <a:ext uri="{0D108BD9-81ED-4DB2-BD59-A6C34878D82A}">
                    <a16:rowId xmlns:a16="http://schemas.microsoft.com/office/drawing/2014/main" val="10011"/>
                  </a:ext>
                </a:extLst>
              </a:tr>
              <a:tr h="290287">
                <a:tc>
                  <a:txBody>
                    <a:bodyPr/>
                    <a:lstStyle/>
                    <a:p>
                      <a:r>
                        <a:rPr lang="en-US" sz="1400" dirty="0"/>
                        <a:t>RV54</a:t>
                      </a:r>
                    </a:p>
                  </a:txBody>
                  <a:tcPr/>
                </a:tc>
                <a:tc>
                  <a:txBody>
                    <a:bodyPr/>
                    <a:lstStyle/>
                    <a:p>
                      <a:pPr algn="r"/>
                      <a:r>
                        <a:rPr lang="en-US" sz="1400" dirty="0"/>
                        <a:t>5</a:t>
                      </a:r>
                    </a:p>
                  </a:txBody>
                  <a:tcPr/>
                </a:tc>
                <a:tc>
                  <a:txBody>
                    <a:bodyPr/>
                    <a:lstStyle/>
                    <a:p>
                      <a:pPr algn="r"/>
                      <a:r>
                        <a:rPr lang="en-US" sz="1400" dirty="0"/>
                        <a:t>5</a:t>
                      </a:r>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r>
                        <a:rPr lang="en-US" sz="1400" dirty="0"/>
                        <a:t>1</a:t>
                      </a:r>
                    </a:p>
                  </a:txBody>
                  <a:tcPr/>
                </a:tc>
                <a:extLst>
                  <a:ext uri="{0D108BD9-81ED-4DB2-BD59-A6C34878D82A}">
                    <a16:rowId xmlns:a16="http://schemas.microsoft.com/office/drawing/2014/main" val="10012"/>
                  </a:ext>
                </a:extLst>
              </a:tr>
              <a:tr h="290287">
                <a:tc>
                  <a:txBody>
                    <a:bodyPr/>
                    <a:lstStyle/>
                    <a:p>
                      <a:r>
                        <a:rPr lang="en-US" sz="1400" dirty="0"/>
                        <a:t>SUTAX</a:t>
                      </a:r>
                    </a:p>
                  </a:txBody>
                  <a:tcPr/>
                </a:tc>
                <a:tc>
                  <a:txBody>
                    <a:bodyPr/>
                    <a:lstStyle/>
                    <a:p>
                      <a:pPr algn="r"/>
                      <a:r>
                        <a:rPr lang="en-US" sz="1400" dirty="0"/>
                        <a:t>12</a:t>
                      </a:r>
                    </a:p>
                  </a:txBody>
                  <a:tcPr/>
                </a:tc>
                <a:tc>
                  <a:txBody>
                    <a:bodyPr/>
                    <a:lstStyle/>
                    <a:p>
                      <a:pPr algn="r"/>
                      <a:r>
                        <a:rPr lang="en-US" sz="1400" dirty="0"/>
                        <a:t>12</a:t>
                      </a:r>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r>
                        <a:rPr lang="en-US" sz="1400" dirty="0"/>
                        <a:t>2</a:t>
                      </a:r>
                    </a:p>
                  </a:txBody>
                  <a:tcPr/>
                </a:tc>
                <a:extLst>
                  <a:ext uri="{0D108BD9-81ED-4DB2-BD59-A6C34878D82A}">
                    <a16:rowId xmlns:a16="http://schemas.microsoft.com/office/drawing/2014/main" val="10013"/>
                  </a:ext>
                </a:extLst>
              </a:tr>
            </a:tbl>
          </a:graphicData>
        </a:graphic>
      </p:graphicFrame>
      <p:sp>
        <p:nvSpPr>
          <p:cNvPr id="38" name="TextBox 37"/>
          <p:cNvSpPr txBox="1"/>
          <p:nvPr/>
        </p:nvSpPr>
        <p:spPr>
          <a:xfrm>
            <a:off x="9267454" y="4873824"/>
            <a:ext cx="277640" cy="307777"/>
          </a:xfrm>
          <a:prstGeom prst="rect">
            <a:avLst/>
          </a:prstGeom>
          <a:noFill/>
        </p:spPr>
        <p:txBody>
          <a:bodyPr wrap="none" rtlCol="0">
            <a:spAutoFit/>
          </a:bodyPr>
          <a:lstStyle/>
          <a:p>
            <a:r>
              <a:rPr lang="en-US" sz="1400" dirty="0">
                <a:solidFill>
                  <a:prstClr val="black"/>
                </a:solidFill>
                <a:latin typeface="msam10"/>
              </a:rPr>
              <a:t>X</a:t>
            </a:r>
          </a:p>
        </p:txBody>
      </p:sp>
      <p:sp>
        <p:nvSpPr>
          <p:cNvPr id="39" name="TextBox 38"/>
          <p:cNvSpPr txBox="1"/>
          <p:nvPr/>
        </p:nvSpPr>
        <p:spPr>
          <a:xfrm>
            <a:off x="7772400" y="3962401"/>
            <a:ext cx="277640" cy="307777"/>
          </a:xfrm>
          <a:prstGeom prst="rect">
            <a:avLst/>
          </a:prstGeom>
          <a:noFill/>
        </p:spPr>
        <p:txBody>
          <a:bodyPr wrap="none" rtlCol="0">
            <a:spAutoFit/>
          </a:bodyPr>
          <a:lstStyle/>
          <a:p>
            <a:r>
              <a:rPr lang="en-US" sz="1400" dirty="0">
                <a:solidFill>
                  <a:prstClr val="black"/>
                </a:solidFill>
                <a:latin typeface="msam10"/>
              </a:rPr>
              <a:t>X</a:t>
            </a:r>
          </a:p>
        </p:txBody>
      </p:sp>
      <p:sp>
        <p:nvSpPr>
          <p:cNvPr id="40" name="TextBox 39"/>
          <p:cNvSpPr txBox="1"/>
          <p:nvPr/>
        </p:nvSpPr>
        <p:spPr>
          <a:xfrm>
            <a:off x="7772400" y="4343401"/>
            <a:ext cx="277640" cy="307777"/>
          </a:xfrm>
          <a:prstGeom prst="rect">
            <a:avLst/>
          </a:prstGeom>
          <a:noFill/>
        </p:spPr>
        <p:txBody>
          <a:bodyPr wrap="none" rtlCol="0">
            <a:spAutoFit/>
          </a:bodyPr>
          <a:lstStyle/>
          <a:p>
            <a:r>
              <a:rPr lang="en-US" sz="1400" dirty="0">
                <a:solidFill>
                  <a:prstClr val="black"/>
                </a:solidFill>
                <a:latin typeface="msam10"/>
              </a:rPr>
              <a:t>X</a:t>
            </a:r>
          </a:p>
        </p:txBody>
      </p:sp>
      <p:sp>
        <p:nvSpPr>
          <p:cNvPr id="41" name="TextBox 40"/>
          <p:cNvSpPr txBox="1"/>
          <p:nvPr/>
        </p:nvSpPr>
        <p:spPr>
          <a:xfrm>
            <a:off x="7772400" y="4648201"/>
            <a:ext cx="277640" cy="307777"/>
          </a:xfrm>
          <a:prstGeom prst="rect">
            <a:avLst/>
          </a:prstGeom>
          <a:noFill/>
        </p:spPr>
        <p:txBody>
          <a:bodyPr wrap="none" rtlCol="0">
            <a:spAutoFit/>
          </a:bodyPr>
          <a:lstStyle/>
          <a:p>
            <a:r>
              <a:rPr lang="en-US" sz="1400" dirty="0">
                <a:solidFill>
                  <a:prstClr val="black"/>
                </a:solidFill>
                <a:latin typeface="msam10"/>
              </a:rPr>
              <a:t>X</a:t>
            </a:r>
          </a:p>
        </p:txBody>
      </p:sp>
      <p:sp>
        <p:nvSpPr>
          <p:cNvPr id="42" name="TextBox 41"/>
          <p:cNvSpPr txBox="1"/>
          <p:nvPr/>
        </p:nvSpPr>
        <p:spPr>
          <a:xfrm>
            <a:off x="8534400" y="4035624"/>
            <a:ext cx="277640" cy="307777"/>
          </a:xfrm>
          <a:prstGeom prst="rect">
            <a:avLst/>
          </a:prstGeom>
          <a:noFill/>
        </p:spPr>
        <p:txBody>
          <a:bodyPr wrap="none" rtlCol="0">
            <a:spAutoFit/>
          </a:bodyPr>
          <a:lstStyle/>
          <a:p>
            <a:r>
              <a:rPr lang="en-US" sz="1400" dirty="0">
                <a:solidFill>
                  <a:prstClr val="black"/>
                </a:solidFill>
                <a:latin typeface="msam10"/>
              </a:rPr>
              <a:t>X</a:t>
            </a:r>
          </a:p>
        </p:txBody>
      </p:sp>
      <p:sp>
        <p:nvSpPr>
          <p:cNvPr id="43" name="TextBox 42"/>
          <p:cNvSpPr txBox="1"/>
          <p:nvPr/>
        </p:nvSpPr>
        <p:spPr>
          <a:xfrm>
            <a:off x="8534400" y="4645224"/>
            <a:ext cx="333746" cy="319445"/>
          </a:xfrm>
          <a:prstGeom prst="rect">
            <a:avLst/>
          </a:prstGeom>
          <a:noFill/>
        </p:spPr>
        <p:txBody>
          <a:bodyPr wrap="square" rtlCol="0">
            <a:spAutoFit/>
          </a:bodyPr>
          <a:lstStyle/>
          <a:p>
            <a:r>
              <a:rPr lang="en-US" sz="1400" dirty="0">
                <a:solidFill>
                  <a:prstClr val="black"/>
                </a:solidFill>
                <a:latin typeface="msam10"/>
              </a:rPr>
              <a:t>X</a:t>
            </a:r>
          </a:p>
        </p:txBody>
      </p:sp>
      <p:sp>
        <p:nvSpPr>
          <p:cNvPr id="44" name="TextBox 43"/>
          <p:cNvSpPr txBox="1"/>
          <p:nvPr/>
        </p:nvSpPr>
        <p:spPr>
          <a:xfrm>
            <a:off x="9267454" y="5178624"/>
            <a:ext cx="277640" cy="307777"/>
          </a:xfrm>
          <a:prstGeom prst="rect">
            <a:avLst/>
          </a:prstGeom>
          <a:noFill/>
        </p:spPr>
        <p:txBody>
          <a:bodyPr wrap="none" rtlCol="0">
            <a:spAutoFit/>
          </a:bodyPr>
          <a:lstStyle/>
          <a:p>
            <a:r>
              <a:rPr lang="en-US" sz="1400" dirty="0">
                <a:solidFill>
                  <a:prstClr val="black"/>
                </a:solidFill>
                <a:latin typeface="msam10"/>
              </a:rPr>
              <a:t>X</a:t>
            </a:r>
          </a:p>
        </p:txBody>
      </p:sp>
      <p:sp>
        <p:nvSpPr>
          <p:cNvPr id="45" name="TextBox 44"/>
          <p:cNvSpPr txBox="1"/>
          <p:nvPr/>
        </p:nvSpPr>
        <p:spPr>
          <a:xfrm>
            <a:off x="9267454" y="5483424"/>
            <a:ext cx="277640" cy="307777"/>
          </a:xfrm>
          <a:prstGeom prst="rect">
            <a:avLst/>
          </a:prstGeom>
          <a:noFill/>
        </p:spPr>
        <p:txBody>
          <a:bodyPr wrap="none" rtlCol="0">
            <a:spAutoFit/>
          </a:bodyPr>
          <a:lstStyle/>
          <a:p>
            <a:r>
              <a:rPr lang="en-US" sz="1400" dirty="0">
                <a:solidFill>
                  <a:prstClr val="black"/>
                </a:solidFill>
                <a:latin typeface="msam10"/>
              </a:rPr>
              <a:t>X</a:t>
            </a:r>
          </a:p>
        </p:txBody>
      </p:sp>
      <p:sp>
        <p:nvSpPr>
          <p:cNvPr id="46" name="TextBox 45"/>
          <p:cNvSpPr txBox="1"/>
          <p:nvPr/>
        </p:nvSpPr>
        <p:spPr>
          <a:xfrm>
            <a:off x="9267454" y="5788224"/>
            <a:ext cx="277640" cy="307777"/>
          </a:xfrm>
          <a:prstGeom prst="rect">
            <a:avLst/>
          </a:prstGeom>
          <a:noFill/>
        </p:spPr>
        <p:txBody>
          <a:bodyPr wrap="none" rtlCol="0">
            <a:spAutoFit/>
          </a:bodyPr>
          <a:lstStyle/>
          <a:p>
            <a:r>
              <a:rPr lang="en-US" sz="1400" dirty="0">
                <a:solidFill>
                  <a:prstClr val="black"/>
                </a:solidFill>
                <a:latin typeface="msam10"/>
              </a:rPr>
              <a:t>X</a:t>
            </a:r>
          </a:p>
        </p:txBody>
      </p:sp>
    </p:spTree>
    <p:extLst>
      <p:ext uri="{BB962C8B-B14F-4D97-AF65-F5344CB8AC3E}">
        <p14:creationId xmlns:p14="http://schemas.microsoft.com/office/powerpoint/2010/main" val="1728043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863C23-6CAC-4EBC-A32A-C93E56CDEDCC}"/>
              </a:ext>
            </a:extLst>
          </p:cNvPr>
          <p:cNvSpPr txBox="1"/>
          <p:nvPr/>
        </p:nvSpPr>
        <p:spPr>
          <a:xfrm>
            <a:off x="1976845" y="2447109"/>
            <a:ext cx="7181710" cy="830997"/>
          </a:xfrm>
          <a:prstGeom prst="rect">
            <a:avLst/>
          </a:prstGeom>
          <a:noFill/>
        </p:spPr>
        <p:txBody>
          <a:bodyPr wrap="none" rtlCol="0">
            <a:spAutoFit/>
          </a:bodyPr>
          <a:lstStyle/>
          <a:p>
            <a:r>
              <a:rPr lang="en-US" sz="4800" dirty="0"/>
              <a:t>Automated Program Repair</a:t>
            </a:r>
          </a:p>
        </p:txBody>
      </p:sp>
    </p:spTree>
    <p:extLst>
      <p:ext uri="{BB962C8B-B14F-4D97-AF65-F5344CB8AC3E}">
        <p14:creationId xmlns:p14="http://schemas.microsoft.com/office/powerpoint/2010/main" val="3395666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Repair Overview</a:t>
            </a:r>
          </a:p>
        </p:txBody>
      </p:sp>
      <p:sp>
        <p:nvSpPr>
          <p:cNvPr id="3" name="Content Placeholder 2"/>
          <p:cNvSpPr>
            <a:spLocks noGrp="1"/>
          </p:cNvSpPr>
          <p:nvPr>
            <p:ph idx="1"/>
          </p:nvPr>
        </p:nvSpPr>
        <p:spPr>
          <a:xfrm>
            <a:off x="1981200" y="1310640"/>
            <a:ext cx="8229600" cy="5045711"/>
          </a:xfrm>
        </p:spPr>
        <p:txBody>
          <a:bodyPr>
            <a:normAutofit/>
          </a:bodyPr>
          <a:lstStyle/>
          <a:p>
            <a:r>
              <a:rPr lang="en-US" dirty="0"/>
              <a:t>Debugging faults in database-centric applications is very tedious</a:t>
            </a:r>
          </a:p>
          <a:p>
            <a:pPr>
              <a:buNone/>
            </a:pPr>
            <a:endParaRPr lang="en-US" dirty="0"/>
          </a:p>
          <a:p>
            <a:r>
              <a:rPr lang="en-US" dirty="0"/>
              <a:t>We present an approach to </a:t>
            </a:r>
            <a:r>
              <a:rPr lang="en-US" dirty="0">
                <a:solidFill>
                  <a:srgbClr val="00B0F0"/>
                </a:solidFill>
              </a:rPr>
              <a:t>correct bugs in selection conditions</a:t>
            </a:r>
            <a:r>
              <a:rPr lang="en-US" dirty="0"/>
              <a:t> of database statements (</a:t>
            </a:r>
            <a:r>
              <a:rPr lang="en-US" dirty="0">
                <a:solidFill>
                  <a:srgbClr val="00B0F0"/>
                </a:solidFill>
              </a:rPr>
              <a:t>Selection Bugs</a:t>
            </a:r>
            <a:r>
              <a:rPr lang="en-US" dirty="0"/>
              <a:t>)</a:t>
            </a:r>
          </a:p>
          <a:p>
            <a:pPr lvl="1"/>
            <a:r>
              <a:rPr lang="en-US" dirty="0"/>
              <a:t>Where clause of DB statements in </a:t>
            </a:r>
            <a:r>
              <a:rPr lang="en-US" dirty="0">
                <a:solidFill>
                  <a:srgbClr val="00B0F0"/>
                </a:solidFill>
              </a:rPr>
              <a:t>ABAP</a:t>
            </a:r>
            <a:r>
              <a:rPr lang="en-US" dirty="0"/>
              <a:t> (SAP) programs</a:t>
            </a:r>
          </a:p>
          <a:p>
            <a:pPr lvl="1">
              <a:buNone/>
            </a:pPr>
            <a:endParaRPr lang="en-US" dirty="0"/>
          </a:p>
          <a:p>
            <a:pPr lvl="1"/>
            <a:r>
              <a:rPr lang="en-US" dirty="0"/>
              <a:t>Key novelty is to use information latent in the </a:t>
            </a:r>
            <a:r>
              <a:rPr lang="en-US" dirty="0">
                <a:solidFill>
                  <a:srgbClr val="00B0F0"/>
                </a:solidFill>
              </a:rPr>
              <a:t>data distribution to efficiently generate a correct repair</a:t>
            </a:r>
          </a:p>
          <a:p>
            <a:pPr lvl="1">
              <a:buNone/>
            </a:pPr>
            <a:endParaRPr lang="en-US" dirty="0">
              <a:solidFill>
                <a:srgbClr val="00B0F0"/>
              </a:solidFill>
            </a:endParaRPr>
          </a:p>
          <a:p>
            <a:pPr lvl="1"/>
            <a:r>
              <a:rPr lang="en-US" dirty="0"/>
              <a:t>First combination of </a:t>
            </a:r>
            <a:r>
              <a:rPr lang="en-US" dirty="0">
                <a:solidFill>
                  <a:srgbClr val="00B0F0"/>
                </a:solidFill>
              </a:rPr>
              <a:t>semi-supervised learning (SVM) and combinatorial search (SAT) </a:t>
            </a:r>
            <a:r>
              <a:rPr lang="en-US" dirty="0"/>
              <a:t>for repair</a:t>
            </a:r>
          </a:p>
        </p:txBody>
      </p:sp>
      <p:sp>
        <p:nvSpPr>
          <p:cNvPr id="5" name="Slide Number Placeholder 4"/>
          <p:cNvSpPr>
            <a:spLocks noGrp="1"/>
          </p:cNvSpPr>
          <p:nvPr>
            <p:ph type="sldNum" sz="quarter" idx="12"/>
          </p:nvPr>
        </p:nvSpPr>
        <p:spPr/>
        <p:txBody>
          <a:bodyPr/>
          <a:lstStyle/>
          <a:p>
            <a:fld id="{FB514ECD-3CC7-0C4D-BF73-05ECAD6DEBA0}" type="slidenum">
              <a:rPr lang="en-US" smtClean="0"/>
              <a:pPr/>
              <a:t>56</a:t>
            </a:fld>
            <a:endParaRPr lang="en-US"/>
          </a:p>
        </p:txBody>
      </p:sp>
    </p:spTree>
    <p:extLst>
      <p:ext uri="{BB962C8B-B14F-4D97-AF65-F5344CB8AC3E}">
        <p14:creationId xmlns:p14="http://schemas.microsoft.com/office/powerpoint/2010/main" val="3211067989"/>
      </p:ext>
    </p:extLst>
  </p:cSld>
  <p:clrMapOvr>
    <a:masterClrMapping/>
  </p:clrMapOvr>
  <mc:AlternateContent xmlns:mc="http://schemas.openxmlformats.org/markup-compatibility/2006" xmlns:p14="http://schemas.microsoft.com/office/powerpoint/2010/main">
    <mc:Choice Requires="p14">
      <p:transition spd="slow" p14:dur="2000" advTm="71218"/>
    </mc:Choice>
    <mc:Fallback xmlns="">
      <p:transition spd="slow" advTm="71218"/>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067949"/>
            <a:ext cx="8229600" cy="3866400"/>
          </a:xfrm>
        </p:spPr>
        <p:txBody>
          <a:bodyPr>
            <a:normAutofit fontScale="77500" lnSpcReduction="20000"/>
          </a:bodyPr>
          <a:lstStyle/>
          <a:p>
            <a:pPr marL="0" indent="0">
              <a:buNone/>
            </a:pPr>
            <a:endParaRPr lang="en-US" sz="1600" dirty="0">
              <a:latin typeface="Monaco"/>
              <a:cs typeface="Monaco"/>
            </a:endParaRPr>
          </a:p>
          <a:p>
            <a:pPr marL="0" indent="0">
              <a:buNone/>
            </a:pPr>
            <a:r>
              <a:rPr lang="en-US" sz="1600" dirty="0">
                <a:solidFill>
                  <a:srgbClr val="00B050"/>
                </a:solidFill>
                <a:latin typeface="Monaco"/>
                <a:cs typeface="Monaco"/>
              </a:rPr>
              <a:t>SELECT Customer Price Year from </a:t>
            </a:r>
            <a:r>
              <a:rPr lang="en-US" sz="1600" dirty="0" err="1">
                <a:solidFill>
                  <a:srgbClr val="00B050"/>
                </a:solidFill>
                <a:latin typeface="Monaco"/>
                <a:cs typeface="Monaco"/>
              </a:rPr>
              <a:t>OrderTab</a:t>
            </a:r>
            <a:r>
              <a:rPr lang="en-US" sz="1600" dirty="0">
                <a:solidFill>
                  <a:srgbClr val="00B050"/>
                </a:solidFill>
                <a:latin typeface="Monaco"/>
                <a:cs typeface="Monaco"/>
              </a:rPr>
              <a:t> INTO </a:t>
            </a:r>
            <a:r>
              <a:rPr lang="en-US" sz="1600" dirty="0" err="1">
                <a:solidFill>
                  <a:srgbClr val="00B050"/>
                </a:solidFill>
                <a:latin typeface="Monaco"/>
                <a:cs typeface="Monaco"/>
              </a:rPr>
              <a:t>itab</a:t>
            </a:r>
            <a:endParaRPr lang="en-US" sz="1600" dirty="0">
              <a:solidFill>
                <a:srgbClr val="00B050"/>
              </a:solidFill>
              <a:latin typeface="Monaco"/>
              <a:cs typeface="Monaco"/>
            </a:endParaRPr>
          </a:p>
          <a:p>
            <a:pPr marL="0" indent="0">
              <a:buNone/>
            </a:pPr>
            <a:r>
              <a:rPr lang="en-US" sz="1600" dirty="0">
                <a:solidFill>
                  <a:srgbClr val="00B050"/>
                </a:solidFill>
                <a:latin typeface="Monaco"/>
                <a:cs typeface="Monaco"/>
              </a:rPr>
              <a:t>SORT </a:t>
            </a:r>
            <a:r>
              <a:rPr lang="en-US" sz="1600" dirty="0" err="1">
                <a:solidFill>
                  <a:srgbClr val="00B050"/>
                </a:solidFill>
                <a:latin typeface="Monaco"/>
                <a:cs typeface="Monaco"/>
              </a:rPr>
              <a:t>itab</a:t>
            </a:r>
            <a:r>
              <a:rPr lang="en-US" sz="1600" dirty="0">
                <a:solidFill>
                  <a:srgbClr val="00B050"/>
                </a:solidFill>
                <a:latin typeface="Monaco"/>
                <a:cs typeface="Monaco"/>
              </a:rPr>
              <a:t> by Customer</a:t>
            </a:r>
          </a:p>
          <a:p>
            <a:pPr marL="0" indent="0">
              <a:buNone/>
            </a:pPr>
            <a:r>
              <a:rPr lang="en-US" sz="1600" dirty="0">
                <a:solidFill>
                  <a:srgbClr val="00B050"/>
                </a:solidFill>
                <a:latin typeface="Monaco"/>
                <a:cs typeface="Monaco"/>
              </a:rPr>
              <a:t>DEL from </a:t>
            </a:r>
            <a:r>
              <a:rPr lang="en-US" sz="1600" dirty="0" err="1">
                <a:solidFill>
                  <a:srgbClr val="00B050"/>
                </a:solidFill>
                <a:latin typeface="Monaco"/>
                <a:cs typeface="Monaco"/>
              </a:rPr>
              <a:t>itab</a:t>
            </a:r>
            <a:r>
              <a:rPr lang="en-US" sz="1600" dirty="0">
                <a:solidFill>
                  <a:srgbClr val="00B050"/>
                </a:solidFill>
                <a:latin typeface="Monaco"/>
                <a:cs typeface="Monaco"/>
              </a:rPr>
              <a:t> where Year &lt;= 2009 and Price &gt; 5</a:t>
            </a:r>
          </a:p>
          <a:p>
            <a:pPr marL="0" indent="0">
              <a:buNone/>
            </a:pPr>
            <a:r>
              <a:rPr lang="en-US" sz="1600" dirty="0">
                <a:solidFill>
                  <a:schemeClr val="accent6">
                    <a:lumMod val="50000"/>
                  </a:schemeClr>
                </a:solidFill>
                <a:latin typeface="Monaco"/>
                <a:cs typeface="Monaco"/>
              </a:rPr>
              <a:t>LOOP AT </a:t>
            </a:r>
            <a:r>
              <a:rPr lang="en-US" sz="1600" dirty="0" err="1">
                <a:solidFill>
                  <a:schemeClr val="accent6">
                    <a:lumMod val="50000"/>
                  </a:schemeClr>
                </a:solidFill>
                <a:latin typeface="Monaco"/>
                <a:cs typeface="Monaco"/>
              </a:rPr>
              <a:t>itab</a:t>
            </a:r>
            <a:r>
              <a:rPr lang="en-US" sz="1600" dirty="0">
                <a:solidFill>
                  <a:schemeClr val="accent6">
                    <a:lumMod val="50000"/>
                  </a:schemeClr>
                </a:solidFill>
                <a:latin typeface="Monaco"/>
                <a:cs typeface="Monaco"/>
              </a:rPr>
              <a:t> INTO </a:t>
            </a:r>
            <a:r>
              <a:rPr lang="en-US" sz="1600" dirty="0" err="1">
                <a:solidFill>
                  <a:schemeClr val="accent6">
                    <a:lumMod val="50000"/>
                  </a:schemeClr>
                </a:solidFill>
                <a:latin typeface="Monaco"/>
                <a:cs typeface="Monaco"/>
              </a:rPr>
              <a:t>wa</a:t>
            </a:r>
            <a:endParaRPr lang="en-US" sz="1600" dirty="0">
              <a:solidFill>
                <a:schemeClr val="accent6">
                  <a:lumMod val="50000"/>
                </a:schemeClr>
              </a:solidFill>
              <a:latin typeface="Monaco"/>
              <a:cs typeface="Monaco"/>
            </a:endParaRPr>
          </a:p>
          <a:p>
            <a:pPr marL="0" indent="0">
              <a:buNone/>
            </a:pPr>
            <a:r>
              <a:rPr lang="en-US" sz="1600" dirty="0">
                <a:solidFill>
                  <a:schemeClr val="accent6">
                    <a:lumMod val="50000"/>
                  </a:schemeClr>
                </a:solidFill>
                <a:latin typeface="Monaco"/>
                <a:cs typeface="Monaco"/>
              </a:rPr>
              <a:t>   AT NEW Customer</a:t>
            </a:r>
          </a:p>
          <a:p>
            <a:pPr marL="0" indent="0">
              <a:buNone/>
            </a:pPr>
            <a:r>
              <a:rPr lang="en-US" sz="1600" dirty="0">
                <a:solidFill>
                  <a:schemeClr val="accent6">
                    <a:lumMod val="50000"/>
                  </a:schemeClr>
                </a:solidFill>
                <a:latin typeface="Monaco"/>
                <a:cs typeface="Monaco"/>
              </a:rPr>
              <a:t>      amount = 0</a:t>
            </a:r>
          </a:p>
          <a:p>
            <a:pPr marL="0" indent="0">
              <a:buNone/>
            </a:pPr>
            <a:r>
              <a:rPr lang="en-US" sz="1600" dirty="0">
                <a:solidFill>
                  <a:schemeClr val="accent6">
                    <a:lumMod val="50000"/>
                  </a:schemeClr>
                </a:solidFill>
                <a:latin typeface="Monaco"/>
                <a:cs typeface="Monaco"/>
              </a:rPr>
              <a:t>   ENDAT</a:t>
            </a:r>
          </a:p>
          <a:p>
            <a:pPr marL="0" indent="0">
              <a:buNone/>
            </a:pPr>
            <a:r>
              <a:rPr lang="en-US" sz="1600" dirty="0">
                <a:solidFill>
                  <a:schemeClr val="accent6">
                    <a:lumMod val="50000"/>
                  </a:schemeClr>
                </a:solidFill>
                <a:latin typeface="Monaco"/>
                <a:cs typeface="Monaco"/>
              </a:rPr>
              <a:t>   amount = amount + </a:t>
            </a:r>
            <a:r>
              <a:rPr lang="en-US" sz="1600" dirty="0" err="1">
                <a:solidFill>
                  <a:schemeClr val="accent6">
                    <a:lumMod val="50000"/>
                  </a:schemeClr>
                </a:solidFill>
                <a:latin typeface="Monaco"/>
                <a:cs typeface="Monaco"/>
              </a:rPr>
              <a:t>wa.price</a:t>
            </a:r>
            <a:endParaRPr lang="en-US" sz="1600" dirty="0">
              <a:solidFill>
                <a:schemeClr val="accent6">
                  <a:lumMod val="50000"/>
                </a:schemeClr>
              </a:solidFill>
              <a:latin typeface="Monaco"/>
              <a:cs typeface="Monaco"/>
            </a:endParaRPr>
          </a:p>
          <a:p>
            <a:pPr marL="0" indent="0">
              <a:buNone/>
            </a:pPr>
            <a:r>
              <a:rPr lang="en-US" sz="1600" dirty="0">
                <a:solidFill>
                  <a:schemeClr val="accent6">
                    <a:lumMod val="50000"/>
                  </a:schemeClr>
                </a:solidFill>
                <a:latin typeface="Monaco"/>
                <a:cs typeface="Monaco"/>
              </a:rPr>
              <a:t>   AT END Customer</a:t>
            </a:r>
          </a:p>
          <a:p>
            <a:pPr marL="0" indent="0">
              <a:buNone/>
            </a:pPr>
            <a:r>
              <a:rPr lang="en-US" sz="1600" dirty="0">
                <a:latin typeface="Monaco"/>
                <a:cs typeface="Monaco"/>
              </a:rPr>
              <a:t>       </a:t>
            </a:r>
            <a:r>
              <a:rPr lang="en-US" sz="1600" dirty="0">
                <a:solidFill>
                  <a:srgbClr val="00B050"/>
                </a:solidFill>
                <a:latin typeface="Monaco"/>
                <a:cs typeface="Monaco"/>
              </a:rPr>
              <a:t>WRITE </a:t>
            </a:r>
            <a:r>
              <a:rPr lang="en-US" sz="1600" dirty="0" err="1">
                <a:solidFill>
                  <a:srgbClr val="00B050"/>
                </a:solidFill>
                <a:latin typeface="Monaco"/>
                <a:cs typeface="Monaco"/>
              </a:rPr>
              <a:t>wa.Customer</a:t>
            </a:r>
            <a:r>
              <a:rPr lang="en-US" sz="1600" dirty="0">
                <a:solidFill>
                  <a:srgbClr val="00B050"/>
                </a:solidFill>
                <a:latin typeface="Monaco"/>
                <a:cs typeface="Monaco"/>
              </a:rPr>
              <a:t> amount</a:t>
            </a:r>
          </a:p>
          <a:p>
            <a:pPr marL="0" indent="0">
              <a:buNone/>
            </a:pPr>
            <a:r>
              <a:rPr lang="en-US" sz="1600" dirty="0">
                <a:latin typeface="Monaco"/>
                <a:cs typeface="Monaco"/>
              </a:rPr>
              <a:t>   </a:t>
            </a:r>
            <a:r>
              <a:rPr lang="en-US" sz="1600" dirty="0">
                <a:solidFill>
                  <a:schemeClr val="accent6">
                    <a:lumMod val="50000"/>
                  </a:schemeClr>
                </a:solidFill>
                <a:latin typeface="Monaco"/>
                <a:cs typeface="Monaco"/>
              </a:rPr>
              <a:t>ENDAT</a:t>
            </a:r>
          </a:p>
          <a:p>
            <a:pPr marL="0" indent="0">
              <a:buNone/>
            </a:pPr>
            <a:r>
              <a:rPr lang="en-US" sz="1600" dirty="0">
                <a:solidFill>
                  <a:schemeClr val="accent6">
                    <a:lumMod val="50000"/>
                  </a:schemeClr>
                </a:solidFill>
                <a:latin typeface="Monaco"/>
                <a:cs typeface="Monaco"/>
              </a:rPr>
              <a:t>ENDLOOP</a:t>
            </a:r>
          </a:p>
        </p:txBody>
      </p:sp>
      <p:graphicFrame>
        <p:nvGraphicFramePr>
          <p:cNvPr id="6" name="Table 5"/>
          <p:cNvGraphicFramePr>
            <a:graphicFrameLocks noGrp="1"/>
          </p:cNvGraphicFramePr>
          <p:nvPr>
            <p:extLst/>
          </p:nvPr>
        </p:nvGraphicFramePr>
        <p:xfrm>
          <a:off x="6763749" y="2380959"/>
          <a:ext cx="2808273" cy="3962400"/>
        </p:xfrm>
        <a:graphic>
          <a:graphicData uri="http://schemas.openxmlformats.org/drawingml/2006/table">
            <a:tbl>
              <a:tblPr firstRow="1" bandRow="1">
                <a:tableStyleId>{0660B408-B3CF-4A94-85FC-2B1E0A45F4A2}</a:tableStyleId>
              </a:tblPr>
              <a:tblGrid>
                <a:gridCol w="936091">
                  <a:extLst>
                    <a:ext uri="{9D8B030D-6E8A-4147-A177-3AD203B41FA5}">
                      <a16:colId xmlns:a16="http://schemas.microsoft.com/office/drawing/2014/main" val="20000"/>
                    </a:ext>
                  </a:extLst>
                </a:gridCol>
                <a:gridCol w="936091">
                  <a:extLst>
                    <a:ext uri="{9D8B030D-6E8A-4147-A177-3AD203B41FA5}">
                      <a16:colId xmlns:a16="http://schemas.microsoft.com/office/drawing/2014/main" val="20001"/>
                    </a:ext>
                  </a:extLst>
                </a:gridCol>
                <a:gridCol w="936091">
                  <a:extLst>
                    <a:ext uri="{9D8B030D-6E8A-4147-A177-3AD203B41FA5}">
                      <a16:colId xmlns:a16="http://schemas.microsoft.com/office/drawing/2014/main" val="20002"/>
                    </a:ext>
                  </a:extLst>
                </a:gridCol>
              </a:tblGrid>
              <a:tr h="297949">
                <a:tc>
                  <a:txBody>
                    <a:bodyPr/>
                    <a:lstStyle/>
                    <a:p>
                      <a:r>
                        <a:rPr lang="en-US" sz="1400" dirty="0"/>
                        <a:t>Customer</a:t>
                      </a:r>
                    </a:p>
                  </a:txBody>
                  <a:tcPr/>
                </a:tc>
                <a:tc>
                  <a:txBody>
                    <a:bodyPr/>
                    <a:lstStyle/>
                    <a:p>
                      <a:r>
                        <a:rPr lang="en-US" sz="1400" dirty="0"/>
                        <a:t>Price</a:t>
                      </a:r>
                    </a:p>
                  </a:txBody>
                  <a:tcPr/>
                </a:tc>
                <a:tc>
                  <a:txBody>
                    <a:bodyPr/>
                    <a:lstStyle/>
                    <a:p>
                      <a:r>
                        <a:rPr lang="en-US" sz="1400" dirty="0"/>
                        <a:t>Year</a:t>
                      </a:r>
                    </a:p>
                  </a:txBody>
                  <a:tcPr/>
                </a:tc>
                <a:extLst>
                  <a:ext uri="{0D108BD9-81ED-4DB2-BD59-A6C34878D82A}">
                    <a16:rowId xmlns:a16="http://schemas.microsoft.com/office/drawing/2014/main" val="10000"/>
                  </a:ext>
                </a:extLst>
              </a:tr>
              <a:tr h="297949">
                <a:tc>
                  <a:txBody>
                    <a:bodyPr/>
                    <a:lstStyle/>
                    <a:p>
                      <a:r>
                        <a:rPr lang="en-US" sz="1400" dirty="0"/>
                        <a:t>1</a:t>
                      </a:r>
                    </a:p>
                  </a:txBody>
                  <a:tcPr/>
                </a:tc>
                <a:tc>
                  <a:txBody>
                    <a:bodyPr/>
                    <a:lstStyle/>
                    <a:p>
                      <a:r>
                        <a:rPr lang="en-US" sz="1400" dirty="0"/>
                        <a:t>20</a:t>
                      </a:r>
                    </a:p>
                  </a:txBody>
                  <a:tcPr/>
                </a:tc>
                <a:tc>
                  <a:txBody>
                    <a:bodyPr/>
                    <a:lstStyle/>
                    <a:p>
                      <a:r>
                        <a:rPr lang="en-US" sz="1400" dirty="0"/>
                        <a:t>2012</a:t>
                      </a:r>
                    </a:p>
                  </a:txBody>
                  <a:tcPr/>
                </a:tc>
                <a:extLst>
                  <a:ext uri="{0D108BD9-81ED-4DB2-BD59-A6C34878D82A}">
                    <a16:rowId xmlns:a16="http://schemas.microsoft.com/office/drawing/2014/main" val="10001"/>
                  </a:ext>
                </a:extLst>
              </a:tr>
              <a:tr h="297949">
                <a:tc>
                  <a:txBody>
                    <a:bodyPr/>
                    <a:lstStyle/>
                    <a:p>
                      <a:r>
                        <a:rPr lang="en-US" sz="1400" dirty="0"/>
                        <a:t>1</a:t>
                      </a:r>
                    </a:p>
                  </a:txBody>
                  <a:tcPr/>
                </a:tc>
                <a:tc>
                  <a:txBody>
                    <a:bodyPr/>
                    <a:lstStyle/>
                    <a:p>
                      <a:r>
                        <a:rPr lang="en-US" sz="1400" dirty="0"/>
                        <a:t>16</a:t>
                      </a:r>
                    </a:p>
                  </a:txBody>
                  <a:tcPr/>
                </a:tc>
                <a:tc>
                  <a:txBody>
                    <a:bodyPr/>
                    <a:lstStyle/>
                    <a:p>
                      <a:r>
                        <a:rPr lang="en-US" sz="1400" dirty="0"/>
                        <a:t>2011</a:t>
                      </a:r>
                    </a:p>
                  </a:txBody>
                  <a:tcPr/>
                </a:tc>
                <a:extLst>
                  <a:ext uri="{0D108BD9-81ED-4DB2-BD59-A6C34878D82A}">
                    <a16:rowId xmlns:a16="http://schemas.microsoft.com/office/drawing/2014/main" val="10002"/>
                  </a:ext>
                </a:extLst>
              </a:tr>
              <a:tr h="297949">
                <a:tc>
                  <a:txBody>
                    <a:bodyPr/>
                    <a:lstStyle/>
                    <a:p>
                      <a:r>
                        <a:rPr lang="en-US" sz="1400" dirty="0"/>
                        <a:t>1</a:t>
                      </a:r>
                    </a:p>
                  </a:txBody>
                  <a:tcPr/>
                </a:tc>
                <a:tc>
                  <a:txBody>
                    <a:bodyPr/>
                    <a:lstStyle/>
                    <a:p>
                      <a:r>
                        <a:rPr lang="en-US" sz="1400" dirty="0"/>
                        <a:t>12</a:t>
                      </a:r>
                    </a:p>
                  </a:txBody>
                  <a:tcPr/>
                </a:tc>
                <a:tc>
                  <a:txBody>
                    <a:bodyPr/>
                    <a:lstStyle/>
                    <a:p>
                      <a:r>
                        <a:rPr lang="en-US" sz="1400" dirty="0"/>
                        <a:t>2001</a:t>
                      </a:r>
                    </a:p>
                  </a:txBody>
                  <a:tcPr/>
                </a:tc>
                <a:extLst>
                  <a:ext uri="{0D108BD9-81ED-4DB2-BD59-A6C34878D82A}">
                    <a16:rowId xmlns:a16="http://schemas.microsoft.com/office/drawing/2014/main" val="10003"/>
                  </a:ext>
                </a:extLst>
              </a:tr>
              <a:tr h="297949">
                <a:tc>
                  <a:txBody>
                    <a:bodyPr/>
                    <a:lstStyle/>
                    <a:p>
                      <a:r>
                        <a:rPr lang="en-US" sz="1400" dirty="0"/>
                        <a:t>1</a:t>
                      </a:r>
                    </a:p>
                  </a:txBody>
                  <a:tcPr/>
                </a:tc>
                <a:tc>
                  <a:txBody>
                    <a:bodyPr/>
                    <a:lstStyle/>
                    <a:p>
                      <a:r>
                        <a:rPr lang="en-US" sz="1400" dirty="0"/>
                        <a:t>10</a:t>
                      </a:r>
                    </a:p>
                  </a:txBody>
                  <a:tcPr/>
                </a:tc>
                <a:tc>
                  <a:txBody>
                    <a:bodyPr/>
                    <a:lstStyle/>
                    <a:p>
                      <a:r>
                        <a:rPr lang="en-US" sz="1400" dirty="0"/>
                        <a:t>2002</a:t>
                      </a:r>
                    </a:p>
                  </a:txBody>
                  <a:tcPr/>
                </a:tc>
                <a:extLst>
                  <a:ext uri="{0D108BD9-81ED-4DB2-BD59-A6C34878D82A}">
                    <a16:rowId xmlns:a16="http://schemas.microsoft.com/office/drawing/2014/main" val="10004"/>
                  </a:ext>
                </a:extLst>
              </a:tr>
              <a:tr h="297949">
                <a:tc>
                  <a:txBody>
                    <a:bodyPr/>
                    <a:lstStyle/>
                    <a:p>
                      <a:r>
                        <a:rPr lang="en-US" sz="1400" dirty="0"/>
                        <a:t>1</a:t>
                      </a:r>
                    </a:p>
                  </a:txBody>
                  <a:tcPr/>
                </a:tc>
                <a:tc>
                  <a:txBody>
                    <a:bodyPr/>
                    <a:lstStyle/>
                    <a:p>
                      <a:r>
                        <a:rPr lang="en-US" sz="1400" dirty="0"/>
                        <a:t>15</a:t>
                      </a:r>
                    </a:p>
                  </a:txBody>
                  <a:tcPr/>
                </a:tc>
                <a:tc>
                  <a:txBody>
                    <a:bodyPr/>
                    <a:lstStyle/>
                    <a:p>
                      <a:r>
                        <a:rPr lang="en-US" sz="1400" dirty="0"/>
                        <a:t>2011</a:t>
                      </a:r>
                    </a:p>
                  </a:txBody>
                  <a:tcPr/>
                </a:tc>
                <a:extLst>
                  <a:ext uri="{0D108BD9-81ED-4DB2-BD59-A6C34878D82A}">
                    <a16:rowId xmlns:a16="http://schemas.microsoft.com/office/drawing/2014/main" val="10005"/>
                  </a:ext>
                </a:extLst>
              </a:tr>
              <a:tr h="297949">
                <a:tc>
                  <a:txBody>
                    <a:bodyPr/>
                    <a:lstStyle/>
                    <a:p>
                      <a:r>
                        <a:rPr lang="en-US" sz="1400" dirty="0"/>
                        <a:t>2</a:t>
                      </a:r>
                    </a:p>
                  </a:txBody>
                  <a:tcPr/>
                </a:tc>
                <a:tc>
                  <a:txBody>
                    <a:bodyPr/>
                    <a:lstStyle/>
                    <a:p>
                      <a:r>
                        <a:rPr lang="en-US" sz="1400" dirty="0"/>
                        <a:t>7</a:t>
                      </a:r>
                    </a:p>
                  </a:txBody>
                  <a:tcPr/>
                </a:tc>
                <a:tc>
                  <a:txBody>
                    <a:bodyPr/>
                    <a:lstStyle/>
                    <a:p>
                      <a:r>
                        <a:rPr lang="en-US" sz="1400" dirty="0"/>
                        <a:t>2005</a:t>
                      </a:r>
                    </a:p>
                  </a:txBody>
                  <a:tcPr/>
                </a:tc>
                <a:extLst>
                  <a:ext uri="{0D108BD9-81ED-4DB2-BD59-A6C34878D82A}">
                    <a16:rowId xmlns:a16="http://schemas.microsoft.com/office/drawing/2014/main" val="10006"/>
                  </a:ext>
                </a:extLst>
              </a:tr>
              <a:tr h="297949">
                <a:tc>
                  <a:txBody>
                    <a:bodyPr/>
                    <a:lstStyle/>
                    <a:p>
                      <a:r>
                        <a:rPr lang="en-US" sz="1400" dirty="0"/>
                        <a:t>2</a:t>
                      </a:r>
                    </a:p>
                  </a:txBody>
                  <a:tcPr/>
                </a:tc>
                <a:tc>
                  <a:txBody>
                    <a:bodyPr/>
                    <a:lstStyle/>
                    <a:p>
                      <a:r>
                        <a:rPr lang="en-US" sz="1400" dirty="0"/>
                        <a:t>13</a:t>
                      </a:r>
                    </a:p>
                  </a:txBody>
                  <a:tcPr/>
                </a:tc>
                <a:tc>
                  <a:txBody>
                    <a:bodyPr/>
                    <a:lstStyle/>
                    <a:p>
                      <a:r>
                        <a:rPr lang="en-US" sz="1400" dirty="0"/>
                        <a:t>2007</a:t>
                      </a:r>
                    </a:p>
                  </a:txBody>
                  <a:tcPr/>
                </a:tc>
                <a:extLst>
                  <a:ext uri="{0D108BD9-81ED-4DB2-BD59-A6C34878D82A}">
                    <a16:rowId xmlns:a16="http://schemas.microsoft.com/office/drawing/2014/main" val="10007"/>
                  </a:ext>
                </a:extLst>
              </a:tr>
              <a:tr h="297949">
                <a:tc>
                  <a:txBody>
                    <a:bodyPr/>
                    <a:lstStyle/>
                    <a:p>
                      <a:r>
                        <a:rPr lang="en-US" sz="1400" dirty="0"/>
                        <a:t>2</a:t>
                      </a:r>
                    </a:p>
                  </a:txBody>
                  <a:tcPr/>
                </a:tc>
                <a:tc>
                  <a:txBody>
                    <a:bodyPr/>
                    <a:lstStyle/>
                    <a:p>
                      <a:r>
                        <a:rPr lang="en-US" sz="1400" dirty="0"/>
                        <a:t>15</a:t>
                      </a:r>
                    </a:p>
                  </a:txBody>
                  <a:tcPr/>
                </a:tc>
                <a:tc>
                  <a:txBody>
                    <a:bodyPr/>
                    <a:lstStyle/>
                    <a:p>
                      <a:r>
                        <a:rPr lang="en-US" sz="1400" dirty="0"/>
                        <a:t>2010</a:t>
                      </a:r>
                    </a:p>
                  </a:txBody>
                  <a:tcPr/>
                </a:tc>
                <a:extLst>
                  <a:ext uri="{0D108BD9-81ED-4DB2-BD59-A6C34878D82A}">
                    <a16:rowId xmlns:a16="http://schemas.microsoft.com/office/drawing/2014/main" val="10008"/>
                  </a:ext>
                </a:extLst>
              </a:tr>
              <a:tr h="297949">
                <a:tc>
                  <a:txBody>
                    <a:bodyPr/>
                    <a:lstStyle/>
                    <a:p>
                      <a:r>
                        <a:rPr lang="en-US" sz="1400" dirty="0"/>
                        <a:t>2</a:t>
                      </a:r>
                    </a:p>
                  </a:txBody>
                  <a:tcPr/>
                </a:tc>
                <a:tc>
                  <a:txBody>
                    <a:bodyPr/>
                    <a:lstStyle/>
                    <a:p>
                      <a:r>
                        <a:rPr lang="en-US" sz="1400" dirty="0"/>
                        <a:t>10</a:t>
                      </a:r>
                    </a:p>
                  </a:txBody>
                  <a:tcPr/>
                </a:tc>
                <a:tc>
                  <a:txBody>
                    <a:bodyPr/>
                    <a:lstStyle/>
                    <a:p>
                      <a:r>
                        <a:rPr lang="en-US" sz="1400" dirty="0"/>
                        <a:t>2011</a:t>
                      </a:r>
                    </a:p>
                  </a:txBody>
                  <a:tcPr/>
                </a:tc>
                <a:extLst>
                  <a:ext uri="{0D108BD9-81ED-4DB2-BD59-A6C34878D82A}">
                    <a16:rowId xmlns:a16="http://schemas.microsoft.com/office/drawing/2014/main" val="10009"/>
                  </a:ext>
                </a:extLst>
              </a:tr>
              <a:tr h="297949">
                <a:tc>
                  <a:txBody>
                    <a:bodyPr/>
                    <a:lstStyle/>
                    <a:p>
                      <a:r>
                        <a:rPr lang="en-US" sz="1400" dirty="0"/>
                        <a:t>3</a:t>
                      </a:r>
                    </a:p>
                  </a:txBody>
                  <a:tcPr/>
                </a:tc>
                <a:tc>
                  <a:txBody>
                    <a:bodyPr/>
                    <a:lstStyle/>
                    <a:p>
                      <a:r>
                        <a:rPr lang="en-US" sz="1400" dirty="0"/>
                        <a:t>4</a:t>
                      </a:r>
                    </a:p>
                  </a:txBody>
                  <a:tcPr/>
                </a:tc>
                <a:tc>
                  <a:txBody>
                    <a:bodyPr/>
                    <a:lstStyle/>
                    <a:p>
                      <a:r>
                        <a:rPr lang="en-US" sz="1400" dirty="0"/>
                        <a:t>2012</a:t>
                      </a:r>
                    </a:p>
                  </a:txBody>
                  <a:tcPr/>
                </a:tc>
                <a:extLst>
                  <a:ext uri="{0D108BD9-81ED-4DB2-BD59-A6C34878D82A}">
                    <a16:rowId xmlns:a16="http://schemas.microsoft.com/office/drawing/2014/main" val="10010"/>
                  </a:ext>
                </a:extLst>
              </a:tr>
              <a:tr h="297949">
                <a:tc>
                  <a:txBody>
                    <a:bodyPr/>
                    <a:lstStyle/>
                    <a:p>
                      <a:r>
                        <a:rPr lang="en-US" sz="1400" dirty="0"/>
                        <a:t>3</a:t>
                      </a:r>
                    </a:p>
                  </a:txBody>
                  <a:tcPr/>
                </a:tc>
                <a:tc>
                  <a:txBody>
                    <a:bodyPr/>
                    <a:lstStyle/>
                    <a:p>
                      <a:r>
                        <a:rPr lang="en-US" sz="1400" dirty="0"/>
                        <a:t>3</a:t>
                      </a:r>
                    </a:p>
                  </a:txBody>
                  <a:tcPr/>
                </a:tc>
                <a:tc>
                  <a:txBody>
                    <a:bodyPr/>
                    <a:lstStyle/>
                    <a:p>
                      <a:r>
                        <a:rPr lang="en-US" sz="1400" dirty="0"/>
                        <a:t>2009</a:t>
                      </a:r>
                    </a:p>
                  </a:txBody>
                  <a:tcPr/>
                </a:tc>
                <a:extLst>
                  <a:ext uri="{0D108BD9-81ED-4DB2-BD59-A6C34878D82A}">
                    <a16:rowId xmlns:a16="http://schemas.microsoft.com/office/drawing/2014/main" val="10011"/>
                  </a:ext>
                </a:extLst>
              </a:tr>
              <a:tr h="297949">
                <a:tc>
                  <a:txBody>
                    <a:bodyPr/>
                    <a:lstStyle/>
                    <a:p>
                      <a:r>
                        <a:rPr lang="en-US" sz="1400" dirty="0"/>
                        <a:t>3</a:t>
                      </a:r>
                    </a:p>
                  </a:txBody>
                  <a:tcPr/>
                </a:tc>
                <a:tc>
                  <a:txBody>
                    <a:bodyPr/>
                    <a:lstStyle/>
                    <a:p>
                      <a:r>
                        <a:rPr lang="en-US" sz="1400" dirty="0"/>
                        <a:t>9</a:t>
                      </a:r>
                    </a:p>
                  </a:txBody>
                  <a:tcPr/>
                </a:tc>
                <a:tc>
                  <a:txBody>
                    <a:bodyPr/>
                    <a:lstStyle/>
                    <a:p>
                      <a:r>
                        <a:rPr lang="en-US" sz="1400" dirty="0"/>
                        <a:t>2001</a:t>
                      </a:r>
                    </a:p>
                  </a:txBody>
                  <a:tcPr/>
                </a:tc>
                <a:extLst>
                  <a:ext uri="{0D108BD9-81ED-4DB2-BD59-A6C34878D82A}">
                    <a16:rowId xmlns:a16="http://schemas.microsoft.com/office/drawing/2014/main" val="10012"/>
                  </a:ext>
                </a:extLst>
              </a:tr>
            </a:tbl>
          </a:graphicData>
        </a:graphic>
      </p:graphicFrame>
      <p:graphicFrame>
        <p:nvGraphicFramePr>
          <p:cNvPr id="7" name="Table 6"/>
          <p:cNvGraphicFramePr>
            <a:graphicFrameLocks noGrp="1"/>
          </p:cNvGraphicFramePr>
          <p:nvPr>
            <p:extLst/>
          </p:nvPr>
        </p:nvGraphicFramePr>
        <p:xfrm>
          <a:off x="2761541" y="5124159"/>
          <a:ext cx="2939038" cy="1219200"/>
        </p:xfrm>
        <a:graphic>
          <a:graphicData uri="http://schemas.openxmlformats.org/drawingml/2006/table">
            <a:tbl>
              <a:tblPr firstRow="1" bandRow="1">
                <a:tableStyleId>{0660B408-B3CF-4A94-85FC-2B1E0A45F4A2}</a:tableStyleId>
              </a:tblPr>
              <a:tblGrid>
                <a:gridCol w="1469519">
                  <a:extLst>
                    <a:ext uri="{9D8B030D-6E8A-4147-A177-3AD203B41FA5}">
                      <a16:colId xmlns:a16="http://schemas.microsoft.com/office/drawing/2014/main" val="20000"/>
                    </a:ext>
                  </a:extLst>
                </a:gridCol>
                <a:gridCol w="1469519">
                  <a:extLst>
                    <a:ext uri="{9D8B030D-6E8A-4147-A177-3AD203B41FA5}">
                      <a16:colId xmlns:a16="http://schemas.microsoft.com/office/drawing/2014/main" val="20001"/>
                    </a:ext>
                  </a:extLst>
                </a:gridCol>
              </a:tblGrid>
              <a:tr h="299889">
                <a:tc>
                  <a:txBody>
                    <a:bodyPr/>
                    <a:lstStyle/>
                    <a:p>
                      <a:r>
                        <a:rPr lang="en-US" sz="1400" dirty="0"/>
                        <a:t>Customer ID</a:t>
                      </a:r>
                    </a:p>
                  </a:txBody>
                  <a:tcPr/>
                </a:tc>
                <a:tc>
                  <a:txBody>
                    <a:bodyPr/>
                    <a:lstStyle/>
                    <a:p>
                      <a:r>
                        <a:rPr lang="en-US" sz="1400" dirty="0"/>
                        <a:t>Order Amount</a:t>
                      </a:r>
                    </a:p>
                  </a:txBody>
                  <a:tcPr/>
                </a:tc>
                <a:extLst>
                  <a:ext uri="{0D108BD9-81ED-4DB2-BD59-A6C34878D82A}">
                    <a16:rowId xmlns:a16="http://schemas.microsoft.com/office/drawing/2014/main" val="10000"/>
                  </a:ext>
                </a:extLst>
              </a:tr>
              <a:tr h="299889">
                <a:tc>
                  <a:txBody>
                    <a:bodyPr/>
                    <a:lstStyle/>
                    <a:p>
                      <a:r>
                        <a:rPr lang="en-US" sz="1400" dirty="0"/>
                        <a:t>1</a:t>
                      </a:r>
                    </a:p>
                  </a:txBody>
                  <a:tcPr/>
                </a:tc>
                <a:tc>
                  <a:txBody>
                    <a:bodyPr/>
                    <a:lstStyle/>
                    <a:p>
                      <a:r>
                        <a:rPr lang="en-US" sz="1400" dirty="0"/>
                        <a:t>51</a:t>
                      </a:r>
                    </a:p>
                  </a:txBody>
                  <a:tcPr/>
                </a:tc>
                <a:extLst>
                  <a:ext uri="{0D108BD9-81ED-4DB2-BD59-A6C34878D82A}">
                    <a16:rowId xmlns:a16="http://schemas.microsoft.com/office/drawing/2014/main" val="10001"/>
                  </a:ext>
                </a:extLst>
              </a:tr>
              <a:tr h="299889">
                <a:tc>
                  <a:txBody>
                    <a:bodyPr/>
                    <a:lstStyle/>
                    <a:p>
                      <a:r>
                        <a:rPr lang="en-US" sz="1400" dirty="0"/>
                        <a:t>2</a:t>
                      </a:r>
                    </a:p>
                  </a:txBody>
                  <a:tcPr/>
                </a:tc>
                <a:tc>
                  <a:txBody>
                    <a:bodyPr/>
                    <a:lstStyle/>
                    <a:p>
                      <a:r>
                        <a:rPr lang="en-US" sz="1400" dirty="0"/>
                        <a:t>25</a:t>
                      </a:r>
                    </a:p>
                  </a:txBody>
                  <a:tcPr/>
                </a:tc>
                <a:extLst>
                  <a:ext uri="{0D108BD9-81ED-4DB2-BD59-A6C34878D82A}">
                    <a16:rowId xmlns:a16="http://schemas.microsoft.com/office/drawing/2014/main" val="10002"/>
                  </a:ext>
                </a:extLst>
              </a:tr>
              <a:tr h="299889">
                <a:tc>
                  <a:txBody>
                    <a:bodyPr/>
                    <a:lstStyle/>
                    <a:p>
                      <a:r>
                        <a:rPr lang="en-US" sz="1400" dirty="0"/>
                        <a:t>3</a:t>
                      </a:r>
                    </a:p>
                  </a:txBody>
                  <a:tcPr/>
                </a:tc>
                <a:tc>
                  <a:txBody>
                    <a:bodyPr/>
                    <a:lstStyle/>
                    <a:p>
                      <a:r>
                        <a:rPr lang="en-US" sz="1400" dirty="0"/>
                        <a:t>7</a:t>
                      </a:r>
                    </a:p>
                  </a:txBody>
                  <a:tcPr/>
                </a:tc>
                <a:extLst>
                  <a:ext uri="{0D108BD9-81ED-4DB2-BD59-A6C34878D82A}">
                    <a16:rowId xmlns:a16="http://schemas.microsoft.com/office/drawing/2014/main" val="10003"/>
                  </a:ext>
                </a:extLst>
              </a:tr>
            </a:tbl>
          </a:graphicData>
        </a:graphic>
      </p:graphicFrame>
      <p:grpSp>
        <p:nvGrpSpPr>
          <p:cNvPr id="23" name="Group 22"/>
          <p:cNvGrpSpPr/>
          <p:nvPr/>
        </p:nvGrpSpPr>
        <p:grpSpPr>
          <a:xfrm>
            <a:off x="10337276" y="2727106"/>
            <a:ext cx="197022" cy="3559808"/>
            <a:chOff x="8339667" y="2892778"/>
            <a:chExt cx="211666" cy="3559808"/>
          </a:xfrm>
        </p:grpSpPr>
        <p:sp>
          <p:nvSpPr>
            <p:cNvPr id="17" name="Right Brace 16"/>
            <p:cNvSpPr/>
            <p:nvPr/>
          </p:nvSpPr>
          <p:spPr>
            <a:xfrm>
              <a:off x="8339667" y="2892778"/>
              <a:ext cx="211666" cy="1397000"/>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Right Brace 17"/>
            <p:cNvSpPr/>
            <p:nvPr/>
          </p:nvSpPr>
          <p:spPr>
            <a:xfrm>
              <a:off x="8339667" y="4402667"/>
              <a:ext cx="211666" cy="1114777"/>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Right Brace 18"/>
            <p:cNvSpPr/>
            <p:nvPr/>
          </p:nvSpPr>
          <p:spPr>
            <a:xfrm>
              <a:off x="8356600" y="5617209"/>
              <a:ext cx="194733" cy="835377"/>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FB514ECD-3CC7-0C4D-BF73-05ECAD6DEBA0}" type="slidenum">
              <a:rPr lang="en-US" smtClean="0"/>
              <a:pPr/>
              <a:t>57</a:t>
            </a:fld>
            <a:endParaRPr lang="en-US"/>
          </a:p>
        </p:txBody>
      </p:sp>
      <p:sp>
        <p:nvSpPr>
          <p:cNvPr id="12" name="Title 1"/>
          <p:cNvSpPr>
            <a:spLocks noGrp="1"/>
          </p:cNvSpPr>
          <p:nvPr>
            <p:ph type="title"/>
          </p:nvPr>
        </p:nvSpPr>
        <p:spPr>
          <a:xfrm>
            <a:off x="1981200" y="274638"/>
            <a:ext cx="8229600" cy="1143000"/>
          </a:xfrm>
        </p:spPr>
        <p:txBody>
          <a:bodyPr/>
          <a:lstStyle/>
          <a:p>
            <a:r>
              <a:rPr lang="en-US" dirty="0"/>
              <a:t>Example ABAP program</a:t>
            </a:r>
          </a:p>
        </p:txBody>
      </p:sp>
      <p:sp>
        <p:nvSpPr>
          <p:cNvPr id="13" name="TextBox 12"/>
          <p:cNvSpPr txBox="1"/>
          <p:nvPr/>
        </p:nvSpPr>
        <p:spPr>
          <a:xfrm>
            <a:off x="8077201" y="2003898"/>
            <a:ext cx="555921" cy="369332"/>
          </a:xfrm>
          <a:prstGeom prst="rect">
            <a:avLst/>
          </a:prstGeom>
          <a:noFill/>
        </p:spPr>
        <p:txBody>
          <a:bodyPr wrap="none" rtlCol="0">
            <a:spAutoFit/>
          </a:bodyPr>
          <a:lstStyle/>
          <a:p>
            <a:r>
              <a:rPr lang="en-US" b="1" dirty="0" err="1"/>
              <a:t>itab</a:t>
            </a:r>
            <a:endParaRPr lang="en-US" b="1" dirty="0"/>
          </a:p>
        </p:txBody>
      </p:sp>
      <p:sp>
        <p:nvSpPr>
          <p:cNvPr id="14" name="TextBox 13"/>
          <p:cNvSpPr txBox="1"/>
          <p:nvPr/>
        </p:nvSpPr>
        <p:spPr>
          <a:xfrm>
            <a:off x="3387831" y="4734578"/>
            <a:ext cx="1574277" cy="369332"/>
          </a:xfrm>
          <a:prstGeom prst="rect">
            <a:avLst/>
          </a:prstGeom>
          <a:noFill/>
        </p:spPr>
        <p:txBody>
          <a:bodyPr wrap="none" rtlCol="0">
            <a:spAutoFit/>
          </a:bodyPr>
          <a:lstStyle/>
          <a:p>
            <a:r>
              <a:rPr lang="en-US" b="1" dirty="0"/>
              <a:t>Output Report</a:t>
            </a:r>
          </a:p>
        </p:txBody>
      </p:sp>
      <p:graphicFrame>
        <p:nvGraphicFramePr>
          <p:cNvPr id="15" name="Table 14"/>
          <p:cNvGraphicFramePr>
            <a:graphicFrameLocks noGrp="1"/>
          </p:cNvGraphicFramePr>
          <p:nvPr>
            <p:extLst/>
          </p:nvPr>
        </p:nvGraphicFramePr>
        <p:xfrm>
          <a:off x="2761541" y="5124159"/>
          <a:ext cx="2939038" cy="1219200"/>
        </p:xfrm>
        <a:graphic>
          <a:graphicData uri="http://schemas.openxmlformats.org/drawingml/2006/table">
            <a:tbl>
              <a:tblPr firstRow="1" bandRow="1">
                <a:tableStyleId>{0660B408-B3CF-4A94-85FC-2B1E0A45F4A2}</a:tableStyleId>
              </a:tblPr>
              <a:tblGrid>
                <a:gridCol w="1469519">
                  <a:extLst>
                    <a:ext uri="{9D8B030D-6E8A-4147-A177-3AD203B41FA5}">
                      <a16:colId xmlns:a16="http://schemas.microsoft.com/office/drawing/2014/main" val="20000"/>
                    </a:ext>
                  </a:extLst>
                </a:gridCol>
                <a:gridCol w="1469519">
                  <a:extLst>
                    <a:ext uri="{9D8B030D-6E8A-4147-A177-3AD203B41FA5}">
                      <a16:colId xmlns:a16="http://schemas.microsoft.com/office/drawing/2014/main" val="20001"/>
                    </a:ext>
                  </a:extLst>
                </a:gridCol>
              </a:tblGrid>
              <a:tr h="299889">
                <a:tc>
                  <a:txBody>
                    <a:bodyPr/>
                    <a:lstStyle/>
                    <a:p>
                      <a:r>
                        <a:rPr lang="en-US" sz="1400" dirty="0"/>
                        <a:t>Customer ID</a:t>
                      </a:r>
                    </a:p>
                  </a:txBody>
                  <a:tcPr/>
                </a:tc>
                <a:tc>
                  <a:txBody>
                    <a:bodyPr/>
                    <a:lstStyle/>
                    <a:p>
                      <a:r>
                        <a:rPr lang="en-US" sz="1400" dirty="0"/>
                        <a:t>Order Amount</a:t>
                      </a:r>
                    </a:p>
                  </a:txBody>
                  <a:tcPr/>
                </a:tc>
                <a:extLst>
                  <a:ext uri="{0D108BD9-81ED-4DB2-BD59-A6C34878D82A}">
                    <a16:rowId xmlns:a16="http://schemas.microsoft.com/office/drawing/2014/main" val="10000"/>
                  </a:ext>
                </a:extLst>
              </a:tr>
              <a:tr h="299889">
                <a:tc>
                  <a:txBody>
                    <a:bodyPr/>
                    <a:lstStyle/>
                    <a:p>
                      <a:r>
                        <a:rPr lang="en-US" sz="1400" dirty="0"/>
                        <a:t>1</a:t>
                      </a:r>
                    </a:p>
                  </a:txBody>
                  <a:tcPr/>
                </a:tc>
                <a:tc>
                  <a:txBody>
                    <a:bodyPr/>
                    <a:lstStyle/>
                    <a:p>
                      <a:r>
                        <a:rPr lang="en-US" sz="1400" dirty="0"/>
                        <a:t>51</a:t>
                      </a:r>
                    </a:p>
                  </a:txBody>
                  <a:tcPr/>
                </a:tc>
                <a:extLst>
                  <a:ext uri="{0D108BD9-81ED-4DB2-BD59-A6C34878D82A}">
                    <a16:rowId xmlns:a16="http://schemas.microsoft.com/office/drawing/2014/main" val="10001"/>
                  </a:ext>
                </a:extLst>
              </a:tr>
              <a:tr h="299889">
                <a:tc>
                  <a:txBody>
                    <a:bodyPr/>
                    <a:lstStyle/>
                    <a:p>
                      <a:r>
                        <a:rPr lang="en-US" sz="1400" b="0" dirty="0">
                          <a:solidFill>
                            <a:srgbClr val="000000"/>
                          </a:solidFill>
                        </a:rPr>
                        <a:t>2</a:t>
                      </a:r>
                    </a:p>
                  </a:txBody>
                  <a:tcPr/>
                </a:tc>
                <a:tc>
                  <a:txBody>
                    <a:bodyPr/>
                    <a:lstStyle/>
                    <a:p>
                      <a:r>
                        <a:rPr lang="en-US" sz="1400" b="1" strike="sngStrike" dirty="0">
                          <a:solidFill>
                            <a:srgbClr val="FF0000"/>
                          </a:solidFill>
                        </a:rPr>
                        <a:t>25</a:t>
                      </a:r>
                      <a:r>
                        <a:rPr lang="en-US" sz="1400" b="1" dirty="0">
                          <a:solidFill>
                            <a:srgbClr val="FF0000"/>
                          </a:solidFill>
                        </a:rPr>
                        <a:t> </a:t>
                      </a:r>
                      <a:r>
                        <a:rPr lang="en-US" sz="1400" b="1" dirty="0">
                          <a:solidFill>
                            <a:schemeClr val="tx1"/>
                          </a:solidFill>
                        </a:rPr>
                        <a:t>32</a:t>
                      </a:r>
                    </a:p>
                  </a:txBody>
                  <a:tcPr/>
                </a:tc>
                <a:extLst>
                  <a:ext uri="{0D108BD9-81ED-4DB2-BD59-A6C34878D82A}">
                    <a16:rowId xmlns:a16="http://schemas.microsoft.com/office/drawing/2014/main" val="10002"/>
                  </a:ext>
                </a:extLst>
              </a:tr>
              <a:tr h="299889">
                <a:tc>
                  <a:txBody>
                    <a:bodyPr/>
                    <a:lstStyle/>
                    <a:p>
                      <a:r>
                        <a:rPr lang="en-US" sz="1400" dirty="0"/>
                        <a:t>3</a:t>
                      </a:r>
                    </a:p>
                  </a:txBody>
                  <a:tcPr/>
                </a:tc>
                <a:tc>
                  <a:txBody>
                    <a:bodyPr/>
                    <a:lstStyle/>
                    <a:p>
                      <a:r>
                        <a:rPr lang="en-US" sz="1400" dirty="0"/>
                        <a:t>7</a:t>
                      </a:r>
                    </a:p>
                  </a:txBody>
                  <a:tcPr/>
                </a:tc>
                <a:extLst>
                  <a:ext uri="{0D108BD9-81ED-4DB2-BD59-A6C34878D82A}">
                    <a16:rowId xmlns:a16="http://schemas.microsoft.com/office/drawing/2014/main" val="10003"/>
                  </a:ext>
                </a:extLst>
              </a:tr>
            </a:tbl>
          </a:graphicData>
        </a:graphic>
      </p:graphicFrame>
      <p:sp>
        <p:nvSpPr>
          <p:cNvPr id="16" name="TextBox 15"/>
          <p:cNvSpPr txBox="1"/>
          <p:nvPr/>
        </p:nvSpPr>
        <p:spPr>
          <a:xfrm>
            <a:off x="1981201" y="1929914"/>
            <a:ext cx="4117537" cy="338554"/>
          </a:xfrm>
          <a:prstGeom prst="rect">
            <a:avLst/>
          </a:prstGeom>
          <a:solidFill>
            <a:schemeClr val="bg1"/>
          </a:solidFill>
        </p:spPr>
        <p:txBody>
          <a:bodyPr wrap="none" rtlCol="0">
            <a:spAutoFit/>
          </a:bodyPr>
          <a:lstStyle/>
          <a:p>
            <a:pPr>
              <a:spcBef>
                <a:spcPct val="20000"/>
              </a:spcBef>
            </a:pPr>
            <a:r>
              <a:rPr lang="en-US" sz="1600" i="1" dirty="0">
                <a:solidFill>
                  <a:srgbClr val="FF0000"/>
                </a:solidFill>
                <a:latin typeface="Monaco"/>
                <a:cs typeface="Monaco"/>
              </a:rPr>
              <a:t>DEL from </a:t>
            </a:r>
            <a:r>
              <a:rPr lang="en-US" sz="1600" i="1" dirty="0" err="1">
                <a:solidFill>
                  <a:srgbClr val="FF0000"/>
                </a:solidFill>
                <a:latin typeface="Monaco"/>
                <a:cs typeface="Monaco"/>
              </a:rPr>
              <a:t>itab</a:t>
            </a:r>
            <a:r>
              <a:rPr lang="en-US" sz="1600" i="1" dirty="0">
                <a:solidFill>
                  <a:srgbClr val="FF0000"/>
                </a:solidFill>
                <a:latin typeface="Monaco"/>
                <a:cs typeface="Monaco"/>
              </a:rPr>
              <a:t> where Year &lt;= 2009 and Price &gt; 5</a:t>
            </a:r>
          </a:p>
        </p:txBody>
      </p:sp>
      <p:sp>
        <p:nvSpPr>
          <p:cNvPr id="20" name="TextBox 19"/>
          <p:cNvSpPr txBox="1"/>
          <p:nvPr/>
        </p:nvSpPr>
        <p:spPr>
          <a:xfrm>
            <a:off x="2090000" y="6461085"/>
            <a:ext cx="8120800" cy="369332"/>
          </a:xfrm>
          <a:prstGeom prst="rect">
            <a:avLst/>
          </a:prstGeom>
          <a:noFill/>
        </p:spPr>
        <p:txBody>
          <a:bodyPr wrap="square" rtlCol="0">
            <a:spAutoFit/>
          </a:bodyPr>
          <a:lstStyle/>
          <a:p>
            <a:r>
              <a:rPr lang="en-US" dirty="0"/>
              <a:t>About 25% of the code level bugs seem to be </a:t>
            </a:r>
            <a:r>
              <a:rPr lang="en-US" b="1" dirty="0">
                <a:solidFill>
                  <a:schemeClr val="accent1"/>
                </a:solidFill>
              </a:rPr>
              <a:t>SELECTION</a:t>
            </a:r>
            <a:r>
              <a:rPr lang="en-US" dirty="0"/>
              <a:t> bugs</a:t>
            </a:r>
          </a:p>
        </p:txBody>
      </p:sp>
      <p:graphicFrame>
        <p:nvGraphicFramePr>
          <p:cNvPr id="21" name="Table 20"/>
          <p:cNvGraphicFramePr>
            <a:graphicFrameLocks noGrp="1"/>
          </p:cNvGraphicFramePr>
          <p:nvPr>
            <p:extLst/>
          </p:nvPr>
        </p:nvGraphicFramePr>
        <p:xfrm>
          <a:off x="9597808" y="2374900"/>
          <a:ext cx="651092" cy="3962400"/>
        </p:xfrm>
        <a:graphic>
          <a:graphicData uri="http://schemas.openxmlformats.org/drawingml/2006/table">
            <a:tbl>
              <a:tblPr firstRow="1" bandRow="1">
                <a:tableStyleId>{0660B408-B3CF-4A94-85FC-2B1E0A45F4A2}</a:tableStyleId>
              </a:tblPr>
              <a:tblGrid>
                <a:gridCol w="651092">
                  <a:extLst>
                    <a:ext uri="{9D8B030D-6E8A-4147-A177-3AD203B41FA5}">
                      <a16:colId xmlns:a16="http://schemas.microsoft.com/office/drawing/2014/main" val="20000"/>
                    </a:ext>
                  </a:extLst>
                </a:gridCol>
              </a:tblGrid>
              <a:tr h="3048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Label</a:t>
                      </a:r>
                    </a:p>
                  </a:txBody>
                  <a:tcPr/>
                </a:tc>
                <a:extLst>
                  <a:ext uri="{0D108BD9-81ED-4DB2-BD59-A6C34878D82A}">
                    <a16:rowId xmlns:a16="http://schemas.microsoft.com/office/drawing/2014/main" val="10000"/>
                  </a:ext>
                </a:extLst>
              </a:tr>
              <a:tr h="304800">
                <a:tc>
                  <a:txBody>
                    <a:bodyPr/>
                    <a:lstStyle/>
                    <a:p>
                      <a:r>
                        <a:rPr lang="en-US" sz="1400" dirty="0"/>
                        <a:t>+</a:t>
                      </a:r>
                    </a:p>
                  </a:txBody>
                  <a:tcPr/>
                </a:tc>
                <a:extLst>
                  <a:ext uri="{0D108BD9-81ED-4DB2-BD59-A6C34878D82A}">
                    <a16:rowId xmlns:a16="http://schemas.microsoft.com/office/drawing/2014/main" val="10001"/>
                  </a:ext>
                </a:extLst>
              </a:tr>
              <a:tr h="304800">
                <a:tc>
                  <a:txBody>
                    <a:bodyPr/>
                    <a:lstStyle/>
                    <a:p>
                      <a:r>
                        <a:rPr lang="en-US" sz="1400" dirty="0"/>
                        <a:t>+</a:t>
                      </a:r>
                    </a:p>
                  </a:txBody>
                  <a:tcPr/>
                </a:tc>
                <a:extLst>
                  <a:ext uri="{0D108BD9-81ED-4DB2-BD59-A6C34878D82A}">
                    <a16:rowId xmlns:a16="http://schemas.microsoft.com/office/drawing/2014/main" val="10002"/>
                  </a:ext>
                </a:extLst>
              </a:tr>
              <a:tr h="304800">
                <a:tc>
                  <a:txBody>
                    <a:bodyPr/>
                    <a:lstStyle/>
                    <a:p>
                      <a:r>
                        <a:rPr lang="en-US" sz="1400" dirty="0"/>
                        <a:t>-</a:t>
                      </a:r>
                    </a:p>
                  </a:txBody>
                  <a:tcPr/>
                </a:tc>
                <a:extLst>
                  <a:ext uri="{0D108BD9-81ED-4DB2-BD59-A6C34878D82A}">
                    <a16:rowId xmlns:a16="http://schemas.microsoft.com/office/drawing/2014/main" val="10003"/>
                  </a:ext>
                </a:extLst>
              </a:tr>
              <a:tr h="304800">
                <a:tc>
                  <a:txBody>
                    <a:bodyPr/>
                    <a:lstStyle/>
                    <a:p>
                      <a:r>
                        <a:rPr lang="en-US" sz="1400" dirty="0"/>
                        <a:t>-</a:t>
                      </a:r>
                    </a:p>
                  </a:txBody>
                  <a:tcPr/>
                </a:tc>
                <a:extLst>
                  <a:ext uri="{0D108BD9-81ED-4DB2-BD59-A6C34878D82A}">
                    <a16:rowId xmlns:a16="http://schemas.microsoft.com/office/drawing/2014/main" val="10004"/>
                  </a:ext>
                </a:extLst>
              </a:tr>
              <a:tr h="304800">
                <a:tc>
                  <a:txBody>
                    <a:bodyPr/>
                    <a:lstStyle/>
                    <a:p>
                      <a:r>
                        <a:rPr lang="en-US" sz="1400" dirty="0"/>
                        <a:t>+</a:t>
                      </a:r>
                    </a:p>
                  </a:txBody>
                  <a:tcPr/>
                </a:tc>
                <a:extLst>
                  <a:ext uri="{0D108BD9-81ED-4DB2-BD59-A6C34878D82A}">
                    <a16:rowId xmlns:a16="http://schemas.microsoft.com/office/drawing/2014/main" val="10005"/>
                  </a:ext>
                </a:extLst>
              </a:tr>
              <a:tr h="304800">
                <a:tc>
                  <a:txBody>
                    <a:bodyPr/>
                    <a:lstStyle/>
                    <a:p>
                      <a:r>
                        <a:rPr lang="en-US" sz="1400" b="1" dirty="0">
                          <a:solidFill>
                            <a:srgbClr val="FF0000"/>
                          </a:solidFill>
                        </a:rPr>
                        <a:t>-</a:t>
                      </a:r>
                    </a:p>
                  </a:txBody>
                  <a:tcPr>
                    <a:solidFill>
                      <a:schemeClr val="bg1">
                        <a:lumMod val="65000"/>
                      </a:schemeClr>
                    </a:solidFill>
                  </a:tcPr>
                </a:tc>
                <a:extLst>
                  <a:ext uri="{0D108BD9-81ED-4DB2-BD59-A6C34878D82A}">
                    <a16:rowId xmlns:a16="http://schemas.microsoft.com/office/drawing/2014/main" val="10006"/>
                  </a:ext>
                </a:extLst>
              </a:tr>
              <a:tr h="304800">
                <a:tc>
                  <a:txBody>
                    <a:bodyPr/>
                    <a:lstStyle/>
                    <a:p>
                      <a:r>
                        <a:rPr lang="en-US" sz="1400" b="1" dirty="0">
                          <a:solidFill>
                            <a:srgbClr val="FF0000"/>
                          </a:solidFill>
                        </a:rPr>
                        <a:t>-</a:t>
                      </a:r>
                    </a:p>
                  </a:txBody>
                  <a:tcPr>
                    <a:solidFill>
                      <a:schemeClr val="bg1">
                        <a:lumMod val="65000"/>
                      </a:schemeClr>
                    </a:solidFill>
                  </a:tcPr>
                </a:tc>
                <a:extLst>
                  <a:ext uri="{0D108BD9-81ED-4DB2-BD59-A6C34878D82A}">
                    <a16:rowId xmlns:a16="http://schemas.microsoft.com/office/drawing/2014/main" val="10007"/>
                  </a:ext>
                </a:extLst>
              </a:tr>
              <a:tr h="304800">
                <a:tc>
                  <a:txBody>
                    <a:bodyPr/>
                    <a:lstStyle/>
                    <a:p>
                      <a:r>
                        <a:rPr lang="en-US" sz="1400" b="1" dirty="0">
                          <a:solidFill>
                            <a:srgbClr val="FF0000"/>
                          </a:solidFill>
                        </a:rPr>
                        <a:t>+</a:t>
                      </a:r>
                    </a:p>
                  </a:txBody>
                  <a:tcPr>
                    <a:solidFill>
                      <a:schemeClr val="bg1">
                        <a:lumMod val="65000"/>
                      </a:schemeClr>
                    </a:solidFill>
                  </a:tcPr>
                </a:tc>
                <a:extLst>
                  <a:ext uri="{0D108BD9-81ED-4DB2-BD59-A6C34878D82A}">
                    <a16:rowId xmlns:a16="http://schemas.microsoft.com/office/drawing/2014/main" val="10008"/>
                  </a:ext>
                </a:extLst>
              </a:tr>
              <a:tr h="304800">
                <a:tc>
                  <a:txBody>
                    <a:bodyPr/>
                    <a:lstStyle/>
                    <a:p>
                      <a:r>
                        <a:rPr lang="en-US" sz="1400" b="1" dirty="0">
                          <a:solidFill>
                            <a:srgbClr val="FF0000"/>
                          </a:solidFill>
                        </a:rPr>
                        <a:t>+</a:t>
                      </a:r>
                    </a:p>
                  </a:txBody>
                  <a:tcPr>
                    <a:solidFill>
                      <a:schemeClr val="bg1">
                        <a:lumMod val="65000"/>
                      </a:schemeClr>
                    </a:solidFill>
                  </a:tcPr>
                </a:tc>
                <a:extLst>
                  <a:ext uri="{0D108BD9-81ED-4DB2-BD59-A6C34878D82A}">
                    <a16:rowId xmlns:a16="http://schemas.microsoft.com/office/drawing/2014/main" val="10009"/>
                  </a:ext>
                </a:extLst>
              </a:tr>
              <a:tr h="304800">
                <a:tc>
                  <a:txBody>
                    <a:bodyPr/>
                    <a:lstStyle/>
                    <a:p>
                      <a:r>
                        <a:rPr lang="en-US" sz="1400" dirty="0"/>
                        <a:t>+</a:t>
                      </a:r>
                    </a:p>
                  </a:txBody>
                  <a:tcPr/>
                </a:tc>
                <a:extLst>
                  <a:ext uri="{0D108BD9-81ED-4DB2-BD59-A6C34878D82A}">
                    <a16:rowId xmlns:a16="http://schemas.microsoft.com/office/drawing/2014/main" val="10010"/>
                  </a:ext>
                </a:extLst>
              </a:tr>
              <a:tr h="304800">
                <a:tc>
                  <a:txBody>
                    <a:bodyPr/>
                    <a:lstStyle/>
                    <a:p>
                      <a:r>
                        <a:rPr lang="en-US" sz="1400" dirty="0"/>
                        <a:t>+</a:t>
                      </a:r>
                    </a:p>
                  </a:txBody>
                  <a:tcPr/>
                </a:tc>
                <a:extLst>
                  <a:ext uri="{0D108BD9-81ED-4DB2-BD59-A6C34878D82A}">
                    <a16:rowId xmlns:a16="http://schemas.microsoft.com/office/drawing/2014/main" val="10011"/>
                  </a:ext>
                </a:extLst>
              </a:tr>
              <a:tr h="304800">
                <a:tc>
                  <a:txBody>
                    <a:bodyPr/>
                    <a:lstStyle/>
                    <a:p>
                      <a:r>
                        <a:rPr lang="en-US" sz="1400" dirty="0"/>
                        <a:t>-</a:t>
                      </a:r>
                    </a:p>
                  </a:txBody>
                  <a:tcPr/>
                </a:tc>
                <a:extLst>
                  <a:ext uri="{0D108BD9-81ED-4DB2-BD59-A6C34878D82A}">
                    <a16:rowId xmlns:a16="http://schemas.microsoft.com/office/drawing/2014/main" val="10012"/>
                  </a:ext>
                </a:extLst>
              </a:tr>
            </a:tbl>
          </a:graphicData>
        </a:graphic>
      </p:graphicFrame>
      <p:sp>
        <p:nvSpPr>
          <p:cNvPr id="22" name="TextBox 21"/>
          <p:cNvSpPr txBox="1"/>
          <p:nvPr/>
        </p:nvSpPr>
        <p:spPr>
          <a:xfrm>
            <a:off x="1739481" y="5699760"/>
            <a:ext cx="1035155" cy="369332"/>
          </a:xfrm>
          <a:prstGeom prst="rect">
            <a:avLst/>
          </a:prstGeom>
          <a:noFill/>
        </p:spPr>
        <p:txBody>
          <a:bodyPr wrap="none" rtlCol="0">
            <a:spAutoFit/>
          </a:bodyPr>
          <a:lstStyle/>
          <a:p>
            <a:r>
              <a:rPr lang="en-US" sz="1400" i="1" dirty="0">
                <a:solidFill>
                  <a:srgbClr val="FF0000"/>
                </a:solidFill>
              </a:rPr>
              <a:t>Failing key</a:t>
            </a:r>
            <a:r>
              <a:rPr lang="en-US" i="1" dirty="0">
                <a:solidFill>
                  <a:srgbClr val="FF0000"/>
                </a:solidFill>
              </a:rPr>
              <a:t> </a:t>
            </a:r>
          </a:p>
        </p:txBody>
      </p:sp>
      <p:sp>
        <p:nvSpPr>
          <p:cNvPr id="25" name="TextBox 24"/>
          <p:cNvSpPr txBox="1"/>
          <p:nvPr/>
        </p:nvSpPr>
        <p:spPr>
          <a:xfrm>
            <a:off x="1724240" y="5410200"/>
            <a:ext cx="1131400" cy="369332"/>
          </a:xfrm>
          <a:prstGeom prst="rect">
            <a:avLst/>
          </a:prstGeom>
          <a:noFill/>
        </p:spPr>
        <p:txBody>
          <a:bodyPr wrap="none" rtlCol="0">
            <a:spAutoFit/>
          </a:bodyPr>
          <a:lstStyle/>
          <a:p>
            <a:r>
              <a:rPr lang="en-US" sz="1400" i="1" dirty="0">
                <a:solidFill>
                  <a:schemeClr val="tx2"/>
                </a:solidFill>
              </a:rPr>
              <a:t>Passing key</a:t>
            </a:r>
            <a:r>
              <a:rPr lang="en-US" i="1" dirty="0">
                <a:solidFill>
                  <a:schemeClr val="tx2"/>
                </a:solidFill>
              </a:rPr>
              <a:t> </a:t>
            </a:r>
          </a:p>
        </p:txBody>
      </p:sp>
      <p:sp>
        <p:nvSpPr>
          <p:cNvPr id="26" name="TextBox 25"/>
          <p:cNvSpPr txBox="1"/>
          <p:nvPr/>
        </p:nvSpPr>
        <p:spPr>
          <a:xfrm>
            <a:off x="1724240" y="5989320"/>
            <a:ext cx="1131400" cy="369332"/>
          </a:xfrm>
          <a:prstGeom prst="rect">
            <a:avLst/>
          </a:prstGeom>
          <a:noFill/>
        </p:spPr>
        <p:txBody>
          <a:bodyPr wrap="none" rtlCol="0">
            <a:spAutoFit/>
          </a:bodyPr>
          <a:lstStyle/>
          <a:p>
            <a:r>
              <a:rPr lang="en-US" sz="1400" i="1" dirty="0">
                <a:solidFill>
                  <a:schemeClr val="tx2"/>
                </a:solidFill>
              </a:rPr>
              <a:t>Passing key</a:t>
            </a:r>
            <a:r>
              <a:rPr lang="en-US" i="1" dirty="0">
                <a:solidFill>
                  <a:schemeClr val="tx2"/>
                </a:solidFill>
              </a:rPr>
              <a:t> </a:t>
            </a:r>
          </a:p>
        </p:txBody>
      </p:sp>
    </p:spTree>
    <p:custDataLst>
      <p:tags r:id="rId1"/>
    </p:custDataLst>
    <p:extLst>
      <p:ext uri="{BB962C8B-B14F-4D97-AF65-F5344CB8AC3E}">
        <p14:creationId xmlns:p14="http://schemas.microsoft.com/office/powerpoint/2010/main" val="654342116"/>
      </p:ext>
    </p:extLst>
  </p:cSld>
  <p:clrMapOvr>
    <a:masterClrMapping/>
  </p:clrMapOvr>
  <mc:AlternateContent xmlns:mc="http://schemas.openxmlformats.org/markup-compatibility/2006" xmlns:p14="http://schemas.microsoft.com/office/powerpoint/2010/main">
    <mc:Choice Requires="p14">
      <p:transition spd="slow" p14:dur="2000" advTm="182234"/>
    </mc:Choice>
    <mc:Fallback xmlns="">
      <p:transition spd="slow" advTm="1822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20" grpId="0"/>
      <p:bldP spid="22" grpId="0"/>
      <p:bldP spid="25" grpId="0"/>
      <p:bldP spid="2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Repair challenges</a:t>
            </a:r>
          </a:p>
        </p:txBody>
      </p:sp>
      <p:sp>
        <p:nvSpPr>
          <p:cNvPr id="3" name="Content Placeholder 2"/>
          <p:cNvSpPr>
            <a:spLocks noGrp="1"/>
          </p:cNvSpPr>
          <p:nvPr>
            <p:ph idx="1"/>
          </p:nvPr>
        </p:nvSpPr>
        <p:spPr>
          <a:xfrm>
            <a:off x="1981200" y="1600201"/>
            <a:ext cx="8229600" cy="4756149"/>
          </a:xfrm>
        </p:spPr>
        <p:txBody>
          <a:bodyPr>
            <a:normAutofit/>
          </a:bodyPr>
          <a:lstStyle/>
          <a:p>
            <a:r>
              <a:rPr lang="en-US" dirty="0"/>
              <a:t>Even if location of the bug is known finding the correct condition is tedious </a:t>
            </a:r>
          </a:p>
          <a:p>
            <a:pPr lvl="1"/>
            <a:r>
              <a:rPr lang="en-US" dirty="0"/>
              <a:t>Generation of variants</a:t>
            </a:r>
          </a:p>
          <a:p>
            <a:pPr lvl="2"/>
            <a:r>
              <a:rPr lang="en-US" dirty="0"/>
              <a:t>Simple mutations:  ex.  boundary conditions (+/- 1) … do not cover all types of faults</a:t>
            </a:r>
          </a:p>
          <a:p>
            <a:pPr lvl="2"/>
            <a:r>
              <a:rPr lang="en-US" dirty="0"/>
              <a:t>Search in program space very time consuming: Numerous ways of altering the Where clause</a:t>
            </a:r>
          </a:p>
          <a:p>
            <a:pPr lvl="3">
              <a:buNone/>
            </a:pPr>
            <a:r>
              <a:rPr lang="en-US" sz="1500" dirty="0">
                <a:latin typeface="Monaco"/>
                <a:cs typeface="Monaco"/>
              </a:rPr>
              <a:t>Year [ &lt;, &gt;, &lt;=, &gt;=, =] [2000,…., 2009] (all distinct values under Year column)</a:t>
            </a:r>
          </a:p>
          <a:p>
            <a:pPr lvl="3">
              <a:buNone/>
            </a:pPr>
            <a:r>
              <a:rPr lang="en-US" sz="1500" dirty="0">
                <a:latin typeface="Monaco"/>
                <a:cs typeface="Monaco"/>
              </a:rPr>
              <a:t>Price [ &lt;, &gt;, &lt;=, &gt;=, =] [0..,20] (all distinct values under Price column)</a:t>
            </a:r>
          </a:p>
          <a:p>
            <a:pPr lvl="3">
              <a:buNone/>
            </a:pPr>
            <a:r>
              <a:rPr lang="en-US" sz="1500" dirty="0">
                <a:latin typeface="Monaco"/>
              </a:rPr>
              <a:t>Possible inclusion/deletion of fields, comparison with variables .. so on </a:t>
            </a:r>
            <a:endParaRPr lang="en-US" sz="1500" dirty="0"/>
          </a:p>
          <a:p>
            <a:pPr lvl="1"/>
            <a:r>
              <a:rPr lang="en-US" dirty="0"/>
              <a:t>Validation is time consuming</a:t>
            </a:r>
          </a:p>
          <a:p>
            <a:pPr lvl="1"/>
            <a:r>
              <a:rPr lang="en-US" dirty="0"/>
              <a:t>Condition needs to work for passing keys as well and be globally valid</a:t>
            </a:r>
          </a:p>
          <a:p>
            <a:pPr lvl="1"/>
            <a:endParaRPr lang="en-US" dirty="0"/>
          </a:p>
          <a:p>
            <a:endParaRPr lang="en-US" dirty="0"/>
          </a:p>
          <a:p>
            <a:pPr lvl="1">
              <a:buFont typeface="Arial" pitchFamily="34" charset="0"/>
              <a:buChar char="•"/>
            </a:pPr>
            <a:endParaRPr lang="en-US" dirty="0"/>
          </a:p>
          <a:p>
            <a:pPr>
              <a:buNone/>
            </a:pPr>
            <a:endParaRPr lang="en-US" dirty="0"/>
          </a:p>
        </p:txBody>
      </p:sp>
      <p:sp>
        <p:nvSpPr>
          <p:cNvPr id="5" name="Slide Number Placeholder 4"/>
          <p:cNvSpPr>
            <a:spLocks noGrp="1"/>
          </p:cNvSpPr>
          <p:nvPr>
            <p:ph type="sldNum" sz="quarter" idx="12"/>
          </p:nvPr>
        </p:nvSpPr>
        <p:spPr/>
        <p:txBody>
          <a:bodyPr/>
          <a:lstStyle/>
          <a:p>
            <a:fld id="{FB514ECD-3CC7-0C4D-BF73-05ECAD6DEBA0}" type="slidenum">
              <a:rPr lang="en-US" smtClean="0"/>
              <a:pPr/>
              <a:t>58</a:t>
            </a:fld>
            <a:endParaRPr lang="en-US"/>
          </a:p>
        </p:txBody>
      </p:sp>
    </p:spTree>
    <p:extLst>
      <p:ext uri="{BB962C8B-B14F-4D97-AF65-F5344CB8AC3E}">
        <p14:creationId xmlns:p14="http://schemas.microsoft.com/office/powerpoint/2010/main" val="1902361761"/>
      </p:ext>
    </p:extLst>
  </p:cSld>
  <p:clrMapOvr>
    <a:masterClrMapping/>
  </p:clrMapOvr>
  <mc:AlternateContent xmlns:mc="http://schemas.openxmlformats.org/markup-compatibility/2006" xmlns:p14="http://schemas.microsoft.com/office/powerpoint/2010/main">
    <mc:Choice Requires="p14">
      <p:transition spd="slow" p14:dur="2000" advTm="61651"/>
    </mc:Choice>
    <mc:Fallback xmlns="">
      <p:transition spd="slow" advTm="61651"/>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209800" y="1374604"/>
            <a:ext cx="7772400" cy="1470025"/>
          </a:xfrm>
        </p:spPr>
        <p:txBody>
          <a:bodyPr>
            <a:normAutofit/>
          </a:bodyPr>
          <a:lstStyle/>
          <a:p>
            <a:r>
              <a:rPr lang="en-US" sz="3200" dirty="0"/>
              <a:t>Insight 1: Search in data-space should be faster than search in program-space </a:t>
            </a:r>
          </a:p>
        </p:txBody>
      </p:sp>
      <p:sp>
        <p:nvSpPr>
          <p:cNvPr id="9" name="Subtitle 8"/>
          <p:cNvSpPr>
            <a:spLocks noGrp="1"/>
          </p:cNvSpPr>
          <p:nvPr>
            <p:ph type="subTitle" idx="1"/>
          </p:nvPr>
        </p:nvSpPr>
        <p:spPr>
          <a:xfrm>
            <a:off x="3117669" y="3840480"/>
            <a:ext cx="6658791" cy="2226212"/>
          </a:xfrm>
        </p:spPr>
        <p:txBody>
          <a:bodyPr>
            <a:normAutofit/>
          </a:bodyPr>
          <a:lstStyle/>
          <a:p>
            <a:r>
              <a:rPr lang="en-US" b="1" dirty="0"/>
              <a:t> Assuming we had correct labeling for </a:t>
            </a:r>
            <a:r>
              <a:rPr lang="en-US" b="1" i="1" dirty="0"/>
              <a:t>all</a:t>
            </a:r>
            <a:r>
              <a:rPr lang="en-US" b="1" dirty="0"/>
              <a:t> the rows, then, we can </a:t>
            </a:r>
            <a:r>
              <a:rPr lang="en-US" b="1" i="1" dirty="0"/>
              <a:t>quickly</a:t>
            </a:r>
            <a:r>
              <a:rPr lang="en-US" b="1" dirty="0"/>
              <a:t> </a:t>
            </a:r>
            <a:r>
              <a:rPr lang="en-US" b="1" i="1" dirty="0"/>
              <a:t>learn</a:t>
            </a:r>
            <a:r>
              <a:rPr lang="en-US" b="1" dirty="0"/>
              <a:t> </a:t>
            </a:r>
            <a:r>
              <a:rPr lang="en-US" b="1" i="1" dirty="0"/>
              <a:t>the correct </a:t>
            </a:r>
            <a:r>
              <a:rPr lang="en-US" b="1" dirty="0"/>
              <a:t>WHERE clause from the data</a:t>
            </a:r>
          </a:p>
          <a:p>
            <a:endParaRPr lang="en-US" b="1" dirty="0"/>
          </a:p>
        </p:txBody>
      </p:sp>
      <p:sp>
        <p:nvSpPr>
          <p:cNvPr id="5" name="Slide Number Placeholder 4"/>
          <p:cNvSpPr>
            <a:spLocks noGrp="1"/>
          </p:cNvSpPr>
          <p:nvPr>
            <p:ph type="sldNum" sz="quarter" idx="12"/>
          </p:nvPr>
        </p:nvSpPr>
        <p:spPr/>
        <p:txBody>
          <a:bodyPr/>
          <a:lstStyle/>
          <a:p>
            <a:fld id="{FB514ECD-3CC7-0C4D-BF73-05ECAD6DEBA0}" type="slidenum">
              <a:rPr lang="en-US" smtClean="0"/>
              <a:pPr/>
              <a:t>59</a:t>
            </a:fld>
            <a:endParaRPr lang="en-US"/>
          </a:p>
        </p:txBody>
      </p:sp>
    </p:spTree>
    <p:extLst>
      <p:ext uri="{BB962C8B-B14F-4D97-AF65-F5344CB8AC3E}">
        <p14:creationId xmlns:p14="http://schemas.microsoft.com/office/powerpoint/2010/main" val="3127626620"/>
      </p:ext>
    </p:extLst>
  </p:cSld>
  <p:clrMapOvr>
    <a:masterClrMapping/>
  </p:clrMapOvr>
  <mc:AlternateContent xmlns:mc="http://schemas.openxmlformats.org/markup-compatibility/2006" xmlns:p14="http://schemas.microsoft.com/office/powerpoint/2010/main">
    <mc:Choice Requires="p14">
      <p:transition spd="slow" p14:dur="2000" advTm="44592"/>
    </mc:Choice>
    <mc:Fallback xmlns="">
      <p:transition spd="slow" advTm="4459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D7CBD501-0AB6-4A23-8E31-FA1113678809}"/>
              </a:ext>
            </a:extLst>
          </p:cNvPr>
          <p:cNvSpPr>
            <a:spLocks noGrp="1"/>
          </p:cNvSpPr>
          <p:nvPr>
            <p:ph type="sldNum" sz="quarter" idx="12"/>
          </p:nvPr>
        </p:nvSpPr>
        <p:spPr/>
        <p:txBody>
          <a:bodyPr/>
          <a:lstStyle/>
          <a:p>
            <a:fld id="{14484B9B-03F3-4D7D-8439-8B2D9FB89490}" type="slidenum">
              <a:rPr lang="en-US" altLang="en-US"/>
              <a:pPr/>
              <a:t>6</a:t>
            </a:fld>
            <a:endParaRPr lang="en-US" altLang="en-US"/>
          </a:p>
        </p:txBody>
      </p:sp>
      <p:sp>
        <p:nvSpPr>
          <p:cNvPr id="38914" name="Rectangle 2">
            <a:extLst>
              <a:ext uri="{FF2B5EF4-FFF2-40B4-BE49-F238E27FC236}">
                <a16:creationId xmlns:a16="http://schemas.microsoft.com/office/drawing/2014/main" id="{6EDFB857-84BB-4060-A1F3-83E59100D65D}"/>
              </a:ext>
            </a:extLst>
          </p:cNvPr>
          <p:cNvSpPr>
            <a:spLocks noGrp="1" noChangeArrowheads="1"/>
          </p:cNvSpPr>
          <p:nvPr>
            <p:ph type="title"/>
          </p:nvPr>
        </p:nvSpPr>
        <p:spPr/>
        <p:txBody>
          <a:bodyPr/>
          <a:lstStyle/>
          <a:p>
            <a:r>
              <a:rPr lang="en-US" altLang="en-US"/>
              <a:t>Trace</a:t>
            </a:r>
          </a:p>
        </p:txBody>
      </p:sp>
      <p:sp>
        <p:nvSpPr>
          <p:cNvPr id="38919" name="Rectangle 7">
            <a:extLst>
              <a:ext uri="{FF2B5EF4-FFF2-40B4-BE49-F238E27FC236}">
                <a16:creationId xmlns:a16="http://schemas.microsoft.com/office/drawing/2014/main" id="{13DCD797-42A8-4BD1-B1CB-CB4B468E61C1}"/>
              </a:ext>
            </a:extLst>
          </p:cNvPr>
          <p:cNvSpPr>
            <a:spLocks noChangeArrowheads="1"/>
          </p:cNvSpPr>
          <p:nvPr/>
        </p:nvSpPr>
        <p:spPr bwMode="auto">
          <a:xfrm>
            <a:off x="2133600" y="1674814"/>
            <a:ext cx="685800" cy="3508375"/>
          </a:xfrm>
          <a:prstGeom prst="rect">
            <a:avLst/>
          </a:prstGeom>
          <a:solidFill>
            <a:srgbClr val="F9F9F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800">
                <a:solidFill>
                  <a:srgbClr val="BC5332"/>
                </a:solidFill>
              </a:rPr>
              <a:t>1</a:t>
            </a:r>
          </a:p>
          <a:p>
            <a:r>
              <a:rPr lang="en-US" altLang="en-US" sz="2800">
                <a:solidFill>
                  <a:srgbClr val="BC5332"/>
                </a:solidFill>
              </a:rPr>
              <a:t>2</a:t>
            </a:r>
          </a:p>
          <a:p>
            <a:r>
              <a:rPr lang="en-US" altLang="en-US" sz="2800">
                <a:solidFill>
                  <a:srgbClr val="BC5332"/>
                </a:solidFill>
              </a:rPr>
              <a:t>3</a:t>
            </a:r>
          </a:p>
          <a:p>
            <a:r>
              <a:rPr lang="en-US" altLang="en-US" sz="2800">
                <a:solidFill>
                  <a:srgbClr val="BC5332"/>
                </a:solidFill>
              </a:rPr>
              <a:t>4</a:t>
            </a:r>
          </a:p>
          <a:p>
            <a:r>
              <a:rPr lang="en-US" altLang="en-US" sz="2800">
                <a:solidFill>
                  <a:srgbClr val="BC5332"/>
                </a:solidFill>
              </a:rPr>
              <a:t>5</a:t>
            </a:r>
          </a:p>
          <a:p>
            <a:r>
              <a:rPr lang="en-US" altLang="en-US" sz="2800">
                <a:solidFill>
                  <a:srgbClr val="BC5332"/>
                </a:solidFill>
              </a:rPr>
              <a:t>6</a:t>
            </a:r>
          </a:p>
          <a:p>
            <a:r>
              <a:rPr lang="en-US" altLang="en-US" sz="2800">
                <a:solidFill>
                  <a:srgbClr val="BC5332"/>
                </a:solidFill>
              </a:rPr>
              <a:t>7</a:t>
            </a:r>
          </a:p>
          <a:p>
            <a:r>
              <a:rPr lang="en-US" altLang="en-US" sz="2800">
                <a:solidFill>
                  <a:srgbClr val="BC5332"/>
                </a:solidFill>
              </a:rPr>
              <a:t>8</a:t>
            </a:r>
          </a:p>
        </p:txBody>
      </p:sp>
      <p:sp>
        <p:nvSpPr>
          <p:cNvPr id="38918" name="Rectangle 6">
            <a:extLst>
              <a:ext uri="{FF2B5EF4-FFF2-40B4-BE49-F238E27FC236}">
                <a16:creationId xmlns:a16="http://schemas.microsoft.com/office/drawing/2014/main" id="{84D79005-EE7C-47C6-AFCF-7EAEEE61DBD2}"/>
              </a:ext>
            </a:extLst>
          </p:cNvPr>
          <p:cNvSpPr>
            <a:spLocks noChangeArrowheads="1"/>
          </p:cNvSpPr>
          <p:nvPr/>
        </p:nvSpPr>
        <p:spPr bwMode="auto">
          <a:xfrm>
            <a:off x="2895600" y="1658939"/>
            <a:ext cx="3657600" cy="3508375"/>
          </a:xfrm>
          <a:prstGeom prst="rect">
            <a:avLst/>
          </a:prstGeom>
          <a:solidFill>
            <a:srgbClr val="F9F9F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800"/>
              <a:t>   read a, b </a:t>
            </a:r>
          </a:p>
          <a:p>
            <a:r>
              <a:rPr lang="en-US" altLang="en-US" sz="2800"/>
              <a:t>   while a ≠ b </a:t>
            </a:r>
          </a:p>
          <a:p>
            <a:r>
              <a:rPr lang="en-US" altLang="en-US" sz="2800"/>
              <a:t>          if a &gt; b </a:t>
            </a:r>
          </a:p>
          <a:p>
            <a:r>
              <a:rPr lang="en-US" altLang="en-US" sz="2800"/>
              <a:t>                a := a − b </a:t>
            </a:r>
          </a:p>
          <a:p>
            <a:r>
              <a:rPr lang="en-US" altLang="en-US" sz="2800"/>
              <a:t>          else </a:t>
            </a:r>
          </a:p>
          <a:p>
            <a:r>
              <a:rPr lang="en-US" altLang="en-US" sz="2800"/>
              <a:t>                b := b − a </a:t>
            </a:r>
          </a:p>
          <a:p>
            <a:r>
              <a:rPr lang="en-US" altLang="en-US" sz="2800"/>
              <a:t>          endif</a:t>
            </a:r>
          </a:p>
          <a:p>
            <a:r>
              <a:rPr lang="en-US" altLang="en-US" sz="2800"/>
              <a:t>   write a </a:t>
            </a:r>
          </a:p>
        </p:txBody>
      </p:sp>
      <p:sp>
        <p:nvSpPr>
          <p:cNvPr id="38920" name="Text Box 8">
            <a:extLst>
              <a:ext uri="{FF2B5EF4-FFF2-40B4-BE49-F238E27FC236}">
                <a16:creationId xmlns:a16="http://schemas.microsoft.com/office/drawing/2014/main" id="{D1196A06-3178-47C9-A92C-5EE8135EAB2C}"/>
              </a:ext>
            </a:extLst>
          </p:cNvPr>
          <p:cNvSpPr txBox="1">
            <a:spLocks noChangeArrowheads="1"/>
          </p:cNvSpPr>
          <p:nvPr/>
        </p:nvSpPr>
        <p:spPr bwMode="auto">
          <a:xfrm>
            <a:off x="7848600" y="838201"/>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Input:  6, 4</a:t>
            </a:r>
          </a:p>
        </p:txBody>
      </p:sp>
      <p:sp>
        <p:nvSpPr>
          <p:cNvPr id="38921" name="Rectangle 9">
            <a:extLst>
              <a:ext uri="{FF2B5EF4-FFF2-40B4-BE49-F238E27FC236}">
                <a16:creationId xmlns:a16="http://schemas.microsoft.com/office/drawing/2014/main" id="{B4BCEAC9-EC44-40D5-8B14-03E0CE612D75}"/>
              </a:ext>
            </a:extLst>
          </p:cNvPr>
          <p:cNvSpPr>
            <a:spLocks noChangeArrowheads="1"/>
          </p:cNvSpPr>
          <p:nvPr/>
        </p:nvSpPr>
        <p:spPr bwMode="auto">
          <a:xfrm>
            <a:off x="7620000" y="1190626"/>
            <a:ext cx="685800" cy="5216525"/>
          </a:xfrm>
          <a:prstGeom prst="rect">
            <a:avLst/>
          </a:prstGeom>
          <a:solidFill>
            <a:srgbClr val="F9F9F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800" b="1">
                <a:solidFill>
                  <a:srgbClr val="BC5332"/>
                </a:solidFill>
              </a:rPr>
              <a:t>1</a:t>
            </a:r>
          </a:p>
          <a:p>
            <a:r>
              <a:rPr lang="en-US" altLang="en-US" sz="2800" b="1">
                <a:solidFill>
                  <a:srgbClr val="BC5332"/>
                </a:solidFill>
              </a:rPr>
              <a:t>2</a:t>
            </a:r>
          </a:p>
          <a:p>
            <a:r>
              <a:rPr lang="en-US" altLang="en-US" sz="2800" b="1">
                <a:solidFill>
                  <a:srgbClr val="BC5332"/>
                </a:solidFill>
              </a:rPr>
              <a:t>3</a:t>
            </a:r>
          </a:p>
          <a:p>
            <a:r>
              <a:rPr lang="en-US" altLang="en-US" sz="2800" b="1">
                <a:solidFill>
                  <a:srgbClr val="BC5332"/>
                </a:solidFill>
              </a:rPr>
              <a:t>4</a:t>
            </a:r>
          </a:p>
          <a:p>
            <a:r>
              <a:rPr lang="en-US" altLang="en-US" sz="2800" b="1">
                <a:solidFill>
                  <a:srgbClr val="BC5332"/>
                </a:solidFill>
              </a:rPr>
              <a:t>7</a:t>
            </a:r>
          </a:p>
          <a:p>
            <a:r>
              <a:rPr lang="en-US" altLang="en-US" sz="2800" b="1">
                <a:solidFill>
                  <a:srgbClr val="BC5332"/>
                </a:solidFill>
              </a:rPr>
              <a:t>2</a:t>
            </a:r>
          </a:p>
          <a:p>
            <a:r>
              <a:rPr lang="en-US" altLang="en-US" sz="2800" b="1">
                <a:solidFill>
                  <a:srgbClr val="BC5332"/>
                </a:solidFill>
              </a:rPr>
              <a:t>3</a:t>
            </a:r>
          </a:p>
          <a:p>
            <a:r>
              <a:rPr lang="en-US" altLang="en-US" sz="2800" b="1">
                <a:solidFill>
                  <a:srgbClr val="BC5332"/>
                </a:solidFill>
              </a:rPr>
              <a:t>5</a:t>
            </a:r>
          </a:p>
          <a:p>
            <a:r>
              <a:rPr lang="en-US" altLang="en-US" sz="2800" b="1">
                <a:solidFill>
                  <a:srgbClr val="BC5332"/>
                </a:solidFill>
              </a:rPr>
              <a:t>6</a:t>
            </a:r>
          </a:p>
          <a:p>
            <a:r>
              <a:rPr lang="en-US" altLang="en-US" sz="2800" b="1">
                <a:solidFill>
                  <a:srgbClr val="BC5332"/>
                </a:solidFill>
              </a:rPr>
              <a:t>7</a:t>
            </a:r>
          </a:p>
          <a:p>
            <a:r>
              <a:rPr lang="en-US" altLang="en-US" sz="2800" b="1">
                <a:solidFill>
                  <a:srgbClr val="BC5332"/>
                </a:solidFill>
              </a:rPr>
              <a:t>2</a:t>
            </a:r>
          </a:p>
          <a:p>
            <a:r>
              <a:rPr lang="en-US" altLang="en-US" sz="2800" b="1">
                <a:solidFill>
                  <a:srgbClr val="BC5332"/>
                </a:solidFill>
              </a:rPr>
              <a:t>8</a:t>
            </a:r>
            <a:endParaRPr lang="en-US" altLang="en-US" sz="2800">
              <a:solidFill>
                <a:srgbClr val="BC5332"/>
              </a:solidFill>
            </a:endParaRPr>
          </a:p>
        </p:txBody>
      </p:sp>
    </p:spTree>
    <p:extLst>
      <p:ext uri="{BB962C8B-B14F-4D97-AF65-F5344CB8AC3E}">
        <p14:creationId xmlns:p14="http://schemas.microsoft.com/office/powerpoint/2010/main" val="11435656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Classifiers</a:t>
            </a:r>
          </a:p>
        </p:txBody>
      </p:sp>
      <p:sp>
        <p:nvSpPr>
          <p:cNvPr id="3" name="Content Placeholder 2"/>
          <p:cNvSpPr>
            <a:spLocks noGrp="1"/>
          </p:cNvSpPr>
          <p:nvPr>
            <p:ph idx="1"/>
          </p:nvPr>
        </p:nvSpPr>
        <p:spPr>
          <a:xfrm>
            <a:off x="1981200" y="1600200"/>
            <a:ext cx="8229600" cy="4756150"/>
          </a:xfrm>
        </p:spPr>
        <p:txBody>
          <a:bodyPr>
            <a:normAutofit lnSpcReduction="10000"/>
          </a:bodyPr>
          <a:lstStyle/>
          <a:p>
            <a:r>
              <a:rPr lang="en-US" dirty="0">
                <a:solidFill>
                  <a:srgbClr val="00B0F0"/>
                </a:solidFill>
              </a:rPr>
              <a:t>Classifier</a:t>
            </a:r>
            <a:r>
              <a:rPr lang="en-US" dirty="0"/>
              <a:t> is a function that assigns discrete labels to data points </a:t>
            </a:r>
          </a:p>
          <a:p>
            <a:pPr lvl="1"/>
            <a:r>
              <a:rPr lang="en-US" dirty="0"/>
              <a:t>Where clause is a typical example of a 2-class classifier (labels +/-) </a:t>
            </a:r>
          </a:p>
          <a:p>
            <a:r>
              <a:rPr lang="en-US" dirty="0"/>
              <a:t>Supervised learning</a:t>
            </a:r>
          </a:p>
          <a:p>
            <a:pPr lvl="1"/>
            <a:r>
              <a:rPr lang="en-US" dirty="0"/>
              <a:t>Discover a classifier based on pre-labeled data (training)</a:t>
            </a:r>
          </a:p>
          <a:p>
            <a:pPr lvl="1"/>
            <a:r>
              <a:rPr lang="en-US" dirty="0"/>
              <a:t>Generalizable:  high accuracy on unseen data </a:t>
            </a:r>
          </a:p>
          <a:p>
            <a:pPr lvl="1">
              <a:buNone/>
            </a:pPr>
            <a:endParaRPr lang="en-US" dirty="0"/>
          </a:p>
          <a:p>
            <a:pPr marL="342900" lvl="1" indent="-342900">
              <a:buFont typeface="Arial"/>
              <a:buChar char="•"/>
            </a:pPr>
            <a:r>
              <a:rPr lang="en-US" sz="3200" dirty="0">
                <a:solidFill>
                  <a:srgbClr val="00B0F0"/>
                </a:solidFill>
              </a:rPr>
              <a:t>Decision-tree learning </a:t>
            </a:r>
            <a:r>
              <a:rPr lang="en-US" sz="3200" dirty="0"/>
              <a:t>generates compact classifiers in terms of the data attributes</a:t>
            </a:r>
          </a:p>
          <a:p>
            <a:pPr lvl="1"/>
            <a:r>
              <a:rPr lang="en-US" dirty="0"/>
              <a:t>compact classifiers are more </a:t>
            </a:r>
            <a:r>
              <a:rPr lang="en-US" dirty="0" err="1"/>
              <a:t>generalizable</a:t>
            </a:r>
            <a:endParaRPr lang="en-US" dirty="0"/>
          </a:p>
          <a:p>
            <a:pPr lvl="1"/>
            <a:r>
              <a:rPr lang="en-US" dirty="0"/>
              <a:t>generates conditions expressible as disjunctions of clauses</a:t>
            </a:r>
          </a:p>
          <a:p>
            <a:pPr lvl="1"/>
            <a:r>
              <a:rPr lang="en-US" dirty="0"/>
              <a:t>deals with large data efficiently </a:t>
            </a:r>
          </a:p>
          <a:p>
            <a:pPr>
              <a:buNone/>
            </a:pPr>
            <a:endParaRPr lang="en-US" dirty="0"/>
          </a:p>
          <a:p>
            <a:pPr lvl="1"/>
            <a:endParaRPr lang="en-US" dirty="0"/>
          </a:p>
        </p:txBody>
      </p:sp>
      <p:sp>
        <p:nvSpPr>
          <p:cNvPr id="5" name="Slide Number Placeholder 4"/>
          <p:cNvSpPr>
            <a:spLocks noGrp="1"/>
          </p:cNvSpPr>
          <p:nvPr>
            <p:ph type="sldNum" sz="quarter" idx="12"/>
          </p:nvPr>
        </p:nvSpPr>
        <p:spPr/>
        <p:txBody>
          <a:bodyPr/>
          <a:lstStyle/>
          <a:p>
            <a:fld id="{FB514ECD-3CC7-0C4D-BF73-05ECAD6DEBA0}" type="slidenum">
              <a:rPr lang="en-US" smtClean="0"/>
              <a:pPr/>
              <a:t>60</a:t>
            </a:fld>
            <a:endParaRPr lang="en-US"/>
          </a:p>
        </p:txBody>
      </p:sp>
    </p:spTree>
    <p:custDataLst>
      <p:tags r:id="rId1"/>
    </p:custDataLst>
    <p:extLst>
      <p:ext uri="{BB962C8B-B14F-4D97-AF65-F5344CB8AC3E}">
        <p14:creationId xmlns:p14="http://schemas.microsoft.com/office/powerpoint/2010/main" val="2483313035"/>
      </p:ext>
    </p:extLst>
  </p:cSld>
  <p:clrMapOvr>
    <a:masterClrMapping/>
  </p:clrMapOvr>
  <mc:AlternateContent xmlns:mc="http://schemas.openxmlformats.org/markup-compatibility/2006" xmlns:p14="http://schemas.microsoft.com/office/powerpoint/2010/main">
    <mc:Choice Requires="p14">
      <p:transition spd="slow" p14:dur="2000" advTm="44422"/>
    </mc:Choice>
    <mc:Fallback xmlns="">
      <p:transition spd="slow" advTm="444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Decision Tree Learning</a:t>
            </a:r>
          </a:p>
        </p:txBody>
      </p:sp>
      <p:graphicFrame>
        <p:nvGraphicFramePr>
          <p:cNvPr id="4" name="Table 3"/>
          <p:cNvGraphicFramePr>
            <a:graphicFrameLocks noGrp="1"/>
          </p:cNvGraphicFramePr>
          <p:nvPr>
            <p:extLst/>
          </p:nvPr>
        </p:nvGraphicFramePr>
        <p:xfrm>
          <a:off x="1779496" y="3065543"/>
          <a:ext cx="2808273" cy="3566160"/>
        </p:xfrm>
        <a:graphic>
          <a:graphicData uri="http://schemas.openxmlformats.org/drawingml/2006/table">
            <a:tbl>
              <a:tblPr firstRow="1" bandRow="1">
                <a:tableStyleId>{0660B408-B3CF-4A94-85FC-2B1E0A45F4A2}</a:tableStyleId>
              </a:tblPr>
              <a:tblGrid>
                <a:gridCol w="936091">
                  <a:extLst>
                    <a:ext uri="{9D8B030D-6E8A-4147-A177-3AD203B41FA5}">
                      <a16:colId xmlns:a16="http://schemas.microsoft.com/office/drawing/2014/main" val="20000"/>
                    </a:ext>
                  </a:extLst>
                </a:gridCol>
                <a:gridCol w="936091">
                  <a:extLst>
                    <a:ext uri="{9D8B030D-6E8A-4147-A177-3AD203B41FA5}">
                      <a16:colId xmlns:a16="http://schemas.microsoft.com/office/drawing/2014/main" val="20001"/>
                    </a:ext>
                  </a:extLst>
                </a:gridCol>
                <a:gridCol w="936091">
                  <a:extLst>
                    <a:ext uri="{9D8B030D-6E8A-4147-A177-3AD203B41FA5}">
                      <a16:colId xmlns:a16="http://schemas.microsoft.com/office/drawing/2014/main" val="20002"/>
                    </a:ext>
                  </a:extLst>
                </a:gridCol>
              </a:tblGrid>
              <a:tr h="264476">
                <a:tc>
                  <a:txBody>
                    <a:bodyPr/>
                    <a:lstStyle/>
                    <a:p>
                      <a:r>
                        <a:rPr lang="en-US" sz="1200" dirty="0"/>
                        <a:t>Customer</a:t>
                      </a:r>
                    </a:p>
                  </a:txBody>
                  <a:tcPr/>
                </a:tc>
                <a:tc>
                  <a:txBody>
                    <a:bodyPr/>
                    <a:lstStyle/>
                    <a:p>
                      <a:r>
                        <a:rPr lang="en-US" sz="1200" dirty="0"/>
                        <a:t>Price</a:t>
                      </a:r>
                    </a:p>
                  </a:txBody>
                  <a:tcPr/>
                </a:tc>
                <a:tc>
                  <a:txBody>
                    <a:bodyPr/>
                    <a:lstStyle/>
                    <a:p>
                      <a:r>
                        <a:rPr lang="en-US" sz="1200" dirty="0"/>
                        <a:t>Year</a:t>
                      </a:r>
                    </a:p>
                  </a:txBody>
                  <a:tcPr/>
                </a:tc>
                <a:extLst>
                  <a:ext uri="{0D108BD9-81ED-4DB2-BD59-A6C34878D82A}">
                    <a16:rowId xmlns:a16="http://schemas.microsoft.com/office/drawing/2014/main" val="10000"/>
                  </a:ext>
                </a:extLst>
              </a:tr>
              <a:tr h="264476">
                <a:tc>
                  <a:txBody>
                    <a:bodyPr/>
                    <a:lstStyle/>
                    <a:p>
                      <a:r>
                        <a:rPr lang="en-US" sz="1200" dirty="0"/>
                        <a:t>1</a:t>
                      </a:r>
                    </a:p>
                  </a:txBody>
                  <a:tcPr/>
                </a:tc>
                <a:tc>
                  <a:txBody>
                    <a:bodyPr/>
                    <a:lstStyle/>
                    <a:p>
                      <a:r>
                        <a:rPr lang="en-US" sz="1200" dirty="0"/>
                        <a:t>20</a:t>
                      </a:r>
                    </a:p>
                  </a:txBody>
                  <a:tcPr/>
                </a:tc>
                <a:tc>
                  <a:txBody>
                    <a:bodyPr/>
                    <a:lstStyle/>
                    <a:p>
                      <a:r>
                        <a:rPr lang="en-US" sz="1200" dirty="0"/>
                        <a:t>2012</a:t>
                      </a:r>
                    </a:p>
                  </a:txBody>
                  <a:tcPr/>
                </a:tc>
                <a:extLst>
                  <a:ext uri="{0D108BD9-81ED-4DB2-BD59-A6C34878D82A}">
                    <a16:rowId xmlns:a16="http://schemas.microsoft.com/office/drawing/2014/main" val="10001"/>
                  </a:ext>
                </a:extLst>
              </a:tr>
              <a:tr h="264476">
                <a:tc>
                  <a:txBody>
                    <a:bodyPr/>
                    <a:lstStyle/>
                    <a:p>
                      <a:r>
                        <a:rPr lang="en-US" sz="1200" dirty="0"/>
                        <a:t>1</a:t>
                      </a:r>
                    </a:p>
                  </a:txBody>
                  <a:tcPr/>
                </a:tc>
                <a:tc>
                  <a:txBody>
                    <a:bodyPr/>
                    <a:lstStyle/>
                    <a:p>
                      <a:r>
                        <a:rPr lang="en-US" sz="1200" dirty="0"/>
                        <a:t>16</a:t>
                      </a:r>
                    </a:p>
                  </a:txBody>
                  <a:tcPr/>
                </a:tc>
                <a:tc>
                  <a:txBody>
                    <a:bodyPr/>
                    <a:lstStyle/>
                    <a:p>
                      <a:r>
                        <a:rPr lang="en-US" sz="1200" dirty="0"/>
                        <a:t>2011</a:t>
                      </a:r>
                    </a:p>
                  </a:txBody>
                  <a:tcPr/>
                </a:tc>
                <a:extLst>
                  <a:ext uri="{0D108BD9-81ED-4DB2-BD59-A6C34878D82A}">
                    <a16:rowId xmlns:a16="http://schemas.microsoft.com/office/drawing/2014/main" val="10002"/>
                  </a:ext>
                </a:extLst>
              </a:tr>
              <a:tr h="264476">
                <a:tc>
                  <a:txBody>
                    <a:bodyPr/>
                    <a:lstStyle/>
                    <a:p>
                      <a:r>
                        <a:rPr lang="en-US" sz="1200" dirty="0"/>
                        <a:t>1</a:t>
                      </a:r>
                    </a:p>
                  </a:txBody>
                  <a:tcPr/>
                </a:tc>
                <a:tc>
                  <a:txBody>
                    <a:bodyPr/>
                    <a:lstStyle/>
                    <a:p>
                      <a:r>
                        <a:rPr lang="en-US" sz="1200" dirty="0"/>
                        <a:t>12</a:t>
                      </a:r>
                    </a:p>
                  </a:txBody>
                  <a:tcPr/>
                </a:tc>
                <a:tc>
                  <a:txBody>
                    <a:bodyPr/>
                    <a:lstStyle/>
                    <a:p>
                      <a:r>
                        <a:rPr lang="en-US" sz="1200" dirty="0"/>
                        <a:t>2001</a:t>
                      </a:r>
                    </a:p>
                  </a:txBody>
                  <a:tcPr/>
                </a:tc>
                <a:extLst>
                  <a:ext uri="{0D108BD9-81ED-4DB2-BD59-A6C34878D82A}">
                    <a16:rowId xmlns:a16="http://schemas.microsoft.com/office/drawing/2014/main" val="10003"/>
                  </a:ext>
                </a:extLst>
              </a:tr>
              <a:tr h="264476">
                <a:tc>
                  <a:txBody>
                    <a:bodyPr/>
                    <a:lstStyle/>
                    <a:p>
                      <a:r>
                        <a:rPr lang="en-US" sz="1200" dirty="0"/>
                        <a:t>1</a:t>
                      </a:r>
                    </a:p>
                  </a:txBody>
                  <a:tcPr/>
                </a:tc>
                <a:tc>
                  <a:txBody>
                    <a:bodyPr/>
                    <a:lstStyle/>
                    <a:p>
                      <a:r>
                        <a:rPr lang="en-US" sz="1200" dirty="0"/>
                        <a:t>10</a:t>
                      </a:r>
                    </a:p>
                  </a:txBody>
                  <a:tcPr/>
                </a:tc>
                <a:tc>
                  <a:txBody>
                    <a:bodyPr/>
                    <a:lstStyle/>
                    <a:p>
                      <a:r>
                        <a:rPr lang="en-US" sz="1200" dirty="0"/>
                        <a:t>2002</a:t>
                      </a:r>
                    </a:p>
                  </a:txBody>
                  <a:tcPr/>
                </a:tc>
                <a:extLst>
                  <a:ext uri="{0D108BD9-81ED-4DB2-BD59-A6C34878D82A}">
                    <a16:rowId xmlns:a16="http://schemas.microsoft.com/office/drawing/2014/main" val="10004"/>
                  </a:ext>
                </a:extLst>
              </a:tr>
              <a:tr h="264476">
                <a:tc>
                  <a:txBody>
                    <a:bodyPr/>
                    <a:lstStyle/>
                    <a:p>
                      <a:r>
                        <a:rPr lang="en-US" sz="1200" dirty="0"/>
                        <a:t>1</a:t>
                      </a:r>
                    </a:p>
                  </a:txBody>
                  <a:tcPr/>
                </a:tc>
                <a:tc>
                  <a:txBody>
                    <a:bodyPr/>
                    <a:lstStyle/>
                    <a:p>
                      <a:r>
                        <a:rPr lang="en-US" sz="1200" dirty="0"/>
                        <a:t>15</a:t>
                      </a:r>
                    </a:p>
                  </a:txBody>
                  <a:tcPr/>
                </a:tc>
                <a:tc>
                  <a:txBody>
                    <a:bodyPr/>
                    <a:lstStyle/>
                    <a:p>
                      <a:r>
                        <a:rPr lang="en-US" sz="1200" dirty="0"/>
                        <a:t>2011</a:t>
                      </a:r>
                    </a:p>
                  </a:txBody>
                  <a:tcPr/>
                </a:tc>
                <a:extLst>
                  <a:ext uri="{0D108BD9-81ED-4DB2-BD59-A6C34878D82A}">
                    <a16:rowId xmlns:a16="http://schemas.microsoft.com/office/drawing/2014/main" val="10005"/>
                  </a:ext>
                </a:extLst>
              </a:tr>
              <a:tr h="264476">
                <a:tc>
                  <a:txBody>
                    <a:bodyPr/>
                    <a:lstStyle/>
                    <a:p>
                      <a:r>
                        <a:rPr lang="en-US" sz="1200" dirty="0"/>
                        <a:t>2</a:t>
                      </a:r>
                    </a:p>
                  </a:txBody>
                  <a:tcPr/>
                </a:tc>
                <a:tc>
                  <a:txBody>
                    <a:bodyPr/>
                    <a:lstStyle/>
                    <a:p>
                      <a:r>
                        <a:rPr lang="en-US" sz="1200" dirty="0"/>
                        <a:t>7</a:t>
                      </a:r>
                    </a:p>
                  </a:txBody>
                  <a:tcPr/>
                </a:tc>
                <a:tc>
                  <a:txBody>
                    <a:bodyPr/>
                    <a:lstStyle/>
                    <a:p>
                      <a:r>
                        <a:rPr lang="en-US" sz="1200" dirty="0"/>
                        <a:t>2005</a:t>
                      </a:r>
                    </a:p>
                  </a:txBody>
                  <a:tcPr/>
                </a:tc>
                <a:extLst>
                  <a:ext uri="{0D108BD9-81ED-4DB2-BD59-A6C34878D82A}">
                    <a16:rowId xmlns:a16="http://schemas.microsoft.com/office/drawing/2014/main" val="10006"/>
                  </a:ext>
                </a:extLst>
              </a:tr>
              <a:tr h="264476">
                <a:tc>
                  <a:txBody>
                    <a:bodyPr/>
                    <a:lstStyle/>
                    <a:p>
                      <a:r>
                        <a:rPr lang="en-US" sz="1200" dirty="0"/>
                        <a:t>2</a:t>
                      </a:r>
                    </a:p>
                  </a:txBody>
                  <a:tcPr/>
                </a:tc>
                <a:tc>
                  <a:txBody>
                    <a:bodyPr/>
                    <a:lstStyle/>
                    <a:p>
                      <a:r>
                        <a:rPr lang="en-US" sz="1200" dirty="0"/>
                        <a:t>13</a:t>
                      </a:r>
                    </a:p>
                  </a:txBody>
                  <a:tcPr/>
                </a:tc>
                <a:tc>
                  <a:txBody>
                    <a:bodyPr/>
                    <a:lstStyle/>
                    <a:p>
                      <a:r>
                        <a:rPr lang="en-US" sz="1200" dirty="0"/>
                        <a:t>2007</a:t>
                      </a:r>
                    </a:p>
                  </a:txBody>
                  <a:tcPr/>
                </a:tc>
                <a:extLst>
                  <a:ext uri="{0D108BD9-81ED-4DB2-BD59-A6C34878D82A}">
                    <a16:rowId xmlns:a16="http://schemas.microsoft.com/office/drawing/2014/main" val="10007"/>
                  </a:ext>
                </a:extLst>
              </a:tr>
              <a:tr h="264476">
                <a:tc>
                  <a:txBody>
                    <a:bodyPr/>
                    <a:lstStyle/>
                    <a:p>
                      <a:r>
                        <a:rPr lang="en-US" sz="1200" dirty="0"/>
                        <a:t>2</a:t>
                      </a:r>
                    </a:p>
                  </a:txBody>
                  <a:tcPr/>
                </a:tc>
                <a:tc>
                  <a:txBody>
                    <a:bodyPr/>
                    <a:lstStyle/>
                    <a:p>
                      <a:r>
                        <a:rPr lang="en-US" sz="1200" dirty="0"/>
                        <a:t>15</a:t>
                      </a:r>
                    </a:p>
                  </a:txBody>
                  <a:tcPr/>
                </a:tc>
                <a:tc>
                  <a:txBody>
                    <a:bodyPr/>
                    <a:lstStyle/>
                    <a:p>
                      <a:r>
                        <a:rPr lang="en-US" sz="1200" dirty="0"/>
                        <a:t>2010</a:t>
                      </a:r>
                    </a:p>
                  </a:txBody>
                  <a:tcPr/>
                </a:tc>
                <a:extLst>
                  <a:ext uri="{0D108BD9-81ED-4DB2-BD59-A6C34878D82A}">
                    <a16:rowId xmlns:a16="http://schemas.microsoft.com/office/drawing/2014/main" val="10008"/>
                  </a:ext>
                </a:extLst>
              </a:tr>
              <a:tr h="264476">
                <a:tc>
                  <a:txBody>
                    <a:bodyPr/>
                    <a:lstStyle/>
                    <a:p>
                      <a:r>
                        <a:rPr lang="en-US" sz="1200" dirty="0"/>
                        <a:t>2</a:t>
                      </a:r>
                    </a:p>
                  </a:txBody>
                  <a:tcPr/>
                </a:tc>
                <a:tc>
                  <a:txBody>
                    <a:bodyPr/>
                    <a:lstStyle/>
                    <a:p>
                      <a:r>
                        <a:rPr lang="en-US" sz="1200" dirty="0"/>
                        <a:t>10</a:t>
                      </a:r>
                    </a:p>
                  </a:txBody>
                  <a:tcPr/>
                </a:tc>
                <a:tc>
                  <a:txBody>
                    <a:bodyPr/>
                    <a:lstStyle/>
                    <a:p>
                      <a:r>
                        <a:rPr lang="en-US" sz="1200" dirty="0"/>
                        <a:t>2011</a:t>
                      </a:r>
                    </a:p>
                  </a:txBody>
                  <a:tcPr/>
                </a:tc>
                <a:extLst>
                  <a:ext uri="{0D108BD9-81ED-4DB2-BD59-A6C34878D82A}">
                    <a16:rowId xmlns:a16="http://schemas.microsoft.com/office/drawing/2014/main" val="10009"/>
                  </a:ext>
                </a:extLst>
              </a:tr>
              <a:tr h="264476">
                <a:tc>
                  <a:txBody>
                    <a:bodyPr/>
                    <a:lstStyle/>
                    <a:p>
                      <a:r>
                        <a:rPr lang="en-US" sz="1200" dirty="0"/>
                        <a:t>3</a:t>
                      </a:r>
                    </a:p>
                  </a:txBody>
                  <a:tcPr/>
                </a:tc>
                <a:tc>
                  <a:txBody>
                    <a:bodyPr/>
                    <a:lstStyle/>
                    <a:p>
                      <a:r>
                        <a:rPr lang="en-US" sz="1200" dirty="0"/>
                        <a:t>4</a:t>
                      </a:r>
                    </a:p>
                  </a:txBody>
                  <a:tcPr/>
                </a:tc>
                <a:tc>
                  <a:txBody>
                    <a:bodyPr/>
                    <a:lstStyle/>
                    <a:p>
                      <a:r>
                        <a:rPr lang="en-US" sz="1200" dirty="0"/>
                        <a:t>2012</a:t>
                      </a:r>
                    </a:p>
                  </a:txBody>
                  <a:tcPr/>
                </a:tc>
                <a:extLst>
                  <a:ext uri="{0D108BD9-81ED-4DB2-BD59-A6C34878D82A}">
                    <a16:rowId xmlns:a16="http://schemas.microsoft.com/office/drawing/2014/main" val="10010"/>
                  </a:ext>
                </a:extLst>
              </a:tr>
              <a:tr h="264476">
                <a:tc>
                  <a:txBody>
                    <a:bodyPr/>
                    <a:lstStyle/>
                    <a:p>
                      <a:r>
                        <a:rPr lang="en-US" sz="1200" dirty="0"/>
                        <a:t>3</a:t>
                      </a:r>
                    </a:p>
                  </a:txBody>
                  <a:tcPr/>
                </a:tc>
                <a:tc>
                  <a:txBody>
                    <a:bodyPr/>
                    <a:lstStyle/>
                    <a:p>
                      <a:r>
                        <a:rPr lang="en-US" sz="1200" dirty="0"/>
                        <a:t>3</a:t>
                      </a:r>
                    </a:p>
                  </a:txBody>
                  <a:tcPr/>
                </a:tc>
                <a:tc>
                  <a:txBody>
                    <a:bodyPr/>
                    <a:lstStyle/>
                    <a:p>
                      <a:r>
                        <a:rPr lang="en-US" sz="1200" dirty="0"/>
                        <a:t>2009</a:t>
                      </a:r>
                    </a:p>
                  </a:txBody>
                  <a:tcPr/>
                </a:tc>
                <a:extLst>
                  <a:ext uri="{0D108BD9-81ED-4DB2-BD59-A6C34878D82A}">
                    <a16:rowId xmlns:a16="http://schemas.microsoft.com/office/drawing/2014/main" val="10011"/>
                  </a:ext>
                </a:extLst>
              </a:tr>
              <a:tr h="264476">
                <a:tc>
                  <a:txBody>
                    <a:bodyPr/>
                    <a:lstStyle/>
                    <a:p>
                      <a:r>
                        <a:rPr lang="en-US" sz="1200" dirty="0"/>
                        <a:t>3</a:t>
                      </a:r>
                    </a:p>
                  </a:txBody>
                  <a:tcPr/>
                </a:tc>
                <a:tc>
                  <a:txBody>
                    <a:bodyPr/>
                    <a:lstStyle/>
                    <a:p>
                      <a:r>
                        <a:rPr lang="en-US" sz="1200" dirty="0"/>
                        <a:t>9</a:t>
                      </a:r>
                    </a:p>
                  </a:txBody>
                  <a:tcPr/>
                </a:tc>
                <a:tc>
                  <a:txBody>
                    <a:bodyPr/>
                    <a:lstStyle/>
                    <a:p>
                      <a:r>
                        <a:rPr lang="en-US" sz="1200" dirty="0"/>
                        <a:t>2001</a:t>
                      </a:r>
                    </a:p>
                  </a:txBody>
                  <a:tcPr/>
                </a:tc>
                <a:extLst>
                  <a:ext uri="{0D108BD9-81ED-4DB2-BD59-A6C34878D82A}">
                    <a16:rowId xmlns:a16="http://schemas.microsoft.com/office/drawing/2014/main" val="10012"/>
                  </a:ext>
                </a:extLst>
              </a:tr>
            </a:tbl>
          </a:graphicData>
        </a:graphic>
      </p:graphicFrame>
      <p:graphicFrame>
        <p:nvGraphicFramePr>
          <p:cNvPr id="5" name="Table 4"/>
          <p:cNvGraphicFramePr>
            <a:graphicFrameLocks noGrp="1"/>
          </p:cNvGraphicFramePr>
          <p:nvPr>
            <p:extLst/>
          </p:nvPr>
        </p:nvGraphicFramePr>
        <p:xfrm>
          <a:off x="4614143" y="3065540"/>
          <a:ext cx="513670" cy="3566160"/>
        </p:xfrm>
        <a:graphic>
          <a:graphicData uri="http://schemas.openxmlformats.org/drawingml/2006/table">
            <a:tbl>
              <a:tblPr firstRow="1" bandRow="1">
                <a:tableStyleId>{0660B408-B3CF-4A94-85FC-2B1E0A45F4A2}</a:tableStyleId>
              </a:tblPr>
              <a:tblGrid>
                <a:gridCol w="513670">
                  <a:extLst>
                    <a:ext uri="{9D8B030D-6E8A-4147-A177-3AD203B41FA5}">
                      <a16:colId xmlns:a16="http://schemas.microsoft.com/office/drawing/2014/main" val="20000"/>
                    </a:ext>
                  </a:extLst>
                </a:gridCol>
              </a:tblGrid>
              <a:tr h="257385">
                <a:tc>
                  <a:txBody>
                    <a:bodyPr/>
                    <a:lstStyle/>
                    <a:p>
                      <a:endParaRPr lang="en-US" sz="1200" dirty="0"/>
                    </a:p>
                  </a:txBody>
                  <a:tcPr/>
                </a:tc>
                <a:extLst>
                  <a:ext uri="{0D108BD9-81ED-4DB2-BD59-A6C34878D82A}">
                    <a16:rowId xmlns:a16="http://schemas.microsoft.com/office/drawing/2014/main" val="10000"/>
                  </a:ext>
                </a:extLst>
              </a:tr>
              <a:tr h="257385">
                <a:tc>
                  <a:txBody>
                    <a:bodyPr/>
                    <a:lstStyle/>
                    <a:p>
                      <a:r>
                        <a:rPr lang="en-US" sz="1200" dirty="0"/>
                        <a:t>+</a:t>
                      </a:r>
                    </a:p>
                  </a:txBody>
                  <a:tcPr/>
                </a:tc>
                <a:extLst>
                  <a:ext uri="{0D108BD9-81ED-4DB2-BD59-A6C34878D82A}">
                    <a16:rowId xmlns:a16="http://schemas.microsoft.com/office/drawing/2014/main" val="10001"/>
                  </a:ext>
                </a:extLst>
              </a:tr>
              <a:tr h="257385">
                <a:tc>
                  <a:txBody>
                    <a:bodyPr/>
                    <a:lstStyle/>
                    <a:p>
                      <a:r>
                        <a:rPr lang="en-US" sz="1200" dirty="0"/>
                        <a:t>+</a:t>
                      </a:r>
                    </a:p>
                  </a:txBody>
                  <a:tcPr/>
                </a:tc>
                <a:extLst>
                  <a:ext uri="{0D108BD9-81ED-4DB2-BD59-A6C34878D82A}">
                    <a16:rowId xmlns:a16="http://schemas.microsoft.com/office/drawing/2014/main" val="10002"/>
                  </a:ext>
                </a:extLst>
              </a:tr>
              <a:tr h="257385">
                <a:tc>
                  <a:txBody>
                    <a:bodyPr/>
                    <a:lstStyle/>
                    <a:p>
                      <a:r>
                        <a:rPr lang="en-US" sz="1200" dirty="0"/>
                        <a:t>-</a:t>
                      </a:r>
                    </a:p>
                  </a:txBody>
                  <a:tcPr/>
                </a:tc>
                <a:extLst>
                  <a:ext uri="{0D108BD9-81ED-4DB2-BD59-A6C34878D82A}">
                    <a16:rowId xmlns:a16="http://schemas.microsoft.com/office/drawing/2014/main" val="10003"/>
                  </a:ext>
                </a:extLst>
              </a:tr>
              <a:tr h="257385">
                <a:tc>
                  <a:txBody>
                    <a:bodyPr/>
                    <a:lstStyle/>
                    <a:p>
                      <a:r>
                        <a:rPr lang="en-US" sz="1200" dirty="0"/>
                        <a:t>-</a:t>
                      </a:r>
                    </a:p>
                  </a:txBody>
                  <a:tcPr/>
                </a:tc>
                <a:extLst>
                  <a:ext uri="{0D108BD9-81ED-4DB2-BD59-A6C34878D82A}">
                    <a16:rowId xmlns:a16="http://schemas.microsoft.com/office/drawing/2014/main" val="10004"/>
                  </a:ext>
                </a:extLst>
              </a:tr>
              <a:tr h="257385">
                <a:tc>
                  <a:txBody>
                    <a:bodyPr/>
                    <a:lstStyle/>
                    <a:p>
                      <a:r>
                        <a:rPr lang="en-US" sz="1200" dirty="0"/>
                        <a:t>+</a:t>
                      </a:r>
                    </a:p>
                  </a:txBody>
                  <a:tcPr/>
                </a:tc>
                <a:extLst>
                  <a:ext uri="{0D108BD9-81ED-4DB2-BD59-A6C34878D82A}">
                    <a16:rowId xmlns:a16="http://schemas.microsoft.com/office/drawing/2014/main" val="10005"/>
                  </a:ext>
                </a:extLst>
              </a:tr>
              <a:tr h="257385">
                <a:tc>
                  <a:txBody>
                    <a:bodyPr/>
                    <a:lstStyle/>
                    <a:p>
                      <a:r>
                        <a:rPr lang="en-US" sz="1200" baseline="0" dirty="0"/>
                        <a:t>+</a:t>
                      </a:r>
                      <a:endParaRPr lang="en-US" sz="1200" baseline="-25000" dirty="0"/>
                    </a:p>
                  </a:txBody>
                  <a:tcPr/>
                </a:tc>
                <a:extLst>
                  <a:ext uri="{0D108BD9-81ED-4DB2-BD59-A6C34878D82A}">
                    <a16:rowId xmlns:a16="http://schemas.microsoft.com/office/drawing/2014/main" val="10006"/>
                  </a:ext>
                </a:extLst>
              </a:tr>
              <a:tr h="257385">
                <a:tc>
                  <a:txBody>
                    <a:bodyPr/>
                    <a:lstStyle/>
                    <a:p>
                      <a:r>
                        <a:rPr lang="en-US" sz="1200" baseline="0" dirty="0"/>
                        <a:t>-</a:t>
                      </a:r>
                      <a:endParaRPr lang="en-US" sz="1200" baseline="-25000" dirty="0"/>
                    </a:p>
                  </a:txBody>
                  <a:tcPr/>
                </a:tc>
                <a:extLst>
                  <a:ext uri="{0D108BD9-81ED-4DB2-BD59-A6C34878D82A}">
                    <a16:rowId xmlns:a16="http://schemas.microsoft.com/office/drawing/2014/main" val="10007"/>
                  </a:ext>
                </a:extLst>
              </a:tr>
              <a:tr h="257385">
                <a:tc>
                  <a:txBody>
                    <a:bodyPr/>
                    <a:lstStyle/>
                    <a:p>
                      <a:r>
                        <a:rPr lang="en-US" sz="1200" baseline="0" dirty="0"/>
                        <a:t>+</a:t>
                      </a:r>
                      <a:endParaRPr lang="en-US" sz="1200" baseline="-25000" dirty="0"/>
                    </a:p>
                  </a:txBody>
                  <a:tcPr/>
                </a:tc>
                <a:extLst>
                  <a:ext uri="{0D108BD9-81ED-4DB2-BD59-A6C34878D82A}">
                    <a16:rowId xmlns:a16="http://schemas.microsoft.com/office/drawing/2014/main" val="10008"/>
                  </a:ext>
                </a:extLst>
              </a:tr>
              <a:tr h="257385">
                <a:tc>
                  <a:txBody>
                    <a:bodyPr/>
                    <a:lstStyle/>
                    <a:p>
                      <a:r>
                        <a:rPr lang="en-US" sz="1200" baseline="0" dirty="0"/>
                        <a:t>+</a:t>
                      </a:r>
                      <a:endParaRPr lang="en-US" sz="1200" baseline="-25000" dirty="0"/>
                    </a:p>
                  </a:txBody>
                  <a:tcPr/>
                </a:tc>
                <a:extLst>
                  <a:ext uri="{0D108BD9-81ED-4DB2-BD59-A6C34878D82A}">
                    <a16:rowId xmlns:a16="http://schemas.microsoft.com/office/drawing/2014/main" val="10009"/>
                  </a:ext>
                </a:extLst>
              </a:tr>
              <a:tr h="257385">
                <a:tc>
                  <a:txBody>
                    <a:bodyPr/>
                    <a:lstStyle/>
                    <a:p>
                      <a:r>
                        <a:rPr lang="en-US" sz="1200" dirty="0"/>
                        <a:t>+</a:t>
                      </a:r>
                    </a:p>
                  </a:txBody>
                  <a:tcPr/>
                </a:tc>
                <a:extLst>
                  <a:ext uri="{0D108BD9-81ED-4DB2-BD59-A6C34878D82A}">
                    <a16:rowId xmlns:a16="http://schemas.microsoft.com/office/drawing/2014/main" val="10010"/>
                  </a:ext>
                </a:extLst>
              </a:tr>
              <a:tr h="257385">
                <a:tc>
                  <a:txBody>
                    <a:bodyPr/>
                    <a:lstStyle/>
                    <a:p>
                      <a:r>
                        <a:rPr lang="en-US" sz="1200" dirty="0"/>
                        <a:t>+</a:t>
                      </a:r>
                    </a:p>
                  </a:txBody>
                  <a:tcPr/>
                </a:tc>
                <a:extLst>
                  <a:ext uri="{0D108BD9-81ED-4DB2-BD59-A6C34878D82A}">
                    <a16:rowId xmlns:a16="http://schemas.microsoft.com/office/drawing/2014/main" val="10011"/>
                  </a:ext>
                </a:extLst>
              </a:tr>
              <a:tr h="257385">
                <a:tc>
                  <a:txBody>
                    <a:bodyPr/>
                    <a:lstStyle/>
                    <a:p>
                      <a:r>
                        <a:rPr lang="en-US" sz="1200" dirty="0"/>
                        <a:t>-</a:t>
                      </a:r>
                    </a:p>
                  </a:txBody>
                  <a:tcPr/>
                </a:tc>
                <a:extLst>
                  <a:ext uri="{0D108BD9-81ED-4DB2-BD59-A6C34878D82A}">
                    <a16:rowId xmlns:a16="http://schemas.microsoft.com/office/drawing/2014/main" val="10012"/>
                  </a:ext>
                </a:extLst>
              </a:tr>
            </a:tbl>
          </a:graphicData>
        </a:graphic>
      </p:graphicFrame>
      <p:sp>
        <p:nvSpPr>
          <p:cNvPr id="6" name="TextBox 5"/>
          <p:cNvSpPr txBox="1"/>
          <p:nvPr/>
        </p:nvSpPr>
        <p:spPr>
          <a:xfrm>
            <a:off x="6184082" y="4223118"/>
            <a:ext cx="4517001" cy="1138773"/>
          </a:xfrm>
          <a:prstGeom prst="rect">
            <a:avLst/>
          </a:prstGeom>
          <a:noFill/>
        </p:spPr>
        <p:txBody>
          <a:bodyPr wrap="square" rtlCol="0">
            <a:spAutoFit/>
          </a:bodyPr>
          <a:lstStyle/>
          <a:p>
            <a:r>
              <a:rPr lang="en-US" sz="1400" dirty="0"/>
              <a:t>Split on Year &gt;= 2008?   Gain = 0.92 – 0.3 = 0.62</a:t>
            </a:r>
          </a:p>
          <a:p>
            <a:endParaRPr lang="en-US" dirty="0"/>
          </a:p>
          <a:p>
            <a:endParaRPr lang="en-US" dirty="0"/>
          </a:p>
          <a:p>
            <a:endParaRPr lang="en-US" dirty="0"/>
          </a:p>
        </p:txBody>
      </p:sp>
      <p:sp>
        <p:nvSpPr>
          <p:cNvPr id="8" name="TextBox 7"/>
          <p:cNvSpPr txBox="1"/>
          <p:nvPr/>
        </p:nvSpPr>
        <p:spPr>
          <a:xfrm>
            <a:off x="7796375" y="4778244"/>
            <a:ext cx="1874556" cy="369332"/>
          </a:xfrm>
          <a:prstGeom prst="rect">
            <a:avLst/>
          </a:prstGeom>
          <a:noFill/>
        </p:spPr>
        <p:txBody>
          <a:bodyPr wrap="square" rtlCol="0">
            <a:spAutoFit/>
          </a:bodyPr>
          <a:lstStyle/>
          <a:p>
            <a:r>
              <a:rPr lang="en-US" dirty="0"/>
              <a:t>Year &gt;= 2008</a:t>
            </a:r>
          </a:p>
        </p:txBody>
      </p:sp>
      <p:cxnSp>
        <p:nvCxnSpPr>
          <p:cNvPr id="9" name="Straight Connector 8"/>
          <p:cNvCxnSpPr/>
          <p:nvPr/>
        </p:nvCxnSpPr>
        <p:spPr>
          <a:xfrm flipH="1">
            <a:off x="7685935" y="5302861"/>
            <a:ext cx="704048" cy="81453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8749456" y="5302861"/>
            <a:ext cx="704048" cy="81453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361521" y="5316667"/>
            <a:ext cx="648829" cy="369332"/>
          </a:xfrm>
          <a:prstGeom prst="rect">
            <a:avLst/>
          </a:prstGeom>
          <a:noFill/>
        </p:spPr>
        <p:txBody>
          <a:bodyPr wrap="square" rtlCol="0">
            <a:spAutoFit/>
          </a:bodyPr>
          <a:lstStyle/>
          <a:p>
            <a:r>
              <a:rPr lang="en-US" b="1" dirty="0">
                <a:solidFill>
                  <a:srgbClr val="00B0F0"/>
                </a:solidFill>
              </a:rPr>
              <a:t>true</a:t>
            </a:r>
          </a:p>
        </p:txBody>
      </p:sp>
      <p:sp>
        <p:nvSpPr>
          <p:cNvPr id="12" name="TextBox 11"/>
          <p:cNvSpPr txBox="1"/>
          <p:nvPr/>
        </p:nvSpPr>
        <p:spPr>
          <a:xfrm>
            <a:off x="9129090" y="5358622"/>
            <a:ext cx="648829" cy="369332"/>
          </a:xfrm>
          <a:prstGeom prst="rect">
            <a:avLst/>
          </a:prstGeom>
          <a:noFill/>
        </p:spPr>
        <p:txBody>
          <a:bodyPr wrap="square" rtlCol="0">
            <a:spAutoFit/>
          </a:bodyPr>
          <a:lstStyle/>
          <a:p>
            <a:r>
              <a:rPr lang="en-US" b="1" dirty="0">
                <a:solidFill>
                  <a:srgbClr val="FFFF00"/>
                </a:solidFill>
              </a:rPr>
              <a:t>false</a:t>
            </a:r>
          </a:p>
        </p:txBody>
      </p:sp>
      <p:sp>
        <p:nvSpPr>
          <p:cNvPr id="21" name="TextBox 20"/>
          <p:cNvSpPr txBox="1"/>
          <p:nvPr/>
        </p:nvSpPr>
        <p:spPr>
          <a:xfrm>
            <a:off x="7468508" y="6117399"/>
            <a:ext cx="434854" cy="369332"/>
          </a:xfrm>
          <a:prstGeom prst="rect">
            <a:avLst/>
          </a:prstGeom>
          <a:noFill/>
        </p:spPr>
        <p:txBody>
          <a:bodyPr wrap="square" rtlCol="0">
            <a:spAutoFit/>
          </a:bodyPr>
          <a:lstStyle/>
          <a:p>
            <a:r>
              <a:rPr lang="en-US" b="1" dirty="0">
                <a:solidFill>
                  <a:srgbClr val="00B0F0"/>
                </a:solidFill>
              </a:rPr>
              <a:t>…</a:t>
            </a:r>
          </a:p>
        </p:txBody>
      </p:sp>
      <p:sp>
        <p:nvSpPr>
          <p:cNvPr id="22" name="TextBox 21"/>
          <p:cNvSpPr txBox="1"/>
          <p:nvPr/>
        </p:nvSpPr>
        <p:spPr>
          <a:xfrm>
            <a:off x="9236077" y="6117399"/>
            <a:ext cx="434854" cy="369332"/>
          </a:xfrm>
          <a:prstGeom prst="rect">
            <a:avLst/>
          </a:prstGeom>
          <a:noFill/>
        </p:spPr>
        <p:txBody>
          <a:bodyPr wrap="square" rtlCol="0">
            <a:spAutoFit/>
          </a:bodyPr>
          <a:lstStyle/>
          <a:p>
            <a:r>
              <a:rPr lang="en-US" b="1" dirty="0">
                <a:solidFill>
                  <a:srgbClr val="FFFF00"/>
                </a:solidFill>
              </a:rPr>
              <a:t>…</a:t>
            </a:r>
          </a:p>
        </p:txBody>
      </p:sp>
      <p:sp>
        <p:nvSpPr>
          <p:cNvPr id="24" name="Slide Number Placeholder 23"/>
          <p:cNvSpPr>
            <a:spLocks noGrp="1"/>
          </p:cNvSpPr>
          <p:nvPr>
            <p:ph type="sldNum" sz="quarter" idx="12"/>
          </p:nvPr>
        </p:nvSpPr>
        <p:spPr/>
        <p:txBody>
          <a:bodyPr/>
          <a:lstStyle/>
          <a:p>
            <a:fld id="{FB514ECD-3CC7-0C4D-BF73-05ECAD6DEBA0}" type="slidenum">
              <a:rPr lang="en-US" smtClean="0"/>
              <a:pPr/>
              <a:t>61</a:t>
            </a:fld>
            <a:endParaRPr lang="en-US"/>
          </a:p>
        </p:txBody>
      </p:sp>
      <p:sp>
        <p:nvSpPr>
          <p:cNvPr id="16" name="Content Placeholder 2"/>
          <p:cNvSpPr>
            <a:spLocks noGrp="1"/>
          </p:cNvSpPr>
          <p:nvPr>
            <p:ph idx="1"/>
          </p:nvPr>
        </p:nvSpPr>
        <p:spPr>
          <a:xfrm>
            <a:off x="1602642" y="1317311"/>
            <a:ext cx="8963760" cy="1614096"/>
          </a:xfrm>
        </p:spPr>
        <p:txBody>
          <a:bodyPr>
            <a:normAutofit fontScale="92500" lnSpcReduction="20000"/>
          </a:bodyPr>
          <a:lstStyle/>
          <a:p>
            <a:r>
              <a:rPr lang="en-US" dirty="0"/>
              <a:t>Hill-climbing approach which inductively builds a tree</a:t>
            </a:r>
          </a:p>
          <a:p>
            <a:pPr lvl="1"/>
            <a:r>
              <a:rPr lang="en-US" dirty="0"/>
              <a:t>Each level performs a test on an attribute that splits the data into groups</a:t>
            </a:r>
          </a:p>
          <a:p>
            <a:pPr lvl="1"/>
            <a:r>
              <a:rPr lang="en-US" dirty="0"/>
              <a:t>Repeat splitting until every group contains only 1 type of label</a:t>
            </a:r>
          </a:p>
          <a:p>
            <a:pPr lvl="1"/>
            <a:r>
              <a:rPr lang="en-US" dirty="0"/>
              <a:t>Paths leading to label of one type represent the corresponding classifier</a:t>
            </a:r>
          </a:p>
          <a:p>
            <a:pPr lvl="1"/>
            <a:r>
              <a:rPr lang="en-US" dirty="0"/>
              <a:t>Attribute which provides maximum </a:t>
            </a:r>
            <a:r>
              <a:rPr lang="en-US" i="1" dirty="0">
                <a:solidFill>
                  <a:srgbClr val="00B0F0"/>
                </a:solidFill>
              </a:rPr>
              <a:t>information gain </a:t>
            </a:r>
            <a:r>
              <a:rPr lang="en-US" dirty="0"/>
              <a:t>is chosen for the split</a:t>
            </a:r>
          </a:p>
          <a:p>
            <a:endParaRPr lang="en-US" i="1" dirty="0">
              <a:solidFill>
                <a:srgbClr val="00B0F0"/>
              </a:solidFill>
            </a:endParaRPr>
          </a:p>
        </p:txBody>
      </p:sp>
      <p:graphicFrame>
        <p:nvGraphicFramePr>
          <p:cNvPr id="23" name="Table 22"/>
          <p:cNvGraphicFramePr>
            <a:graphicFrameLocks noGrp="1"/>
          </p:cNvGraphicFramePr>
          <p:nvPr>
            <p:extLst/>
          </p:nvPr>
        </p:nvGraphicFramePr>
        <p:xfrm>
          <a:off x="5177356" y="3057826"/>
          <a:ext cx="476689" cy="3566160"/>
        </p:xfrm>
        <a:graphic>
          <a:graphicData uri="http://schemas.openxmlformats.org/drawingml/2006/table">
            <a:tbl>
              <a:tblPr firstRow="1" bandRow="1">
                <a:tableStyleId>{0660B408-B3CF-4A94-85FC-2B1E0A45F4A2}</a:tableStyleId>
              </a:tblPr>
              <a:tblGrid>
                <a:gridCol w="476689">
                  <a:extLst>
                    <a:ext uri="{9D8B030D-6E8A-4147-A177-3AD203B41FA5}">
                      <a16:colId xmlns:a16="http://schemas.microsoft.com/office/drawing/2014/main" val="20000"/>
                    </a:ext>
                  </a:extLst>
                </a:gridCol>
              </a:tblGrid>
              <a:tr h="183439">
                <a:tc>
                  <a:txBody>
                    <a:bodyPr/>
                    <a:lstStyle/>
                    <a:p>
                      <a:endParaRPr lang="en-US" sz="1200" dirty="0"/>
                    </a:p>
                  </a:txBody>
                  <a:tcPr/>
                </a:tc>
                <a:extLst>
                  <a:ext uri="{0D108BD9-81ED-4DB2-BD59-A6C34878D82A}">
                    <a16:rowId xmlns:a16="http://schemas.microsoft.com/office/drawing/2014/main" val="10000"/>
                  </a:ext>
                </a:extLst>
              </a:tr>
              <a:tr h="183439">
                <a:tc>
                  <a:txBody>
                    <a:bodyPr/>
                    <a:lstStyle/>
                    <a:p>
                      <a:r>
                        <a:rPr lang="en-US" sz="1200" dirty="0"/>
                        <a:t>+</a:t>
                      </a:r>
                    </a:p>
                  </a:txBody>
                  <a:tcPr>
                    <a:solidFill>
                      <a:srgbClr val="00B0F0"/>
                    </a:solidFill>
                  </a:tcPr>
                </a:tc>
                <a:extLst>
                  <a:ext uri="{0D108BD9-81ED-4DB2-BD59-A6C34878D82A}">
                    <a16:rowId xmlns:a16="http://schemas.microsoft.com/office/drawing/2014/main" val="10001"/>
                  </a:ext>
                </a:extLst>
              </a:tr>
              <a:tr h="183439">
                <a:tc>
                  <a:txBody>
                    <a:bodyPr/>
                    <a:lstStyle/>
                    <a:p>
                      <a:r>
                        <a:rPr lang="en-US" sz="1200" dirty="0"/>
                        <a:t>+</a:t>
                      </a:r>
                    </a:p>
                  </a:txBody>
                  <a:tcPr>
                    <a:solidFill>
                      <a:srgbClr val="00B0F0"/>
                    </a:solidFill>
                  </a:tcPr>
                </a:tc>
                <a:extLst>
                  <a:ext uri="{0D108BD9-81ED-4DB2-BD59-A6C34878D82A}">
                    <a16:rowId xmlns:a16="http://schemas.microsoft.com/office/drawing/2014/main" val="10002"/>
                  </a:ext>
                </a:extLst>
              </a:tr>
              <a:tr h="183439">
                <a:tc>
                  <a:txBody>
                    <a:bodyPr/>
                    <a:lstStyle/>
                    <a:p>
                      <a:r>
                        <a:rPr lang="en-US" sz="1200" dirty="0"/>
                        <a:t>-</a:t>
                      </a:r>
                    </a:p>
                  </a:txBody>
                  <a:tcPr>
                    <a:solidFill>
                      <a:srgbClr val="FFFF00"/>
                    </a:solidFill>
                  </a:tcPr>
                </a:tc>
                <a:extLst>
                  <a:ext uri="{0D108BD9-81ED-4DB2-BD59-A6C34878D82A}">
                    <a16:rowId xmlns:a16="http://schemas.microsoft.com/office/drawing/2014/main" val="10003"/>
                  </a:ext>
                </a:extLst>
              </a:tr>
              <a:tr h="183439">
                <a:tc>
                  <a:txBody>
                    <a:bodyPr/>
                    <a:lstStyle/>
                    <a:p>
                      <a:r>
                        <a:rPr lang="en-US" sz="1200" dirty="0"/>
                        <a:t>-</a:t>
                      </a:r>
                    </a:p>
                  </a:txBody>
                  <a:tcPr>
                    <a:solidFill>
                      <a:srgbClr val="FFFF00"/>
                    </a:solidFill>
                  </a:tcPr>
                </a:tc>
                <a:extLst>
                  <a:ext uri="{0D108BD9-81ED-4DB2-BD59-A6C34878D82A}">
                    <a16:rowId xmlns:a16="http://schemas.microsoft.com/office/drawing/2014/main" val="10004"/>
                  </a:ext>
                </a:extLst>
              </a:tr>
              <a:tr h="183439">
                <a:tc>
                  <a:txBody>
                    <a:bodyPr/>
                    <a:lstStyle/>
                    <a:p>
                      <a:r>
                        <a:rPr lang="en-US" sz="1200" dirty="0"/>
                        <a:t>+</a:t>
                      </a:r>
                    </a:p>
                  </a:txBody>
                  <a:tcPr>
                    <a:solidFill>
                      <a:srgbClr val="00B0F0"/>
                    </a:solidFill>
                  </a:tcPr>
                </a:tc>
                <a:extLst>
                  <a:ext uri="{0D108BD9-81ED-4DB2-BD59-A6C34878D82A}">
                    <a16:rowId xmlns:a16="http://schemas.microsoft.com/office/drawing/2014/main" val="10005"/>
                  </a:ext>
                </a:extLst>
              </a:tr>
              <a:tr h="183439">
                <a:tc>
                  <a:txBody>
                    <a:bodyPr/>
                    <a:lstStyle/>
                    <a:p>
                      <a:r>
                        <a:rPr lang="en-US" sz="1200" baseline="0" dirty="0"/>
                        <a:t>+</a:t>
                      </a:r>
                      <a:endParaRPr lang="en-US" sz="1200" baseline="-25000" dirty="0"/>
                    </a:p>
                  </a:txBody>
                  <a:tcPr>
                    <a:solidFill>
                      <a:srgbClr val="FFFF00"/>
                    </a:solidFill>
                  </a:tcPr>
                </a:tc>
                <a:extLst>
                  <a:ext uri="{0D108BD9-81ED-4DB2-BD59-A6C34878D82A}">
                    <a16:rowId xmlns:a16="http://schemas.microsoft.com/office/drawing/2014/main" val="10006"/>
                  </a:ext>
                </a:extLst>
              </a:tr>
              <a:tr h="183439">
                <a:tc>
                  <a:txBody>
                    <a:bodyPr/>
                    <a:lstStyle/>
                    <a:p>
                      <a:r>
                        <a:rPr lang="en-US" sz="1200" baseline="0" dirty="0"/>
                        <a:t>-</a:t>
                      </a:r>
                      <a:endParaRPr lang="en-US" sz="1200" baseline="-25000" dirty="0"/>
                    </a:p>
                  </a:txBody>
                  <a:tcPr>
                    <a:solidFill>
                      <a:srgbClr val="FFFF00"/>
                    </a:solidFill>
                  </a:tcPr>
                </a:tc>
                <a:extLst>
                  <a:ext uri="{0D108BD9-81ED-4DB2-BD59-A6C34878D82A}">
                    <a16:rowId xmlns:a16="http://schemas.microsoft.com/office/drawing/2014/main" val="10007"/>
                  </a:ext>
                </a:extLst>
              </a:tr>
              <a:tr h="183439">
                <a:tc>
                  <a:txBody>
                    <a:bodyPr/>
                    <a:lstStyle/>
                    <a:p>
                      <a:r>
                        <a:rPr lang="en-US" sz="1200" baseline="0" dirty="0"/>
                        <a:t>+</a:t>
                      </a:r>
                      <a:endParaRPr lang="en-US" sz="1200" baseline="-25000" dirty="0"/>
                    </a:p>
                  </a:txBody>
                  <a:tcPr>
                    <a:solidFill>
                      <a:srgbClr val="00B0F0"/>
                    </a:solidFill>
                  </a:tcPr>
                </a:tc>
                <a:extLst>
                  <a:ext uri="{0D108BD9-81ED-4DB2-BD59-A6C34878D82A}">
                    <a16:rowId xmlns:a16="http://schemas.microsoft.com/office/drawing/2014/main" val="10008"/>
                  </a:ext>
                </a:extLst>
              </a:tr>
              <a:tr h="183439">
                <a:tc>
                  <a:txBody>
                    <a:bodyPr/>
                    <a:lstStyle/>
                    <a:p>
                      <a:r>
                        <a:rPr lang="en-US" sz="1200" baseline="0" dirty="0"/>
                        <a:t>+</a:t>
                      </a:r>
                      <a:endParaRPr lang="en-US" sz="1200" baseline="-25000" dirty="0"/>
                    </a:p>
                  </a:txBody>
                  <a:tcPr>
                    <a:solidFill>
                      <a:srgbClr val="00B0F0"/>
                    </a:solidFill>
                  </a:tcPr>
                </a:tc>
                <a:extLst>
                  <a:ext uri="{0D108BD9-81ED-4DB2-BD59-A6C34878D82A}">
                    <a16:rowId xmlns:a16="http://schemas.microsoft.com/office/drawing/2014/main" val="10009"/>
                  </a:ext>
                </a:extLst>
              </a:tr>
              <a:tr h="183439">
                <a:tc>
                  <a:txBody>
                    <a:bodyPr/>
                    <a:lstStyle/>
                    <a:p>
                      <a:r>
                        <a:rPr lang="en-US" sz="1200" dirty="0"/>
                        <a:t>+</a:t>
                      </a:r>
                    </a:p>
                  </a:txBody>
                  <a:tcPr>
                    <a:solidFill>
                      <a:srgbClr val="00B0F0"/>
                    </a:solidFill>
                  </a:tcPr>
                </a:tc>
                <a:extLst>
                  <a:ext uri="{0D108BD9-81ED-4DB2-BD59-A6C34878D82A}">
                    <a16:rowId xmlns:a16="http://schemas.microsoft.com/office/drawing/2014/main" val="10010"/>
                  </a:ext>
                </a:extLst>
              </a:tr>
              <a:tr h="183439">
                <a:tc>
                  <a:txBody>
                    <a:bodyPr/>
                    <a:lstStyle/>
                    <a:p>
                      <a:r>
                        <a:rPr lang="en-US" sz="1200" dirty="0"/>
                        <a:t>+</a:t>
                      </a:r>
                    </a:p>
                  </a:txBody>
                  <a:tcPr>
                    <a:solidFill>
                      <a:srgbClr val="00B0F0"/>
                    </a:solidFill>
                  </a:tcPr>
                </a:tc>
                <a:extLst>
                  <a:ext uri="{0D108BD9-81ED-4DB2-BD59-A6C34878D82A}">
                    <a16:rowId xmlns:a16="http://schemas.microsoft.com/office/drawing/2014/main" val="10011"/>
                  </a:ext>
                </a:extLst>
              </a:tr>
              <a:tr h="183439">
                <a:tc>
                  <a:txBody>
                    <a:bodyPr/>
                    <a:lstStyle/>
                    <a:p>
                      <a:r>
                        <a:rPr lang="en-US" sz="1200" dirty="0"/>
                        <a:t>-</a:t>
                      </a:r>
                    </a:p>
                  </a:txBody>
                  <a:tcPr>
                    <a:solidFill>
                      <a:srgbClr val="FFFF00"/>
                    </a:solidFill>
                  </a:tcPr>
                </a:tc>
                <a:extLst>
                  <a:ext uri="{0D108BD9-81ED-4DB2-BD59-A6C34878D82A}">
                    <a16:rowId xmlns:a16="http://schemas.microsoft.com/office/drawing/2014/main" val="10012"/>
                  </a:ext>
                </a:extLst>
              </a:tr>
            </a:tbl>
          </a:graphicData>
        </a:graphic>
      </p:graphicFrame>
      <p:pic>
        <p:nvPicPr>
          <p:cNvPr id="27" name="Picture 2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430" y="3689981"/>
            <a:ext cx="3922309" cy="237521"/>
          </a:xfrm>
          <a:prstGeom prst="rect">
            <a:avLst/>
          </a:prstGeom>
        </p:spPr>
      </p:pic>
      <p:pic>
        <p:nvPicPr>
          <p:cNvPr id="28" name="Picture 2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7020" y="3134866"/>
            <a:ext cx="4457079" cy="555114"/>
          </a:xfrm>
          <a:prstGeom prst="rect">
            <a:avLst/>
          </a:prstGeom>
        </p:spPr>
      </p:pic>
    </p:spTree>
    <p:extLst>
      <p:ext uri="{BB962C8B-B14F-4D97-AF65-F5344CB8AC3E}">
        <p14:creationId xmlns:p14="http://schemas.microsoft.com/office/powerpoint/2010/main" val="278502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21" grpId="0"/>
      <p:bldP spid="2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B514ECD-3CC7-0C4D-BF73-05ECAD6DEBA0}" type="slidenum">
              <a:rPr lang="en-US" smtClean="0"/>
              <a:pPr/>
              <a:t>62</a:t>
            </a:fld>
            <a:endParaRPr lang="en-US"/>
          </a:p>
        </p:txBody>
      </p:sp>
      <p:sp>
        <p:nvSpPr>
          <p:cNvPr id="6" name="TextBox 5"/>
          <p:cNvSpPr txBox="1"/>
          <p:nvPr/>
        </p:nvSpPr>
        <p:spPr>
          <a:xfrm>
            <a:off x="4869399" y="946808"/>
            <a:ext cx="2540529" cy="369332"/>
          </a:xfrm>
          <a:prstGeom prst="rect">
            <a:avLst/>
          </a:prstGeom>
          <a:noFill/>
        </p:spPr>
        <p:txBody>
          <a:bodyPr wrap="square" rtlCol="0">
            <a:spAutoFit/>
          </a:bodyPr>
          <a:lstStyle/>
          <a:p>
            <a:r>
              <a:rPr lang="en-US" dirty="0"/>
              <a:t>Year &gt;= 2008</a:t>
            </a:r>
          </a:p>
        </p:txBody>
      </p:sp>
      <p:cxnSp>
        <p:nvCxnSpPr>
          <p:cNvPr id="7" name="Straight Connector 6"/>
          <p:cNvCxnSpPr/>
          <p:nvPr/>
        </p:nvCxnSpPr>
        <p:spPr>
          <a:xfrm flipH="1">
            <a:off x="5266023" y="1469422"/>
            <a:ext cx="505512" cy="431400"/>
          </a:xfrm>
          <a:prstGeom prst="line">
            <a:avLst/>
          </a:prstGeom>
          <a:ln>
            <a:solidFill>
              <a:srgbClr val="595959"/>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a:cxnSpLocks/>
          </p:cNvCxnSpPr>
          <p:nvPr/>
        </p:nvCxnSpPr>
        <p:spPr>
          <a:xfrm flipH="1" flipV="1">
            <a:off x="5859400" y="1488424"/>
            <a:ext cx="946180" cy="168207"/>
          </a:xfrm>
          <a:prstGeom prst="line">
            <a:avLst/>
          </a:prstGeom>
          <a:ln>
            <a:solidFill>
              <a:srgbClr val="595959"/>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779381" y="1336058"/>
            <a:ext cx="648829" cy="369332"/>
          </a:xfrm>
          <a:prstGeom prst="rect">
            <a:avLst/>
          </a:prstGeom>
          <a:noFill/>
        </p:spPr>
        <p:txBody>
          <a:bodyPr wrap="square" rtlCol="0">
            <a:spAutoFit/>
          </a:bodyPr>
          <a:lstStyle/>
          <a:p>
            <a:r>
              <a:rPr lang="en-US" dirty="0"/>
              <a:t>true</a:t>
            </a:r>
          </a:p>
        </p:txBody>
      </p:sp>
      <p:sp>
        <p:nvSpPr>
          <p:cNvPr id="10" name="TextBox 9"/>
          <p:cNvSpPr txBox="1"/>
          <p:nvPr/>
        </p:nvSpPr>
        <p:spPr>
          <a:xfrm>
            <a:off x="6709178" y="1333769"/>
            <a:ext cx="648829" cy="369332"/>
          </a:xfrm>
          <a:prstGeom prst="rect">
            <a:avLst/>
          </a:prstGeom>
          <a:noFill/>
        </p:spPr>
        <p:txBody>
          <a:bodyPr wrap="square" rtlCol="0">
            <a:spAutoFit/>
          </a:bodyPr>
          <a:lstStyle/>
          <a:p>
            <a:r>
              <a:rPr lang="en-US" dirty="0"/>
              <a:t>false</a:t>
            </a:r>
          </a:p>
        </p:txBody>
      </p:sp>
      <p:graphicFrame>
        <p:nvGraphicFramePr>
          <p:cNvPr id="11" name="Table 10"/>
          <p:cNvGraphicFramePr>
            <a:graphicFrameLocks noGrp="1"/>
          </p:cNvGraphicFramePr>
          <p:nvPr>
            <p:extLst/>
          </p:nvPr>
        </p:nvGraphicFramePr>
        <p:xfrm>
          <a:off x="2360092" y="1772066"/>
          <a:ext cx="2808273" cy="2438400"/>
        </p:xfrm>
        <a:graphic>
          <a:graphicData uri="http://schemas.openxmlformats.org/drawingml/2006/table">
            <a:tbl>
              <a:tblPr firstRow="1" bandRow="1">
                <a:tableStyleId>{0660B408-B3CF-4A94-85FC-2B1E0A45F4A2}</a:tableStyleId>
              </a:tblPr>
              <a:tblGrid>
                <a:gridCol w="936091">
                  <a:extLst>
                    <a:ext uri="{9D8B030D-6E8A-4147-A177-3AD203B41FA5}">
                      <a16:colId xmlns:a16="http://schemas.microsoft.com/office/drawing/2014/main" val="20000"/>
                    </a:ext>
                  </a:extLst>
                </a:gridCol>
                <a:gridCol w="936091">
                  <a:extLst>
                    <a:ext uri="{9D8B030D-6E8A-4147-A177-3AD203B41FA5}">
                      <a16:colId xmlns:a16="http://schemas.microsoft.com/office/drawing/2014/main" val="20001"/>
                    </a:ext>
                  </a:extLst>
                </a:gridCol>
                <a:gridCol w="936091">
                  <a:extLst>
                    <a:ext uri="{9D8B030D-6E8A-4147-A177-3AD203B41FA5}">
                      <a16:colId xmlns:a16="http://schemas.microsoft.com/office/drawing/2014/main" val="20002"/>
                    </a:ext>
                  </a:extLst>
                </a:gridCol>
              </a:tblGrid>
              <a:tr h="297949">
                <a:tc>
                  <a:txBody>
                    <a:bodyPr/>
                    <a:lstStyle/>
                    <a:p>
                      <a:r>
                        <a:rPr lang="en-US" sz="1400" dirty="0"/>
                        <a:t>Customer</a:t>
                      </a:r>
                    </a:p>
                  </a:txBody>
                  <a:tcPr/>
                </a:tc>
                <a:tc>
                  <a:txBody>
                    <a:bodyPr/>
                    <a:lstStyle/>
                    <a:p>
                      <a:r>
                        <a:rPr lang="en-US" sz="1400" dirty="0"/>
                        <a:t>Price</a:t>
                      </a:r>
                    </a:p>
                  </a:txBody>
                  <a:tcPr/>
                </a:tc>
                <a:tc>
                  <a:txBody>
                    <a:bodyPr/>
                    <a:lstStyle/>
                    <a:p>
                      <a:r>
                        <a:rPr lang="en-US" sz="1400" dirty="0"/>
                        <a:t>Year</a:t>
                      </a:r>
                    </a:p>
                  </a:txBody>
                  <a:tcPr/>
                </a:tc>
                <a:extLst>
                  <a:ext uri="{0D108BD9-81ED-4DB2-BD59-A6C34878D82A}">
                    <a16:rowId xmlns:a16="http://schemas.microsoft.com/office/drawing/2014/main" val="10000"/>
                  </a:ext>
                </a:extLst>
              </a:tr>
              <a:tr h="297949">
                <a:tc>
                  <a:txBody>
                    <a:bodyPr/>
                    <a:lstStyle/>
                    <a:p>
                      <a:r>
                        <a:rPr lang="en-US" sz="1400" dirty="0"/>
                        <a:t>1</a:t>
                      </a:r>
                    </a:p>
                  </a:txBody>
                  <a:tcPr/>
                </a:tc>
                <a:tc>
                  <a:txBody>
                    <a:bodyPr/>
                    <a:lstStyle/>
                    <a:p>
                      <a:r>
                        <a:rPr lang="en-US" sz="1400" dirty="0"/>
                        <a:t>20</a:t>
                      </a:r>
                    </a:p>
                  </a:txBody>
                  <a:tcPr/>
                </a:tc>
                <a:tc>
                  <a:txBody>
                    <a:bodyPr/>
                    <a:lstStyle/>
                    <a:p>
                      <a:r>
                        <a:rPr lang="en-US" sz="1400" dirty="0"/>
                        <a:t>2012</a:t>
                      </a:r>
                    </a:p>
                  </a:txBody>
                  <a:tcPr/>
                </a:tc>
                <a:extLst>
                  <a:ext uri="{0D108BD9-81ED-4DB2-BD59-A6C34878D82A}">
                    <a16:rowId xmlns:a16="http://schemas.microsoft.com/office/drawing/2014/main" val="10001"/>
                  </a:ext>
                </a:extLst>
              </a:tr>
              <a:tr h="297949">
                <a:tc>
                  <a:txBody>
                    <a:bodyPr/>
                    <a:lstStyle/>
                    <a:p>
                      <a:r>
                        <a:rPr lang="en-US" sz="1400" dirty="0"/>
                        <a:t>1</a:t>
                      </a:r>
                    </a:p>
                  </a:txBody>
                  <a:tcPr/>
                </a:tc>
                <a:tc>
                  <a:txBody>
                    <a:bodyPr/>
                    <a:lstStyle/>
                    <a:p>
                      <a:r>
                        <a:rPr lang="en-US" sz="1400" dirty="0"/>
                        <a:t>16</a:t>
                      </a:r>
                    </a:p>
                  </a:txBody>
                  <a:tcPr/>
                </a:tc>
                <a:tc>
                  <a:txBody>
                    <a:bodyPr/>
                    <a:lstStyle/>
                    <a:p>
                      <a:r>
                        <a:rPr lang="en-US" sz="1400" dirty="0"/>
                        <a:t>2011</a:t>
                      </a:r>
                    </a:p>
                  </a:txBody>
                  <a:tcPr/>
                </a:tc>
                <a:extLst>
                  <a:ext uri="{0D108BD9-81ED-4DB2-BD59-A6C34878D82A}">
                    <a16:rowId xmlns:a16="http://schemas.microsoft.com/office/drawing/2014/main" val="10002"/>
                  </a:ext>
                </a:extLst>
              </a:tr>
              <a:tr h="297949">
                <a:tc>
                  <a:txBody>
                    <a:bodyPr/>
                    <a:lstStyle/>
                    <a:p>
                      <a:r>
                        <a:rPr lang="en-US" sz="1400" dirty="0"/>
                        <a:t>1</a:t>
                      </a:r>
                    </a:p>
                  </a:txBody>
                  <a:tcPr/>
                </a:tc>
                <a:tc>
                  <a:txBody>
                    <a:bodyPr/>
                    <a:lstStyle/>
                    <a:p>
                      <a:r>
                        <a:rPr lang="en-US" sz="1400" dirty="0"/>
                        <a:t>15</a:t>
                      </a:r>
                    </a:p>
                  </a:txBody>
                  <a:tcPr/>
                </a:tc>
                <a:tc>
                  <a:txBody>
                    <a:bodyPr/>
                    <a:lstStyle/>
                    <a:p>
                      <a:r>
                        <a:rPr lang="en-US" sz="1400" dirty="0"/>
                        <a:t>2011</a:t>
                      </a:r>
                    </a:p>
                  </a:txBody>
                  <a:tcPr/>
                </a:tc>
                <a:extLst>
                  <a:ext uri="{0D108BD9-81ED-4DB2-BD59-A6C34878D82A}">
                    <a16:rowId xmlns:a16="http://schemas.microsoft.com/office/drawing/2014/main" val="10003"/>
                  </a:ext>
                </a:extLst>
              </a:tr>
              <a:tr h="297949">
                <a:tc>
                  <a:txBody>
                    <a:bodyPr/>
                    <a:lstStyle/>
                    <a:p>
                      <a:r>
                        <a:rPr lang="en-US" sz="1400" dirty="0"/>
                        <a:t>2</a:t>
                      </a:r>
                    </a:p>
                  </a:txBody>
                  <a:tcPr/>
                </a:tc>
                <a:tc>
                  <a:txBody>
                    <a:bodyPr/>
                    <a:lstStyle/>
                    <a:p>
                      <a:r>
                        <a:rPr lang="en-US" sz="1400" dirty="0"/>
                        <a:t>15</a:t>
                      </a:r>
                    </a:p>
                  </a:txBody>
                  <a:tcPr/>
                </a:tc>
                <a:tc>
                  <a:txBody>
                    <a:bodyPr/>
                    <a:lstStyle/>
                    <a:p>
                      <a:r>
                        <a:rPr lang="en-US" sz="1400" dirty="0"/>
                        <a:t>2010</a:t>
                      </a:r>
                    </a:p>
                  </a:txBody>
                  <a:tcPr/>
                </a:tc>
                <a:extLst>
                  <a:ext uri="{0D108BD9-81ED-4DB2-BD59-A6C34878D82A}">
                    <a16:rowId xmlns:a16="http://schemas.microsoft.com/office/drawing/2014/main" val="10004"/>
                  </a:ext>
                </a:extLst>
              </a:tr>
              <a:tr h="297949">
                <a:tc>
                  <a:txBody>
                    <a:bodyPr/>
                    <a:lstStyle/>
                    <a:p>
                      <a:r>
                        <a:rPr lang="en-US" sz="1400" dirty="0"/>
                        <a:t>2</a:t>
                      </a:r>
                    </a:p>
                  </a:txBody>
                  <a:tcPr/>
                </a:tc>
                <a:tc>
                  <a:txBody>
                    <a:bodyPr/>
                    <a:lstStyle/>
                    <a:p>
                      <a:r>
                        <a:rPr lang="en-US" sz="1400" dirty="0"/>
                        <a:t>10</a:t>
                      </a:r>
                    </a:p>
                  </a:txBody>
                  <a:tcPr/>
                </a:tc>
                <a:tc>
                  <a:txBody>
                    <a:bodyPr/>
                    <a:lstStyle/>
                    <a:p>
                      <a:r>
                        <a:rPr lang="en-US" sz="1400" dirty="0"/>
                        <a:t>2011</a:t>
                      </a:r>
                    </a:p>
                  </a:txBody>
                  <a:tcPr/>
                </a:tc>
                <a:extLst>
                  <a:ext uri="{0D108BD9-81ED-4DB2-BD59-A6C34878D82A}">
                    <a16:rowId xmlns:a16="http://schemas.microsoft.com/office/drawing/2014/main" val="10005"/>
                  </a:ext>
                </a:extLst>
              </a:tr>
              <a:tr h="297949">
                <a:tc>
                  <a:txBody>
                    <a:bodyPr/>
                    <a:lstStyle/>
                    <a:p>
                      <a:r>
                        <a:rPr lang="en-US" sz="1400" dirty="0"/>
                        <a:t>3</a:t>
                      </a:r>
                    </a:p>
                  </a:txBody>
                  <a:tcPr/>
                </a:tc>
                <a:tc>
                  <a:txBody>
                    <a:bodyPr/>
                    <a:lstStyle/>
                    <a:p>
                      <a:r>
                        <a:rPr lang="en-US" sz="1400" dirty="0"/>
                        <a:t>4</a:t>
                      </a:r>
                    </a:p>
                  </a:txBody>
                  <a:tcPr/>
                </a:tc>
                <a:tc>
                  <a:txBody>
                    <a:bodyPr/>
                    <a:lstStyle/>
                    <a:p>
                      <a:r>
                        <a:rPr lang="en-US" sz="1400" dirty="0"/>
                        <a:t>2012</a:t>
                      </a:r>
                    </a:p>
                  </a:txBody>
                  <a:tcPr/>
                </a:tc>
                <a:extLst>
                  <a:ext uri="{0D108BD9-81ED-4DB2-BD59-A6C34878D82A}">
                    <a16:rowId xmlns:a16="http://schemas.microsoft.com/office/drawing/2014/main" val="10006"/>
                  </a:ext>
                </a:extLst>
              </a:tr>
              <a:tr h="297949">
                <a:tc>
                  <a:txBody>
                    <a:bodyPr/>
                    <a:lstStyle/>
                    <a:p>
                      <a:r>
                        <a:rPr lang="en-US" sz="1400" dirty="0"/>
                        <a:t>3</a:t>
                      </a:r>
                    </a:p>
                  </a:txBody>
                  <a:tcPr/>
                </a:tc>
                <a:tc>
                  <a:txBody>
                    <a:bodyPr/>
                    <a:lstStyle/>
                    <a:p>
                      <a:r>
                        <a:rPr lang="en-US" sz="1400" dirty="0"/>
                        <a:t>3</a:t>
                      </a:r>
                    </a:p>
                  </a:txBody>
                  <a:tcPr/>
                </a:tc>
                <a:tc>
                  <a:txBody>
                    <a:bodyPr/>
                    <a:lstStyle/>
                    <a:p>
                      <a:r>
                        <a:rPr lang="en-US" sz="1400" dirty="0"/>
                        <a:t>2009</a:t>
                      </a:r>
                    </a:p>
                  </a:txBody>
                  <a:tcPr/>
                </a:tc>
                <a:extLst>
                  <a:ext uri="{0D108BD9-81ED-4DB2-BD59-A6C34878D82A}">
                    <a16:rowId xmlns:a16="http://schemas.microsoft.com/office/drawing/2014/main" val="10007"/>
                  </a:ext>
                </a:extLst>
              </a:tr>
            </a:tbl>
          </a:graphicData>
        </a:graphic>
      </p:graphicFrame>
      <p:graphicFrame>
        <p:nvGraphicFramePr>
          <p:cNvPr id="12" name="Table 11"/>
          <p:cNvGraphicFramePr>
            <a:graphicFrameLocks noGrp="1"/>
          </p:cNvGraphicFramePr>
          <p:nvPr>
            <p:extLst/>
          </p:nvPr>
        </p:nvGraphicFramePr>
        <p:xfrm>
          <a:off x="5209487" y="1772066"/>
          <a:ext cx="367264" cy="2438400"/>
        </p:xfrm>
        <a:graphic>
          <a:graphicData uri="http://schemas.openxmlformats.org/drawingml/2006/table">
            <a:tbl>
              <a:tblPr firstRow="1" bandRow="1">
                <a:tableStyleId>{0660B408-B3CF-4A94-85FC-2B1E0A45F4A2}</a:tableStyleId>
              </a:tblPr>
              <a:tblGrid>
                <a:gridCol w="367264">
                  <a:extLst>
                    <a:ext uri="{9D8B030D-6E8A-4147-A177-3AD203B41FA5}">
                      <a16:colId xmlns:a16="http://schemas.microsoft.com/office/drawing/2014/main" val="20000"/>
                    </a:ext>
                  </a:extLst>
                </a:gridCol>
              </a:tblGrid>
              <a:tr h="304800">
                <a:tc>
                  <a:txBody>
                    <a:bodyPr/>
                    <a:lstStyle/>
                    <a:p>
                      <a:endParaRPr lang="en-US" sz="1400" dirty="0"/>
                    </a:p>
                  </a:txBody>
                  <a:tcPr/>
                </a:tc>
                <a:extLst>
                  <a:ext uri="{0D108BD9-81ED-4DB2-BD59-A6C34878D82A}">
                    <a16:rowId xmlns:a16="http://schemas.microsoft.com/office/drawing/2014/main" val="10000"/>
                  </a:ext>
                </a:extLst>
              </a:tr>
              <a:tr h="304800">
                <a:tc>
                  <a:txBody>
                    <a:bodyPr/>
                    <a:lstStyle/>
                    <a:p>
                      <a:r>
                        <a:rPr lang="en-US" sz="1400" dirty="0"/>
                        <a:t>+</a:t>
                      </a:r>
                    </a:p>
                  </a:txBody>
                  <a:tcPr/>
                </a:tc>
                <a:extLst>
                  <a:ext uri="{0D108BD9-81ED-4DB2-BD59-A6C34878D82A}">
                    <a16:rowId xmlns:a16="http://schemas.microsoft.com/office/drawing/2014/main" val="10001"/>
                  </a:ext>
                </a:extLst>
              </a:tr>
              <a:tr h="304800">
                <a:tc>
                  <a:txBody>
                    <a:bodyPr/>
                    <a:lstStyle/>
                    <a:p>
                      <a:r>
                        <a:rPr lang="en-US" sz="1400" dirty="0"/>
                        <a:t>+</a:t>
                      </a:r>
                    </a:p>
                  </a:txBody>
                  <a:tcPr/>
                </a:tc>
                <a:extLst>
                  <a:ext uri="{0D108BD9-81ED-4DB2-BD59-A6C34878D82A}">
                    <a16:rowId xmlns:a16="http://schemas.microsoft.com/office/drawing/2014/main" val="10002"/>
                  </a:ext>
                </a:extLst>
              </a:tr>
              <a:tr h="304800">
                <a:tc>
                  <a:txBody>
                    <a:bodyPr/>
                    <a:lstStyle/>
                    <a:p>
                      <a:r>
                        <a:rPr lang="en-US" sz="1400" dirty="0"/>
                        <a:t>+</a:t>
                      </a:r>
                    </a:p>
                  </a:txBody>
                  <a:tcPr/>
                </a:tc>
                <a:extLst>
                  <a:ext uri="{0D108BD9-81ED-4DB2-BD59-A6C34878D82A}">
                    <a16:rowId xmlns:a16="http://schemas.microsoft.com/office/drawing/2014/main" val="10003"/>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4"/>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5"/>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6"/>
                  </a:ext>
                </a:extLst>
              </a:tr>
              <a:tr h="304800">
                <a:tc>
                  <a:txBody>
                    <a:bodyPr/>
                    <a:lstStyle/>
                    <a:p>
                      <a:r>
                        <a:rPr lang="en-US" sz="1400" dirty="0"/>
                        <a:t>+</a:t>
                      </a:r>
                    </a:p>
                  </a:txBody>
                  <a:tcPr/>
                </a:tc>
                <a:extLst>
                  <a:ext uri="{0D108BD9-81ED-4DB2-BD59-A6C34878D82A}">
                    <a16:rowId xmlns:a16="http://schemas.microsoft.com/office/drawing/2014/main" val="10007"/>
                  </a:ext>
                </a:extLst>
              </a:tr>
            </a:tbl>
          </a:graphicData>
        </a:graphic>
      </p:graphicFrame>
      <p:graphicFrame>
        <p:nvGraphicFramePr>
          <p:cNvPr id="15" name="Table 14"/>
          <p:cNvGraphicFramePr>
            <a:graphicFrameLocks noGrp="1"/>
          </p:cNvGraphicFramePr>
          <p:nvPr>
            <p:extLst/>
          </p:nvPr>
        </p:nvGraphicFramePr>
        <p:xfrm>
          <a:off x="6139664" y="1816310"/>
          <a:ext cx="2808273" cy="1828800"/>
        </p:xfrm>
        <a:graphic>
          <a:graphicData uri="http://schemas.openxmlformats.org/drawingml/2006/table">
            <a:tbl>
              <a:tblPr firstRow="1" bandRow="1">
                <a:tableStyleId>{0660B408-B3CF-4A94-85FC-2B1E0A45F4A2}</a:tableStyleId>
              </a:tblPr>
              <a:tblGrid>
                <a:gridCol w="936091">
                  <a:extLst>
                    <a:ext uri="{9D8B030D-6E8A-4147-A177-3AD203B41FA5}">
                      <a16:colId xmlns:a16="http://schemas.microsoft.com/office/drawing/2014/main" val="20000"/>
                    </a:ext>
                  </a:extLst>
                </a:gridCol>
                <a:gridCol w="936091">
                  <a:extLst>
                    <a:ext uri="{9D8B030D-6E8A-4147-A177-3AD203B41FA5}">
                      <a16:colId xmlns:a16="http://schemas.microsoft.com/office/drawing/2014/main" val="20001"/>
                    </a:ext>
                  </a:extLst>
                </a:gridCol>
                <a:gridCol w="936091">
                  <a:extLst>
                    <a:ext uri="{9D8B030D-6E8A-4147-A177-3AD203B41FA5}">
                      <a16:colId xmlns:a16="http://schemas.microsoft.com/office/drawing/2014/main" val="20002"/>
                    </a:ext>
                  </a:extLst>
                </a:gridCol>
              </a:tblGrid>
              <a:tr h="297949">
                <a:tc>
                  <a:txBody>
                    <a:bodyPr/>
                    <a:lstStyle/>
                    <a:p>
                      <a:r>
                        <a:rPr lang="en-US" sz="1400" dirty="0"/>
                        <a:t>Customer</a:t>
                      </a:r>
                    </a:p>
                  </a:txBody>
                  <a:tcPr/>
                </a:tc>
                <a:tc>
                  <a:txBody>
                    <a:bodyPr/>
                    <a:lstStyle/>
                    <a:p>
                      <a:r>
                        <a:rPr lang="en-US" sz="1400" dirty="0"/>
                        <a:t>Price</a:t>
                      </a:r>
                    </a:p>
                  </a:txBody>
                  <a:tcPr/>
                </a:tc>
                <a:tc>
                  <a:txBody>
                    <a:bodyPr/>
                    <a:lstStyle/>
                    <a:p>
                      <a:r>
                        <a:rPr lang="en-US" sz="1400" dirty="0"/>
                        <a:t>Year</a:t>
                      </a:r>
                    </a:p>
                  </a:txBody>
                  <a:tcPr/>
                </a:tc>
                <a:extLst>
                  <a:ext uri="{0D108BD9-81ED-4DB2-BD59-A6C34878D82A}">
                    <a16:rowId xmlns:a16="http://schemas.microsoft.com/office/drawing/2014/main" val="10000"/>
                  </a:ext>
                </a:extLst>
              </a:tr>
              <a:tr h="297949">
                <a:tc>
                  <a:txBody>
                    <a:bodyPr/>
                    <a:lstStyle/>
                    <a:p>
                      <a:r>
                        <a:rPr lang="en-US" sz="1400" dirty="0"/>
                        <a:t>1</a:t>
                      </a:r>
                    </a:p>
                  </a:txBody>
                  <a:tcPr/>
                </a:tc>
                <a:tc>
                  <a:txBody>
                    <a:bodyPr/>
                    <a:lstStyle/>
                    <a:p>
                      <a:r>
                        <a:rPr lang="en-US" sz="1400" dirty="0"/>
                        <a:t>12</a:t>
                      </a:r>
                    </a:p>
                  </a:txBody>
                  <a:tcPr/>
                </a:tc>
                <a:tc>
                  <a:txBody>
                    <a:bodyPr/>
                    <a:lstStyle/>
                    <a:p>
                      <a:r>
                        <a:rPr lang="en-US" sz="1400" dirty="0"/>
                        <a:t>2001</a:t>
                      </a:r>
                    </a:p>
                  </a:txBody>
                  <a:tcPr/>
                </a:tc>
                <a:extLst>
                  <a:ext uri="{0D108BD9-81ED-4DB2-BD59-A6C34878D82A}">
                    <a16:rowId xmlns:a16="http://schemas.microsoft.com/office/drawing/2014/main" val="10001"/>
                  </a:ext>
                </a:extLst>
              </a:tr>
              <a:tr h="297949">
                <a:tc>
                  <a:txBody>
                    <a:bodyPr/>
                    <a:lstStyle/>
                    <a:p>
                      <a:r>
                        <a:rPr lang="en-US" sz="1400" dirty="0"/>
                        <a:t>1</a:t>
                      </a:r>
                    </a:p>
                  </a:txBody>
                  <a:tcPr/>
                </a:tc>
                <a:tc>
                  <a:txBody>
                    <a:bodyPr/>
                    <a:lstStyle/>
                    <a:p>
                      <a:r>
                        <a:rPr lang="en-US" sz="1400" dirty="0"/>
                        <a:t>10</a:t>
                      </a:r>
                    </a:p>
                  </a:txBody>
                  <a:tcPr/>
                </a:tc>
                <a:tc>
                  <a:txBody>
                    <a:bodyPr/>
                    <a:lstStyle/>
                    <a:p>
                      <a:r>
                        <a:rPr lang="en-US" sz="1400" dirty="0"/>
                        <a:t>2002</a:t>
                      </a:r>
                    </a:p>
                  </a:txBody>
                  <a:tcPr/>
                </a:tc>
                <a:extLst>
                  <a:ext uri="{0D108BD9-81ED-4DB2-BD59-A6C34878D82A}">
                    <a16:rowId xmlns:a16="http://schemas.microsoft.com/office/drawing/2014/main" val="10002"/>
                  </a:ext>
                </a:extLst>
              </a:tr>
              <a:tr h="297949">
                <a:tc>
                  <a:txBody>
                    <a:bodyPr/>
                    <a:lstStyle/>
                    <a:p>
                      <a:r>
                        <a:rPr lang="en-US" sz="1400" dirty="0"/>
                        <a:t>2</a:t>
                      </a:r>
                    </a:p>
                  </a:txBody>
                  <a:tcPr/>
                </a:tc>
                <a:tc>
                  <a:txBody>
                    <a:bodyPr/>
                    <a:lstStyle/>
                    <a:p>
                      <a:r>
                        <a:rPr lang="en-US" sz="1400" dirty="0"/>
                        <a:t>7</a:t>
                      </a:r>
                    </a:p>
                  </a:txBody>
                  <a:tcPr/>
                </a:tc>
                <a:tc>
                  <a:txBody>
                    <a:bodyPr/>
                    <a:lstStyle/>
                    <a:p>
                      <a:r>
                        <a:rPr lang="en-US" sz="1400" dirty="0"/>
                        <a:t>2005</a:t>
                      </a:r>
                    </a:p>
                  </a:txBody>
                  <a:tcPr/>
                </a:tc>
                <a:extLst>
                  <a:ext uri="{0D108BD9-81ED-4DB2-BD59-A6C34878D82A}">
                    <a16:rowId xmlns:a16="http://schemas.microsoft.com/office/drawing/2014/main" val="10003"/>
                  </a:ext>
                </a:extLst>
              </a:tr>
              <a:tr h="297949">
                <a:tc>
                  <a:txBody>
                    <a:bodyPr/>
                    <a:lstStyle/>
                    <a:p>
                      <a:r>
                        <a:rPr lang="en-US" sz="1400" dirty="0"/>
                        <a:t>2</a:t>
                      </a:r>
                    </a:p>
                  </a:txBody>
                  <a:tcPr/>
                </a:tc>
                <a:tc>
                  <a:txBody>
                    <a:bodyPr/>
                    <a:lstStyle/>
                    <a:p>
                      <a:r>
                        <a:rPr lang="en-US" sz="1400" dirty="0"/>
                        <a:t>13</a:t>
                      </a:r>
                    </a:p>
                  </a:txBody>
                  <a:tcPr/>
                </a:tc>
                <a:tc>
                  <a:txBody>
                    <a:bodyPr/>
                    <a:lstStyle/>
                    <a:p>
                      <a:r>
                        <a:rPr lang="en-US" sz="1400" dirty="0"/>
                        <a:t>2007</a:t>
                      </a:r>
                    </a:p>
                  </a:txBody>
                  <a:tcPr/>
                </a:tc>
                <a:extLst>
                  <a:ext uri="{0D108BD9-81ED-4DB2-BD59-A6C34878D82A}">
                    <a16:rowId xmlns:a16="http://schemas.microsoft.com/office/drawing/2014/main" val="10004"/>
                  </a:ext>
                </a:extLst>
              </a:tr>
              <a:tr h="297949">
                <a:tc>
                  <a:txBody>
                    <a:bodyPr/>
                    <a:lstStyle/>
                    <a:p>
                      <a:r>
                        <a:rPr lang="en-US" sz="1400" dirty="0"/>
                        <a:t>3</a:t>
                      </a:r>
                    </a:p>
                  </a:txBody>
                  <a:tcPr/>
                </a:tc>
                <a:tc>
                  <a:txBody>
                    <a:bodyPr/>
                    <a:lstStyle/>
                    <a:p>
                      <a:r>
                        <a:rPr lang="en-US" sz="1400" dirty="0"/>
                        <a:t>9</a:t>
                      </a:r>
                    </a:p>
                  </a:txBody>
                  <a:tcPr/>
                </a:tc>
                <a:tc>
                  <a:txBody>
                    <a:bodyPr/>
                    <a:lstStyle/>
                    <a:p>
                      <a:r>
                        <a:rPr lang="en-US" sz="1400" dirty="0"/>
                        <a:t>2001</a:t>
                      </a:r>
                    </a:p>
                  </a:txBody>
                  <a:tcPr/>
                </a:tc>
                <a:extLst>
                  <a:ext uri="{0D108BD9-81ED-4DB2-BD59-A6C34878D82A}">
                    <a16:rowId xmlns:a16="http://schemas.microsoft.com/office/drawing/2014/main" val="10005"/>
                  </a:ext>
                </a:extLst>
              </a:tr>
            </a:tbl>
          </a:graphicData>
        </a:graphic>
      </p:graphicFrame>
      <p:graphicFrame>
        <p:nvGraphicFramePr>
          <p:cNvPr id="16" name="Table 15"/>
          <p:cNvGraphicFramePr>
            <a:graphicFrameLocks noGrp="1"/>
          </p:cNvGraphicFramePr>
          <p:nvPr>
            <p:extLst/>
          </p:nvPr>
        </p:nvGraphicFramePr>
        <p:xfrm>
          <a:off x="8974311" y="1816310"/>
          <a:ext cx="367264" cy="1828800"/>
        </p:xfrm>
        <a:graphic>
          <a:graphicData uri="http://schemas.openxmlformats.org/drawingml/2006/table">
            <a:tbl>
              <a:tblPr firstRow="1" bandRow="1">
                <a:tableStyleId>{0660B408-B3CF-4A94-85FC-2B1E0A45F4A2}</a:tableStyleId>
              </a:tblPr>
              <a:tblGrid>
                <a:gridCol w="367264">
                  <a:extLst>
                    <a:ext uri="{9D8B030D-6E8A-4147-A177-3AD203B41FA5}">
                      <a16:colId xmlns:a16="http://schemas.microsoft.com/office/drawing/2014/main" val="20000"/>
                    </a:ext>
                  </a:extLst>
                </a:gridCol>
              </a:tblGrid>
              <a:tr h="304800">
                <a:tc>
                  <a:txBody>
                    <a:bodyPr/>
                    <a:lstStyle/>
                    <a:p>
                      <a:endParaRPr lang="en-US" sz="1400" dirty="0"/>
                    </a:p>
                  </a:txBody>
                  <a:tcPr/>
                </a:tc>
                <a:extLst>
                  <a:ext uri="{0D108BD9-81ED-4DB2-BD59-A6C34878D82A}">
                    <a16:rowId xmlns:a16="http://schemas.microsoft.com/office/drawing/2014/main" val="10000"/>
                  </a:ext>
                </a:extLst>
              </a:tr>
              <a:tr h="304800">
                <a:tc>
                  <a:txBody>
                    <a:bodyPr/>
                    <a:lstStyle/>
                    <a:p>
                      <a:r>
                        <a:rPr lang="en-US" sz="1400" dirty="0"/>
                        <a:t>-</a:t>
                      </a:r>
                    </a:p>
                  </a:txBody>
                  <a:tcPr/>
                </a:tc>
                <a:extLst>
                  <a:ext uri="{0D108BD9-81ED-4DB2-BD59-A6C34878D82A}">
                    <a16:rowId xmlns:a16="http://schemas.microsoft.com/office/drawing/2014/main" val="10001"/>
                  </a:ext>
                </a:extLst>
              </a:tr>
              <a:tr h="304800">
                <a:tc>
                  <a:txBody>
                    <a:bodyPr/>
                    <a:lstStyle/>
                    <a:p>
                      <a:r>
                        <a:rPr lang="en-US" sz="1400" dirty="0"/>
                        <a:t>-</a:t>
                      </a:r>
                    </a:p>
                  </a:txBody>
                  <a:tcPr/>
                </a:tc>
                <a:extLst>
                  <a:ext uri="{0D108BD9-81ED-4DB2-BD59-A6C34878D82A}">
                    <a16:rowId xmlns:a16="http://schemas.microsoft.com/office/drawing/2014/main" val="10002"/>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3"/>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4"/>
                  </a:ext>
                </a:extLst>
              </a:tr>
              <a:tr h="304800">
                <a:tc>
                  <a:txBody>
                    <a:bodyPr/>
                    <a:lstStyle/>
                    <a:p>
                      <a:r>
                        <a:rPr lang="en-US" sz="1400" dirty="0"/>
                        <a:t>-</a:t>
                      </a:r>
                    </a:p>
                  </a:txBody>
                  <a:tcPr/>
                </a:tc>
                <a:extLst>
                  <a:ext uri="{0D108BD9-81ED-4DB2-BD59-A6C34878D82A}">
                    <a16:rowId xmlns:a16="http://schemas.microsoft.com/office/drawing/2014/main" val="10005"/>
                  </a:ext>
                </a:extLst>
              </a:tr>
            </a:tbl>
          </a:graphicData>
        </a:graphic>
      </p:graphicFrame>
      <p:sp>
        <p:nvSpPr>
          <p:cNvPr id="17" name="TextBox 16"/>
          <p:cNvSpPr txBox="1"/>
          <p:nvPr/>
        </p:nvSpPr>
        <p:spPr>
          <a:xfrm>
            <a:off x="6979865" y="3626856"/>
            <a:ext cx="1657130" cy="369332"/>
          </a:xfrm>
          <a:prstGeom prst="rect">
            <a:avLst/>
          </a:prstGeom>
          <a:noFill/>
        </p:spPr>
        <p:txBody>
          <a:bodyPr wrap="square" rtlCol="0">
            <a:spAutoFit/>
          </a:bodyPr>
          <a:lstStyle/>
          <a:p>
            <a:r>
              <a:rPr lang="en-US" dirty="0"/>
              <a:t>Price &gt;= 8</a:t>
            </a:r>
          </a:p>
        </p:txBody>
      </p:sp>
      <p:cxnSp>
        <p:nvCxnSpPr>
          <p:cNvPr id="18" name="Straight Connector 17"/>
          <p:cNvCxnSpPr/>
          <p:nvPr/>
        </p:nvCxnSpPr>
        <p:spPr>
          <a:xfrm flipH="1">
            <a:off x="6869426" y="4151474"/>
            <a:ext cx="704048" cy="814538"/>
          </a:xfrm>
          <a:prstGeom prst="line">
            <a:avLst/>
          </a:prstGeom>
          <a:ln>
            <a:solidFill>
              <a:srgbClr val="595959"/>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7932947" y="4151474"/>
            <a:ext cx="704048" cy="814538"/>
          </a:xfrm>
          <a:prstGeom prst="line">
            <a:avLst/>
          </a:prstGeom>
          <a:ln>
            <a:solidFill>
              <a:srgbClr val="595959"/>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545012" y="4165280"/>
            <a:ext cx="648829" cy="369332"/>
          </a:xfrm>
          <a:prstGeom prst="rect">
            <a:avLst/>
          </a:prstGeom>
          <a:noFill/>
        </p:spPr>
        <p:txBody>
          <a:bodyPr wrap="square" rtlCol="0">
            <a:spAutoFit/>
          </a:bodyPr>
          <a:lstStyle/>
          <a:p>
            <a:r>
              <a:rPr lang="en-US" dirty="0"/>
              <a:t>true</a:t>
            </a:r>
          </a:p>
        </p:txBody>
      </p:sp>
      <p:sp>
        <p:nvSpPr>
          <p:cNvPr id="21" name="TextBox 20"/>
          <p:cNvSpPr txBox="1"/>
          <p:nvPr/>
        </p:nvSpPr>
        <p:spPr>
          <a:xfrm>
            <a:off x="8312581" y="4207235"/>
            <a:ext cx="648829" cy="369332"/>
          </a:xfrm>
          <a:prstGeom prst="rect">
            <a:avLst/>
          </a:prstGeom>
          <a:noFill/>
        </p:spPr>
        <p:txBody>
          <a:bodyPr wrap="square" rtlCol="0">
            <a:spAutoFit/>
          </a:bodyPr>
          <a:lstStyle/>
          <a:p>
            <a:r>
              <a:rPr lang="en-US" dirty="0"/>
              <a:t>false</a:t>
            </a:r>
          </a:p>
        </p:txBody>
      </p:sp>
      <p:graphicFrame>
        <p:nvGraphicFramePr>
          <p:cNvPr id="22" name="Table 21"/>
          <p:cNvGraphicFramePr>
            <a:graphicFrameLocks noGrp="1"/>
          </p:cNvGraphicFramePr>
          <p:nvPr>
            <p:extLst/>
          </p:nvPr>
        </p:nvGraphicFramePr>
        <p:xfrm>
          <a:off x="3931800" y="4797463"/>
          <a:ext cx="2808273" cy="1524000"/>
        </p:xfrm>
        <a:graphic>
          <a:graphicData uri="http://schemas.openxmlformats.org/drawingml/2006/table">
            <a:tbl>
              <a:tblPr firstRow="1" bandRow="1">
                <a:tableStyleId>{0660B408-B3CF-4A94-85FC-2B1E0A45F4A2}</a:tableStyleId>
              </a:tblPr>
              <a:tblGrid>
                <a:gridCol w="936091">
                  <a:extLst>
                    <a:ext uri="{9D8B030D-6E8A-4147-A177-3AD203B41FA5}">
                      <a16:colId xmlns:a16="http://schemas.microsoft.com/office/drawing/2014/main" val="20000"/>
                    </a:ext>
                  </a:extLst>
                </a:gridCol>
                <a:gridCol w="936091">
                  <a:extLst>
                    <a:ext uri="{9D8B030D-6E8A-4147-A177-3AD203B41FA5}">
                      <a16:colId xmlns:a16="http://schemas.microsoft.com/office/drawing/2014/main" val="20001"/>
                    </a:ext>
                  </a:extLst>
                </a:gridCol>
                <a:gridCol w="936091">
                  <a:extLst>
                    <a:ext uri="{9D8B030D-6E8A-4147-A177-3AD203B41FA5}">
                      <a16:colId xmlns:a16="http://schemas.microsoft.com/office/drawing/2014/main" val="20002"/>
                    </a:ext>
                  </a:extLst>
                </a:gridCol>
              </a:tblGrid>
              <a:tr h="297949">
                <a:tc>
                  <a:txBody>
                    <a:bodyPr/>
                    <a:lstStyle/>
                    <a:p>
                      <a:r>
                        <a:rPr lang="en-US" sz="1400" dirty="0"/>
                        <a:t>Customer</a:t>
                      </a:r>
                    </a:p>
                  </a:txBody>
                  <a:tcPr/>
                </a:tc>
                <a:tc>
                  <a:txBody>
                    <a:bodyPr/>
                    <a:lstStyle/>
                    <a:p>
                      <a:r>
                        <a:rPr lang="en-US" sz="1400" dirty="0"/>
                        <a:t>Price</a:t>
                      </a:r>
                    </a:p>
                  </a:txBody>
                  <a:tcPr/>
                </a:tc>
                <a:tc>
                  <a:txBody>
                    <a:bodyPr/>
                    <a:lstStyle/>
                    <a:p>
                      <a:r>
                        <a:rPr lang="en-US" sz="1400" dirty="0"/>
                        <a:t>Year</a:t>
                      </a:r>
                    </a:p>
                  </a:txBody>
                  <a:tcPr/>
                </a:tc>
                <a:extLst>
                  <a:ext uri="{0D108BD9-81ED-4DB2-BD59-A6C34878D82A}">
                    <a16:rowId xmlns:a16="http://schemas.microsoft.com/office/drawing/2014/main" val="10000"/>
                  </a:ext>
                </a:extLst>
              </a:tr>
              <a:tr h="297949">
                <a:tc>
                  <a:txBody>
                    <a:bodyPr/>
                    <a:lstStyle/>
                    <a:p>
                      <a:r>
                        <a:rPr lang="en-US" sz="1400" dirty="0"/>
                        <a:t>1</a:t>
                      </a:r>
                    </a:p>
                  </a:txBody>
                  <a:tcPr/>
                </a:tc>
                <a:tc>
                  <a:txBody>
                    <a:bodyPr/>
                    <a:lstStyle/>
                    <a:p>
                      <a:r>
                        <a:rPr lang="en-US" sz="1400" dirty="0"/>
                        <a:t>12</a:t>
                      </a:r>
                    </a:p>
                  </a:txBody>
                  <a:tcPr/>
                </a:tc>
                <a:tc>
                  <a:txBody>
                    <a:bodyPr/>
                    <a:lstStyle/>
                    <a:p>
                      <a:r>
                        <a:rPr lang="en-US" sz="1400" dirty="0"/>
                        <a:t>2001</a:t>
                      </a:r>
                    </a:p>
                  </a:txBody>
                  <a:tcPr/>
                </a:tc>
                <a:extLst>
                  <a:ext uri="{0D108BD9-81ED-4DB2-BD59-A6C34878D82A}">
                    <a16:rowId xmlns:a16="http://schemas.microsoft.com/office/drawing/2014/main" val="10001"/>
                  </a:ext>
                </a:extLst>
              </a:tr>
              <a:tr h="297949">
                <a:tc>
                  <a:txBody>
                    <a:bodyPr/>
                    <a:lstStyle/>
                    <a:p>
                      <a:r>
                        <a:rPr lang="en-US" sz="1400" dirty="0"/>
                        <a:t>1</a:t>
                      </a:r>
                    </a:p>
                  </a:txBody>
                  <a:tcPr/>
                </a:tc>
                <a:tc>
                  <a:txBody>
                    <a:bodyPr/>
                    <a:lstStyle/>
                    <a:p>
                      <a:r>
                        <a:rPr lang="en-US" sz="1400" dirty="0"/>
                        <a:t>10</a:t>
                      </a:r>
                    </a:p>
                  </a:txBody>
                  <a:tcPr/>
                </a:tc>
                <a:tc>
                  <a:txBody>
                    <a:bodyPr/>
                    <a:lstStyle/>
                    <a:p>
                      <a:r>
                        <a:rPr lang="en-US" sz="1400" dirty="0"/>
                        <a:t>2002</a:t>
                      </a:r>
                    </a:p>
                  </a:txBody>
                  <a:tcPr/>
                </a:tc>
                <a:extLst>
                  <a:ext uri="{0D108BD9-81ED-4DB2-BD59-A6C34878D82A}">
                    <a16:rowId xmlns:a16="http://schemas.microsoft.com/office/drawing/2014/main" val="10002"/>
                  </a:ext>
                </a:extLst>
              </a:tr>
              <a:tr h="297949">
                <a:tc>
                  <a:txBody>
                    <a:bodyPr/>
                    <a:lstStyle/>
                    <a:p>
                      <a:r>
                        <a:rPr lang="en-US" sz="1400" dirty="0"/>
                        <a:t>2</a:t>
                      </a:r>
                    </a:p>
                  </a:txBody>
                  <a:tcPr/>
                </a:tc>
                <a:tc>
                  <a:txBody>
                    <a:bodyPr/>
                    <a:lstStyle/>
                    <a:p>
                      <a:r>
                        <a:rPr lang="en-US" sz="1400" dirty="0"/>
                        <a:t>13</a:t>
                      </a:r>
                    </a:p>
                  </a:txBody>
                  <a:tcPr/>
                </a:tc>
                <a:tc>
                  <a:txBody>
                    <a:bodyPr/>
                    <a:lstStyle/>
                    <a:p>
                      <a:r>
                        <a:rPr lang="en-US" sz="1400" dirty="0"/>
                        <a:t>2007</a:t>
                      </a:r>
                    </a:p>
                  </a:txBody>
                  <a:tcPr/>
                </a:tc>
                <a:extLst>
                  <a:ext uri="{0D108BD9-81ED-4DB2-BD59-A6C34878D82A}">
                    <a16:rowId xmlns:a16="http://schemas.microsoft.com/office/drawing/2014/main" val="10003"/>
                  </a:ext>
                </a:extLst>
              </a:tr>
              <a:tr h="297949">
                <a:tc>
                  <a:txBody>
                    <a:bodyPr/>
                    <a:lstStyle/>
                    <a:p>
                      <a:r>
                        <a:rPr lang="en-US" sz="1400" dirty="0"/>
                        <a:t>3</a:t>
                      </a:r>
                    </a:p>
                  </a:txBody>
                  <a:tcPr/>
                </a:tc>
                <a:tc>
                  <a:txBody>
                    <a:bodyPr/>
                    <a:lstStyle/>
                    <a:p>
                      <a:r>
                        <a:rPr lang="en-US" sz="1400" dirty="0"/>
                        <a:t>9</a:t>
                      </a:r>
                    </a:p>
                  </a:txBody>
                  <a:tcPr/>
                </a:tc>
                <a:tc>
                  <a:txBody>
                    <a:bodyPr/>
                    <a:lstStyle/>
                    <a:p>
                      <a:r>
                        <a:rPr lang="en-US" sz="1400" dirty="0"/>
                        <a:t>2001</a:t>
                      </a:r>
                    </a:p>
                  </a:txBody>
                  <a:tcPr/>
                </a:tc>
                <a:extLst>
                  <a:ext uri="{0D108BD9-81ED-4DB2-BD59-A6C34878D82A}">
                    <a16:rowId xmlns:a16="http://schemas.microsoft.com/office/drawing/2014/main" val="10004"/>
                  </a:ext>
                </a:extLst>
              </a:tr>
            </a:tbl>
          </a:graphicData>
        </a:graphic>
      </p:graphicFrame>
      <p:graphicFrame>
        <p:nvGraphicFramePr>
          <p:cNvPr id="23" name="Table 22"/>
          <p:cNvGraphicFramePr>
            <a:graphicFrameLocks noGrp="1"/>
          </p:cNvGraphicFramePr>
          <p:nvPr>
            <p:extLst/>
          </p:nvPr>
        </p:nvGraphicFramePr>
        <p:xfrm>
          <a:off x="6766447" y="4797463"/>
          <a:ext cx="367264" cy="1524000"/>
        </p:xfrm>
        <a:graphic>
          <a:graphicData uri="http://schemas.openxmlformats.org/drawingml/2006/table">
            <a:tbl>
              <a:tblPr firstRow="1" bandRow="1">
                <a:tableStyleId>{0660B408-B3CF-4A94-85FC-2B1E0A45F4A2}</a:tableStyleId>
              </a:tblPr>
              <a:tblGrid>
                <a:gridCol w="367264">
                  <a:extLst>
                    <a:ext uri="{9D8B030D-6E8A-4147-A177-3AD203B41FA5}">
                      <a16:colId xmlns:a16="http://schemas.microsoft.com/office/drawing/2014/main" val="20000"/>
                    </a:ext>
                  </a:extLst>
                </a:gridCol>
              </a:tblGrid>
              <a:tr h="304800">
                <a:tc>
                  <a:txBody>
                    <a:bodyPr/>
                    <a:lstStyle/>
                    <a:p>
                      <a:endParaRPr lang="en-US" sz="1400" dirty="0"/>
                    </a:p>
                  </a:txBody>
                  <a:tcPr/>
                </a:tc>
                <a:extLst>
                  <a:ext uri="{0D108BD9-81ED-4DB2-BD59-A6C34878D82A}">
                    <a16:rowId xmlns:a16="http://schemas.microsoft.com/office/drawing/2014/main" val="10000"/>
                  </a:ext>
                </a:extLst>
              </a:tr>
              <a:tr h="304800">
                <a:tc>
                  <a:txBody>
                    <a:bodyPr/>
                    <a:lstStyle/>
                    <a:p>
                      <a:r>
                        <a:rPr lang="en-US" sz="1400" dirty="0"/>
                        <a:t>-</a:t>
                      </a:r>
                    </a:p>
                  </a:txBody>
                  <a:tcPr/>
                </a:tc>
                <a:extLst>
                  <a:ext uri="{0D108BD9-81ED-4DB2-BD59-A6C34878D82A}">
                    <a16:rowId xmlns:a16="http://schemas.microsoft.com/office/drawing/2014/main" val="10001"/>
                  </a:ext>
                </a:extLst>
              </a:tr>
              <a:tr h="304800">
                <a:tc>
                  <a:txBody>
                    <a:bodyPr/>
                    <a:lstStyle/>
                    <a:p>
                      <a:r>
                        <a:rPr lang="en-US" sz="1400" dirty="0"/>
                        <a:t>-</a:t>
                      </a:r>
                    </a:p>
                  </a:txBody>
                  <a:tcPr/>
                </a:tc>
                <a:extLst>
                  <a:ext uri="{0D108BD9-81ED-4DB2-BD59-A6C34878D82A}">
                    <a16:rowId xmlns:a16="http://schemas.microsoft.com/office/drawing/2014/main" val="10002"/>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3"/>
                  </a:ext>
                </a:extLst>
              </a:tr>
              <a:tr h="304800">
                <a:tc>
                  <a:txBody>
                    <a:bodyPr/>
                    <a:lstStyle/>
                    <a:p>
                      <a:r>
                        <a:rPr lang="en-US" sz="1400" dirty="0"/>
                        <a:t>-</a:t>
                      </a:r>
                    </a:p>
                  </a:txBody>
                  <a:tcPr/>
                </a:tc>
                <a:extLst>
                  <a:ext uri="{0D108BD9-81ED-4DB2-BD59-A6C34878D82A}">
                    <a16:rowId xmlns:a16="http://schemas.microsoft.com/office/drawing/2014/main" val="10004"/>
                  </a:ext>
                </a:extLst>
              </a:tr>
            </a:tbl>
          </a:graphicData>
        </a:graphic>
      </p:graphicFrame>
      <p:graphicFrame>
        <p:nvGraphicFramePr>
          <p:cNvPr id="26" name="Table 25"/>
          <p:cNvGraphicFramePr>
            <a:graphicFrameLocks noGrp="1"/>
          </p:cNvGraphicFramePr>
          <p:nvPr>
            <p:extLst/>
          </p:nvPr>
        </p:nvGraphicFramePr>
        <p:xfrm>
          <a:off x="7358007" y="4797463"/>
          <a:ext cx="2808273" cy="609600"/>
        </p:xfrm>
        <a:graphic>
          <a:graphicData uri="http://schemas.openxmlformats.org/drawingml/2006/table">
            <a:tbl>
              <a:tblPr firstRow="1" bandRow="1">
                <a:tableStyleId>{0660B408-B3CF-4A94-85FC-2B1E0A45F4A2}</a:tableStyleId>
              </a:tblPr>
              <a:tblGrid>
                <a:gridCol w="936091">
                  <a:extLst>
                    <a:ext uri="{9D8B030D-6E8A-4147-A177-3AD203B41FA5}">
                      <a16:colId xmlns:a16="http://schemas.microsoft.com/office/drawing/2014/main" val="20000"/>
                    </a:ext>
                  </a:extLst>
                </a:gridCol>
                <a:gridCol w="936091">
                  <a:extLst>
                    <a:ext uri="{9D8B030D-6E8A-4147-A177-3AD203B41FA5}">
                      <a16:colId xmlns:a16="http://schemas.microsoft.com/office/drawing/2014/main" val="20001"/>
                    </a:ext>
                  </a:extLst>
                </a:gridCol>
                <a:gridCol w="936091">
                  <a:extLst>
                    <a:ext uri="{9D8B030D-6E8A-4147-A177-3AD203B41FA5}">
                      <a16:colId xmlns:a16="http://schemas.microsoft.com/office/drawing/2014/main" val="20002"/>
                    </a:ext>
                  </a:extLst>
                </a:gridCol>
              </a:tblGrid>
              <a:tr h="297949">
                <a:tc>
                  <a:txBody>
                    <a:bodyPr/>
                    <a:lstStyle/>
                    <a:p>
                      <a:r>
                        <a:rPr lang="en-US" sz="1400" dirty="0"/>
                        <a:t>Customer</a:t>
                      </a:r>
                    </a:p>
                  </a:txBody>
                  <a:tcPr/>
                </a:tc>
                <a:tc>
                  <a:txBody>
                    <a:bodyPr/>
                    <a:lstStyle/>
                    <a:p>
                      <a:r>
                        <a:rPr lang="en-US" sz="1400" dirty="0"/>
                        <a:t>Price</a:t>
                      </a:r>
                    </a:p>
                  </a:txBody>
                  <a:tcPr/>
                </a:tc>
                <a:tc>
                  <a:txBody>
                    <a:bodyPr/>
                    <a:lstStyle/>
                    <a:p>
                      <a:r>
                        <a:rPr lang="en-US" sz="1400" dirty="0"/>
                        <a:t>Year</a:t>
                      </a:r>
                    </a:p>
                  </a:txBody>
                  <a:tcPr/>
                </a:tc>
                <a:extLst>
                  <a:ext uri="{0D108BD9-81ED-4DB2-BD59-A6C34878D82A}">
                    <a16:rowId xmlns:a16="http://schemas.microsoft.com/office/drawing/2014/main" val="10000"/>
                  </a:ext>
                </a:extLst>
              </a:tr>
              <a:tr h="297949">
                <a:tc>
                  <a:txBody>
                    <a:bodyPr/>
                    <a:lstStyle/>
                    <a:p>
                      <a:r>
                        <a:rPr lang="en-US" sz="1400" dirty="0"/>
                        <a:t>2</a:t>
                      </a:r>
                    </a:p>
                  </a:txBody>
                  <a:tcPr/>
                </a:tc>
                <a:tc>
                  <a:txBody>
                    <a:bodyPr/>
                    <a:lstStyle/>
                    <a:p>
                      <a:r>
                        <a:rPr lang="en-US" sz="1400" dirty="0"/>
                        <a:t>7</a:t>
                      </a:r>
                    </a:p>
                  </a:txBody>
                  <a:tcPr/>
                </a:tc>
                <a:tc>
                  <a:txBody>
                    <a:bodyPr/>
                    <a:lstStyle/>
                    <a:p>
                      <a:r>
                        <a:rPr lang="en-US" sz="1400" dirty="0"/>
                        <a:t>2005</a:t>
                      </a:r>
                    </a:p>
                  </a:txBody>
                  <a:tcPr/>
                </a:tc>
                <a:extLst>
                  <a:ext uri="{0D108BD9-81ED-4DB2-BD59-A6C34878D82A}">
                    <a16:rowId xmlns:a16="http://schemas.microsoft.com/office/drawing/2014/main" val="10001"/>
                  </a:ext>
                </a:extLst>
              </a:tr>
            </a:tbl>
          </a:graphicData>
        </a:graphic>
      </p:graphicFrame>
      <p:graphicFrame>
        <p:nvGraphicFramePr>
          <p:cNvPr id="27" name="Table 26"/>
          <p:cNvGraphicFramePr>
            <a:graphicFrameLocks noGrp="1"/>
          </p:cNvGraphicFramePr>
          <p:nvPr>
            <p:extLst/>
          </p:nvPr>
        </p:nvGraphicFramePr>
        <p:xfrm>
          <a:off x="10192654" y="4797463"/>
          <a:ext cx="367264" cy="609600"/>
        </p:xfrm>
        <a:graphic>
          <a:graphicData uri="http://schemas.openxmlformats.org/drawingml/2006/table">
            <a:tbl>
              <a:tblPr firstRow="1" bandRow="1">
                <a:tableStyleId>{0660B408-B3CF-4A94-85FC-2B1E0A45F4A2}</a:tableStyleId>
              </a:tblPr>
              <a:tblGrid>
                <a:gridCol w="367264">
                  <a:extLst>
                    <a:ext uri="{9D8B030D-6E8A-4147-A177-3AD203B41FA5}">
                      <a16:colId xmlns:a16="http://schemas.microsoft.com/office/drawing/2014/main" val="20000"/>
                    </a:ext>
                  </a:extLst>
                </a:gridCol>
              </a:tblGrid>
              <a:tr h="304800">
                <a:tc>
                  <a:txBody>
                    <a:bodyPr/>
                    <a:lstStyle/>
                    <a:p>
                      <a:endParaRPr lang="en-US" sz="1400" dirty="0"/>
                    </a:p>
                  </a:txBody>
                  <a:tcPr/>
                </a:tc>
                <a:extLst>
                  <a:ext uri="{0D108BD9-81ED-4DB2-BD59-A6C34878D82A}">
                    <a16:rowId xmlns:a16="http://schemas.microsoft.com/office/drawing/2014/main" val="10000"/>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1"/>
                  </a:ext>
                </a:extLst>
              </a:tr>
            </a:tbl>
          </a:graphicData>
        </a:graphic>
      </p:graphicFrame>
      <p:sp>
        <p:nvSpPr>
          <p:cNvPr id="24" name="TextBox 23"/>
          <p:cNvSpPr txBox="1">
            <a:spLocks noChangeArrowheads="1"/>
          </p:cNvSpPr>
          <p:nvPr/>
        </p:nvSpPr>
        <p:spPr bwMode="auto">
          <a:xfrm>
            <a:off x="2133600" y="4332414"/>
            <a:ext cx="2645780" cy="369332"/>
          </a:xfrm>
          <a:prstGeom prst="rect">
            <a:avLst/>
          </a:prstGeom>
          <a:noFill/>
          <a:ln w="9525">
            <a:noFill/>
            <a:miter lim="800000"/>
            <a:headEnd/>
            <a:tailEnd/>
          </a:ln>
        </p:spPr>
        <p:txBody>
          <a:bodyPr wrap="square">
            <a:spAutoFit/>
          </a:bodyPr>
          <a:lstStyle/>
          <a:p>
            <a:pPr algn="ctr"/>
            <a:r>
              <a:rPr lang="en-US" b="1" i="1" dirty="0">
                <a:latin typeface="Calibri" pitchFamily="34" charset="0"/>
              </a:rPr>
              <a:t>Year &gt;= 2008 OR Price &lt; 8</a:t>
            </a:r>
          </a:p>
        </p:txBody>
      </p:sp>
      <p:sp>
        <p:nvSpPr>
          <p:cNvPr id="29" name="Title 28"/>
          <p:cNvSpPr>
            <a:spLocks noGrp="1"/>
          </p:cNvSpPr>
          <p:nvPr>
            <p:ph type="title"/>
          </p:nvPr>
        </p:nvSpPr>
        <p:spPr>
          <a:xfrm>
            <a:off x="1981200" y="193058"/>
            <a:ext cx="8229600" cy="1143000"/>
          </a:xfrm>
        </p:spPr>
        <p:txBody>
          <a:bodyPr/>
          <a:lstStyle/>
          <a:p>
            <a:r>
              <a:rPr lang="en-US" dirty="0"/>
              <a:t>Decision Tree for our example</a:t>
            </a:r>
          </a:p>
        </p:txBody>
      </p:sp>
      <p:sp>
        <p:nvSpPr>
          <p:cNvPr id="28" name="Rectangle 27"/>
          <p:cNvSpPr/>
          <p:nvPr/>
        </p:nvSpPr>
        <p:spPr>
          <a:xfrm>
            <a:off x="2151122" y="4701747"/>
            <a:ext cx="4744431" cy="646331"/>
          </a:xfrm>
          <a:prstGeom prst="rect">
            <a:avLst/>
          </a:prstGeom>
          <a:solidFill>
            <a:schemeClr val="bg1"/>
          </a:solidFill>
        </p:spPr>
        <p:txBody>
          <a:bodyPr wrap="square">
            <a:spAutoFit/>
          </a:bodyPr>
          <a:lstStyle/>
          <a:p>
            <a:r>
              <a:rPr lang="en-US" dirty="0"/>
              <a:t>DEL from </a:t>
            </a:r>
            <a:r>
              <a:rPr lang="en-US" dirty="0" err="1"/>
              <a:t>itab</a:t>
            </a:r>
            <a:r>
              <a:rPr lang="en-US" dirty="0"/>
              <a:t> where </a:t>
            </a:r>
            <a:r>
              <a:rPr lang="en-US" i="1" dirty="0">
                <a:solidFill>
                  <a:srgbClr val="00B0F0"/>
                </a:solidFill>
              </a:rPr>
              <a:t>Year &lt;2008  AND Price &gt;=8</a:t>
            </a:r>
            <a:endParaRPr lang="en-US" dirty="0">
              <a:solidFill>
                <a:srgbClr val="00B0F0"/>
              </a:solidFill>
            </a:endParaRPr>
          </a:p>
        </p:txBody>
      </p:sp>
      <p:sp>
        <p:nvSpPr>
          <p:cNvPr id="30" name="Rectangle 29"/>
          <p:cNvSpPr/>
          <p:nvPr/>
        </p:nvSpPr>
        <p:spPr>
          <a:xfrm>
            <a:off x="2148474" y="5052579"/>
            <a:ext cx="4747079" cy="646331"/>
          </a:xfrm>
          <a:prstGeom prst="rect">
            <a:avLst/>
          </a:prstGeom>
          <a:solidFill>
            <a:schemeClr val="bg1"/>
          </a:solidFill>
        </p:spPr>
        <p:txBody>
          <a:bodyPr wrap="square">
            <a:spAutoFit/>
          </a:bodyPr>
          <a:lstStyle/>
          <a:p>
            <a:r>
              <a:rPr lang="en-US" dirty="0"/>
              <a:t>DEL from </a:t>
            </a:r>
            <a:r>
              <a:rPr lang="en-US" dirty="0" err="1"/>
              <a:t>itab</a:t>
            </a:r>
            <a:r>
              <a:rPr lang="en-US" dirty="0"/>
              <a:t> where </a:t>
            </a:r>
            <a:r>
              <a:rPr lang="en-US" i="1" dirty="0">
                <a:solidFill>
                  <a:srgbClr val="FF0000"/>
                </a:solidFill>
              </a:rPr>
              <a:t>Year &lt;= 2009 AND Price &gt; 5 </a:t>
            </a:r>
            <a:endParaRPr lang="en-US" dirty="0"/>
          </a:p>
        </p:txBody>
      </p:sp>
      <p:cxnSp>
        <p:nvCxnSpPr>
          <p:cNvPr id="31" name="Straight Arrow Connector 30"/>
          <p:cNvCxnSpPr/>
          <p:nvPr/>
        </p:nvCxnSpPr>
        <p:spPr>
          <a:xfrm flipH="1">
            <a:off x="3931799" y="1333769"/>
            <a:ext cx="557470" cy="369332"/>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9388111" y="4186938"/>
            <a:ext cx="509180" cy="347675"/>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664616" y="1508933"/>
            <a:ext cx="407484" cy="307777"/>
          </a:xfrm>
          <a:prstGeom prst="rect">
            <a:avLst/>
          </a:prstGeom>
          <a:noFill/>
        </p:spPr>
        <p:txBody>
          <a:bodyPr wrap="none" rtlCol="0">
            <a:spAutoFit/>
          </a:bodyPr>
          <a:lstStyle/>
          <a:p>
            <a:r>
              <a:rPr lang="en-US" sz="1400" b="1" dirty="0">
                <a:solidFill>
                  <a:srgbClr val="00B0F0"/>
                </a:solidFill>
              </a:rPr>
              <a:t>OR</a:t>
            </a:r>
          </a:p>
        </p:txBody>
      </p:sp>
      <p:cxnSp>
        <p:nvCxnSpPr>
          <p:cNvPr id="35" name="Straight Arrow Connector 34"/>
          <p:cNvCxnSpPr/>
          <p:nvPr/>
        </p:nvCxnSpPr>
        <p:spPr>
          <a:xfrm>
            <a:off x="7194786" y="1270950"/>
            <a:ext cx="621400" cy="369332"/>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8373942" y="3751413"/>
            <a:ext cx="526106" cy="307777"/>
          </a:xfrm>
          <a:prstGeom prst="rect">
            <a:avLst/>
          </a:prstGeom>
          <a:noFill/>
        </p:spPr>
        <p:txBody>
          <a:bodyPr wrap="none" rtlCol="0">
            <a:spAutoFit/>
          </a:bodyPr>
          <a:lstStyle/>
          <a:p>
            <a:r>
              <a:rPr lang="en-US" sz="1400" b="1" dirty="0">
                <a:solidFill>
                  <a:srgbClr val="00B0F0"/>
                </a:solidFill>
              </a:rPr>
              <a:t>AND</a:t>
            </a:r>
          </a:p>
        </p:txBody>
      </p:sp>
    </p:spTree>
    <p:custDataLst>
      <p:tags r:id="rId1"/>
    </p:custDataLst>
    <p:extLst>
      <p:ext uri="{BB962C8B-B14F-4D97-AF65-F5344CB8AC3E}">
        <p14:creationId xmlns:p14="http://schemas.microsoft.com/office/powerpoint/2010/main" val="27320434"/>
      </p:ext>
    </p:extLst>
  </p:cSld>
  <p:clrMapOvr>
    <a:masterClrMapping/>
  </p:clrMapOvr>
  <mc:AlternateContent xmlns:mc="http://schemas.openxmlformats.org/markup-compatibility/2006" xmlns:p14="http://schemas.microsoft.com/office/powerpoint/2010/main">
    <mc:Choice Requires="p14">
      <p:transition spd="slow" p14:dur="2000" advTm="75838"/>
    </mc:Choice>
    <mc:Fallback xmlns="">
      <p:transition spd="slow" advTm="758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4" grpId="0"/>
      <p:bldP spid="28" grpId="0" animBg="1"/>
      <p:bldP spid="30" grpId="0" animBg="1"/>
      <p:bldP spid="34" grpId="0"/>
      <p:bldP spid="3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find correct labels?</a:t>
            </a:r>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FB514ECD-3CC7-0C4D-BF73-05ECAD6DEBA0}" type="slidenum">
              <a:rPr lang="en-US" smtClean="0"/>
              <a:pPr/>
              <a:t>63</a:t>
            </a:fld>
            <a:endParaRPr lang="en-US"/>
          </a:p>
        </p:txBody>
      </p:sp>
      <p:sp>
        <p:nvSpPr>
          <p:cNvPr id="6" name="Content Placeholder 2"/>
          <p:cNvSpPr txBox="1">
            <a:spLocks/>
          </p:cNvSpPr>
          <p:nvPr/>
        </p:nvSpPr>
        <p:spPr>
          <a:xfrm>
            <a:off x="5058510" y="1697529"/>
            <a:ext cx="5609491" cy="1766653"/>
          </a:xfrm>
          <a:prstGeom prst="rect">
            <a:avLst/>
          </a:prstGeom>
        </p:spPr>
        <p:txBody>
          <a:bodyPr vert="horz" lIns="91440" tIns="45720" rIns="91440" bIns="45720" rtlCol="0">
            <a:normAutofit/>
          </a:bodyPr>
          <a:lstStyle/>
          <a:p>
            <a:pPr>
              <a:spcBef>
                <a:spcPct val="20000"/>
              </a:spcBef>
              <a:defRPr/>
            </a:pPr>
            <a:r>
              <a:rPr lang="en-US" dirty="0"/>
              <a:t>Constraint solving using SAT</a:t>
            </a:r>
          </a:p>
          <a:p>
            <a:pPr>
              <a:spcBef>
                <a:spcPct val="20000"/>
              </a:spcBef>
              <a:defRPr/>
            </a:pPr>
            <a:r>
              <a:rPr lang="en-US" dirty="0"/>
              <a:t>b</a:t>
            </a:r>
            <a:r>
              <a:rPr lang="en-US" baseline="-25000" dirty="0"/>
              <a:t>1</a:t>
            </a:r>
            <a:r>
              <a:rPr lang="en-US" dirty="0"/>
              <a:t> ? 7 : 0  + b</a:t>
            </a:r>
            <a:r>
              <a:rPr lang="en-US" baseline="-25000" dirty="0"/>
              <a:t>2</a:t>
            </a:r>
            <a:r>
              <a:rPr lang="en-US" dirty="0"/>
              <a:t> ? 13 : 0  + b</a:t>
            </a:r>
            <a:r>
              <a:rPr lang="en-US" baseline="-25000" dirty="0"/>
              <a:t>3</a:t>
            </a:r>
            <a:r>
              <a:rPr lang="en-US" dirty="0"/>
              <a:t> ? 15 : 0 + b</a:t>
            </a:r>
            <a:r>
              <a:rPr lang="en-US" baseline="-25000" dirty="0"/>
              <a:t>4</a:t>
            </a:r>
            <a:r>
              <a:rPr lang="en-US" dirty="0"/>
              <a:t> ? 10 : 0=32</a:t>
            </a:r>
          </a:p>
          <a:p>
            <a:pPr lvl="0">
              <a:spcBef>
                <a:spcPct val="20000"/>
              </a:spcBef>
              <a:defRPr/>
            </a:pPr>
            <a:endParaRPr lang="en-US" dirty="0"/>
          </a:p>
          <a:p>
            <a:pPr lvl="0">
              <a:spcBef>
                <a:spcPct val="20000"/>
              </a:spcBef>
              <a:defRPr/>
            </a:pPr>
            <a:r>
              <a:rPr lang="en-US" dirty="0"/>
              <a:t>Solution: b</a:t>
            </a:r>
            <a:r>
              <a:rPr lang="en-US" baseline="-25000" dirty="0"/>
              <a:t>1</a:t>
            </a:r>
            <a:r>
              <a:rPr lang="en-US" dirty="0"/>
              <a:t> = 1, b</a:t>
            </a:r>
            <a:r>
              <a:rPr lang="en-US" baseline="-25000" dirty="0"/>
              <a:t>2 </a:t>
            </a:r>
            <a:r>
              <a:rPr lang="en-US" dirty="0"/>
              <a:t> = 0, b</a:t>
            </a:r>
            <a:r>
              <a:rPr lang="en-US" baseline="-25000" dirty="0"/>
              <a:t>3</a:t>
            </a:r>
            <a:r>
              <a:rPr lang="en-US" dirty="0"/>
              <a:t> = 1, b</a:t>
            </a:r>
            <a:r>
              <a:rPr lang="en-US" baseline="-25000" dirty="0"/>
              <a:t>4</a:t>
            </a:r>
            <a:r>
              <a:rPr lang="en-US" dirty="0"/>
              <a:t> = 1</a:t>
            </a:r>
          </a:p>
          <a:p>
            <a:pPr>
              <a:spcBef>
                <a:spcPct val="20000"/>
              </a:spcBef>
              <a:defRPr/>
            </a:pPr>
            <a:endParaRPr lang="en-US" sz="2800" dirty="0"/>
          </a:p>
        </p:txBody>
      </p:sp>
      <p:graphicFrame>
        <p:nvGraphicFramePr>
          <p:cNvPr id="7" name="Table 6"/>
          <p:cNvGraphicFramePr>
            <a:graphicFrameLocks noGrp="1"/>
          </p:cNvGraphicFramePr>
          <p:nvPr>
            <p:extLst/>
          </p:nvPr>
        </p:nvGraphicFramePr>
        <p:xfrm>
          <a:off x="1981200" y="1721052"/>
          <a:ext cx="2373924" cy="3962400"/>
        </p:xfrm>
        <a:graphic>
          <a:graphicData uri="http://schemas.openxmlformats.org/drawingml/2006/table">
            <a:tbl>
              <a:tblPr firstRow="1" bandRow="1">
                <a:tableStyleId>{0660B408-B3CF-4A94-85FC-2B1E0A45F4A2}</a:tableStyleId>
              </a:tblPr>
              <a:tblGrid>
                <a:gridCol w="791308">
                  <a:extLst>
                    <a:ext uri="{9D8B030D-6E8A-4147-A177-3AD203B41FA5}">
                      <a16:colId xmlns:a16="http://schemas.microsoft.com/office/drawing/2014/main" val="20000"/>
                    </a:ext>
                  </a:extLst>
                </a:gridCol>
                <a:gridCol w="791308">
                  <a:extLst>
                    <a:ext uri="{9D8B030D-6E8A-4147-A177-3AD203B41FA5}">
                      <a16:colId xmlns:a16="http://schemas.microsoft.com/office/drawing/2014/main" val="20001"/>
                    </a:ext>
                  </a:extLst>
                </a:gridCol>
                <a:gridCol w="791308">
                  <a:extLst>
                    <a:ext uri="{9D8B030D-6E8A-4147-A177-3AD203B41FA5}">
                      <a16:colId xmlns:a16="http://schemas.microsoft.com/office/drawing/2014/main" val="20002"/>
                    </a:ext>
                  </a:extLst>
                </a:gridCol>
              </a:tblGrid>
              <a:tr h="297949">
                <a:tc>
                  <a:txBody>
                    <a:bodyPr/>
                    <a:lstStyle/>
                    <a:p>
                      <a:r>
                        <a:rPr lang="en-US" sz="1400" dirty="0" err="1"/>
                        <a:t>Cst</a:t>
                      </a:r>
                      <a:r>
                        <a:rPr lang="en-US" sz="1400" baseline="0" dirty="0"/>
                        <a:t> ID</a:t>
                      </a:r>
                      <a:endParaRPr lang="en-US" sz="1400" dirty="0"/>
                    </a:p>
                  </a:txBody>
                  <a:tcPr/>
                </a:tc>
                <a:tc>
                  <a:txBody>
                    <a:bodyPr/>
                    <a:lstStyle/>
                    <a:p>
                      <a:r>
                        <a:rPr lang="en-US" sz="1400" dirty="0"/>
                        <a:t>Price</a:t>
                      </a:r>
                    </a:p>
                  </a:txBody>
                  <a:tcPr/>
                </a:tc>
                <a:tc>
                  <a:txBody>
                    <a:bodyPr/>
                    <a:lstStyle/>
                    <a:p>
                      <a:r>
                        <a:rPr lang="en-US" sz="1400" dirty="0"/>
                        <a:t>Year</a:t>
                      </a:r>
                    </a:p>
                  </a:txBody>
                  <a:tcPr/>
                </a:tc>
                <a:extLst>
                  <a:ext uri="{0D108BD9-81ED-4DB2-BD59-A6C34878D82A}">
                    <a16:rowId xmlns:a16="http://schemas.microsoft.com/office/drawing/2014/main" val="10000"/>
                  </a:ext>
                </a:extLst>
              </a:tr>
              <a:tr h="297949">
                <a:tc>
                  <a:txBody>
                    <a:bodyPr/>
                    <a:lstStyle/>
                    <a:p>
                      <a:r>
                        <a:rPr lang="en-US" sz="1400" dirty="0"/>
                        <a:t>1</a:t>
                      </a:r>
                    </a:p>
                  </a:txBody>
                  <a:tcPr/>
                </a:tc>
                <a:tc>
                  <a:txBody>
                    <a:bodyPr/>
                    <a:lstStyle/>
                    <a:p>
                      <a:r>
                        <a:rPr lang="en-US" sz="1400" dirty="0"/>
                        <a:t>20</a:t>
                      </a:r>
                    </a:p>
                  </a:txBody>
                  <a:tcPr/>
                </a:tc>
                <a:tc>
                  <a:txBody>
                    <a:bodyPr/>
                    <a:lstStyle/>
                    <a:p>
                      <a:r>
                        <a:rPr lang="en-US" sz="1400" dirty="0"/>
                        <a:t>2012</a:t>
                      </a:r>
                    </a:p>
                  </a:txBody>
                  <a:tcPr/>
                </a:tc>
                <a:extLst>
                  <a:ext uri="{0D108BD9-81ED-4DB2-BD59-A6C34878D82A}">
                    <a16:rowId xmlns:a16="http://schemas.microsoft.com/office/drawing/2014/main" val="10001"/>
                  </a:ext>
                </a:extLst>
              </a:tr>
              <a:tr h="297949">
                <a:tc>
                  <a:txBody>
                    <a:bodyPr/>
                    <a:lstStyle/>
                    <a:p>
                      <a:r>
                        <a:rPr lang="en-US" sz="1400" dirty="0"/>
                        <a:t>1</a:t>
                      </a:r>
                    </a:p>
                  </a:txBody>
                  <a:tcPr/>
                </a:tc>
                <a:tc>
                  <a:txBody>
                    <a:bodyPr/>
                    <a:lstStyle/>
                    <a:p>
                      <a:r>
                        <a:rPr lang="en-US" sz="1400" dirty="0"/>
                        <a:t>16</a:t>
                      </a:r>
                    </a:p>
                  </a:txBody>
                  <a:tcPr/>
                </a:tc>
                <a:tc>
                  <a:txBody>
                    <a:bodyPr/>
                    <a:lstStyle/>
                    <a:p>
                      <a:r>
                        <a:rPr lang="en-US" sz="1400" dirty="0"/>
                        <a:t>2011</a:t>
                      </a:r>
                    </a:p>
                  </a:txBody>
                  <a:tcPr/>
                </a:tc>
                <a:extLst>
                  <a:ext uri="{0D108BD9-81ED-4DB2-BD59-A6C34878D82A}">
                    <a16:rowId xmlns:a16="http://schemas.microsoft.com/office/drawing/2014/main" val="10002"/>
                  </a:ext>
                </a:extLst>
              </a:tr>
              <a:tr h="297949">
                <a:tc>
                  <a:txBody>
                    <a:bodyPr/>
                    <a:lstStyle/>
                    <a:p>
                      <a:r>
                        <a:rPr lang="en-US" sz="1400" dirty="0"/>
                        <a:t>1</a:t>
                      </a:r>
                    </a:p>
                  </a:txBody>
                  <a:tcPr/>
                </a:tc>
                <a:tc>
                  <a:txBody>
                    <a:bodyPr/>
                    <a:lstStyle/>
                    <a:p>
                      <a:r>
                        <a:rPr lang="en-US" sz="1400" dirty="0"/>
                        <a:t>12</a:t>
                      </a:r>
                    </a:p>
                  </a:txBody>
                  <a:tcPr/>
                </a:tc>
                <a:tc>
                  <a:txBody>
                    <a:bodyPr/>
                    <a:lstStyle/>
                    <a:p>
                      <a:r>
                        <a:rPr lang="en-US" sz="1400" dirty="0"/>
                        <a:t>2001</a:t>
                      </a:r>
                    </a:p>
                  </a:txBody>
                  <a:tcPr/>
                </a:tc>
                <a:extLst>
                  <a:ext uri="{0D108BD9-81ED-4DB2-BD59-A6C34878D82A}">
                    <a16:rowId xmlns:a16="http://schemas.microsoft.com/office/drawing/2014/main" val="10003"/>
                  </a:ext>
                </a:extLst>
              </a:tr>
              <a:tr h="297949">
                <a:tc>
                  <a:txBody>
                    <a:bodyPr/>
                    <a:lstStyle/>
                    <a:p>
                      <a:r>
                        <a:rPr lang="en-US" sz="1400" dirty="0"/>
                        <a:t>1</a:t>
                      </a:r>
                    </a:p>
                  </a:txBody>
                  <a:tcPr/>
                </a:tc>
                <a:tc>
                  <a:txBody>
                    <a:bodyPr/>
                    <a:lstStyle/>
                    <a:p>
                      <a:r>
                        <a:rPr lang="en-US" sz="1400" dirty="0"/>
                        <a:t>10</a:t>
                      </a:r>
                    </a:p>
                  </a:txBody>
                  <a:tcPr/>
                </a:tc>
                <a:tc>
                  <a:txBody>
                    <a:bodyPr/>
                    <a:lstStyle/>
                    <a:p>
                      <a:r>
                        <a:rPr lang="en-US" sz="1400" dirty="0"/>
                        <a:t>2002</a:t>
                      </a:r>
                    </a:p>
                  </a:txBody>
                  <a:tcPr/>
                </a:tc>
                <a:extLst>
                  <a:ext uri="{0D108BD9-81ED-4DB2-BD59-A6C34878D82A}">
                    <a16:rowId xmlns:a16="http://schemas.microsoft.com/office/drawing/2014/main" val="10004"/>
                  </a:ext>
                </a:extLst>
              </a:tr>
              <a:tr h="297949">
                <a:tc>
                  <a:txBody>
                    <a:bodyPr/>
                    <a:lstStyle/>
                    <a:p>
                      <a:r>
                        <a:rPr lang="en-US" sz="1400" dirty="0"/>
                        <a:t>1</a:t>
                      </a:r>
                    </a:p>
                  </a:txBody>
                  <a:tcPr/>
                </a:tc>
                <a:tc>
                  <a:txBody>
                    <a:bodyPr/>
                    <a:lstStyle/>
                    <a:p>
                      <a:r>
                        <a:rPr lang="en-US" sz="1400" dirty="0"/>
                        <a:t>15</a:t>
                      </a:r>
                    </a:p>
                  </a:txBody>
                  <a:tcPr/>
                </a:tc>
                <a:tc>
                  <a:txBody>
                    <a:bodyPr/>
                    <a:lstStyle/>
                    <a:p>
                      <a:r>
                        <a:rPr lang="en-US" sz="1400" dirty="0"/>
                        <a:t>2011</a:t>
                      </a:r>
                    </a:p>
                  </a:txBody>
                  <a:tcPr/>
                </a:tc>
                <a:extLst>
                  <a:ext uri="{0D108BD9-81ED-4DB2-BD59-A6C34878D82A}">
                    <a16:rowId xmlns:a16="http://schemas.microsoft.com/office/drawing/2014/main" val="10005"/>
                  </a:ext>
                </a:extLst>
              </a:tr>
              <a:tr h="297949">
                <a:tc>
                  <a:txBody>
                    <a:bodyPr/>
                    <a:lstStyle/>
                    <a:p>
                      <a:r>
                        <a:rPr lang="en-US" sz="1400" dirty="0"/>
                        <a:t>2</a:t>
                      </a:r>
                    </a:p>
                  </a:txBody>
                  <a:tcPr/>
                </a:tc>
                <a:tc>
                  <a:txBody>
                    <a:bodyPr/>
                    <a:lstStyle/>
                    <a:p>
                      <a:r>
                        <a:rPr lang="en-US" sz="1400" dirty="0"/>
                        <a:t>7</a:t>
                      </a:r>
                    </a:p>
                  </a:txBody>
                  <a:tcPr/>
                </a:tc>
                <a:tc>
                  <a:txBody>
                    <a:bodyPr/>
                    <a:lstStyle/>
                    <a:p>
                      <a:r>
                        <a:rPr lang="en-US" sz="1400" dirty="0"/>
                        <a:t>2005</a:t>
                      </a:r>
                    </a:p>
                  </a:txBody>
                  <a:tcPr/>
                </a:tc>
                <a:extLst>
                  <a:ext uri="{0D108BD9-81ED-4DB2-BD59-A6C34878D82A}">
                    <a16:rowId xmlns:a16="http://schemas.microsoft.com/office/drawing/2014/main" val="10006"/>
                  </a:ext>
                </a:extLst>
              </a:tr>
              <a:tr h="297949">
                <a:tc>
                  <a:txBody>
                    <a:bodyPr/>
                    <a:lstStyle/>
                    <a:p>
                      <a:r>
                        <a:rPr lang="en-US" sz="1400" dirty="0"/>
                        <a:t>2</a:t>
                      </a:r>
                    </a:p>
                  </a:txBody>
                  <a:tcPr/>
                </a:tc>
                <a:tc>
                  <a:txBody>
                    <a:bodyPr/>
                    <a:lstStyle/>
                    <a:p>
                      <a:r>
                        <a:rPr lang="en-US" sz="1400" dirty="0"/>
                        <a:t>13</a:t>
                      </a:r>
                    </a:p>
                  </a:txBody>
                  <a:tcPr/>
                </a:tc>
                <a:tc>
                  <a:txBody>
                    <a:bodyPr/>
                    <a:lstStyle/>
                    <a:p>
                      <a:r>
                        <a:rPr lang="en-US" sz="1400" dirty="0"/>
                        <a:t>2007</a:t>
                      </a:r>
                    </a:p>
                  </a:txBody>
                  <a:tcPr/>
                </a:tc>
                <a:extLst>
                  <a:ext uri="{0D108BD9-81ED-4DB2-BD59-A6C34878D82A}">
                    <a16:rowId xmlns:a16="http://schemas.microsoft.com/office/drawing/2014/main" val="10007"/>
                  </a:ext>
                </a:extLst>
              </a:tr>
              <a:tr h="297949">
                <a:tc>
                  <a:txBody>
                    <a:bodyPr/>
                    <a:lstStyle/>
                    <a:p>
                      <a:r>
                        <a:rPr lang="en-US" sz="1400" dirty="0"/>
                        <a:t>2</a:t>
                      </a:r>
                    </a:p>
                  </a:txBody>
                  <a:tcPr/>
                </a:tc>
                <a:tc>
                  <a:txBody>
                    <a:bodyPr/>
                    <a:lstStyle/>
                    <a:p>
                      <a:r>
                        <a:rPr lang="en-US" sz="1400" dirty="0"/>
                        <a:t>15</a:t>
                      </a:r>
                    </a:p>
                  </a:txBody>
                  <a:tcPr/>
                </a:tc>
                <a:tc>
                  <a:txBody>
                    <a:bodyPr/>
                    <a:lstStyle/>
                    <a:p>
                      <a:r>
                        <a:rPr lang="en-US" sz="1400" dirty="0"/>
                        <a:t>2010</a:t>
                      </a:r>
                    </a:p>
                  </a:txBody>
                  <a:tcPr/>
                </a:tc>
                <a:extLst>
                  <a:ext uri="{0D108BD9-81ED-4DB2-BD59-A6C34878D82A}">
                    <a16:rowId xmlns:a16="http://schemas.microsoft.com/office/drawing/2014/main" val="10008"/>
                  </a:ext>
                </a:extLst>
              </a:tr>
              <a:tr h="297949">
                <a:tc>
                  <a:txBody>
                    <a:bodyPr/>
                    <a:lstStyle/>
                    <a:p>
                      <a:r>
                        <a:rPr lang="en-US" sz="1400" dirty="0"/>
                        <a:t>2</a:t>
                      </a:r>
                    </a:p>
                  </a:txBody>
                  <a:tcPr/>
                </a:tc>
                <a:tc>
                  <a:txBody>
                    <a:bodyPr/>
                    <a:lstStyle/>
                    <a:p>
                      <a:r>
                        <a:rPr lang="en-US" sz="1400" dirty="0"/>
                        <a:t>10</a:t>
                      </a:r>
                    </a:p>
                  </a:txBody>
                  <a:tcPr/>
                </a:tc>
                <a:tc>
                  <a:txBody>
                    <a:bodyPr/>
                    <a:lstStyle/>
                    <a:p>
                      <a:r>
                        <a:rPr lang="en-US" sz="1400" dirty="0"/>
                        <a:t>2011</a:t>
                      </a:r>
                    </a:p>
                  </a:txBody>
                  <a:tcPr/>
                </a:tc>
                <a:extLst>
                  <a:ext uri="{0D108BD9-81ED-4DB2-BD59-A6C34878D82A}">
                    <a16:rowId xmlns:a16="http://schemas.microsoft.com/office/drawing/2014/main" val="10009"/>
                  </a:ext>
                </a:extLst>
              </a:tr>
              <a:tr h="297949">
                <a:tc>
                  <a:txBody>
                    <a:bodyPr/>
                    <a:lstStyle/>
                    <a:p>
                      <a:r>
                        <a:rPr lang="en-US" sz="1400" dirty="0"/>
                        <a:t>3</a:t>
                      </a:r>
                    </a:p>
                  </a:txBody>
                  <a:tcPr/>
                </a:tc>
                <a:tc>
                  <a:txBody>
                    <a:bodyPr/>
                    <a:lstStyle/>
                    <a:p>
                      <a:r>
                        <a:rPr lang="en-US" sz="1400" dirty="0"/>
                        <a:t>4</a:t>
                      </a:r>
                    </a:p>
                  </a:txBody>
                  <a:tcPr/>
                </a:tc>
                <a:tc>
                  <a:txBody>
                    <a:bodyPr/>
                    <a:lstStyle/>
                    <a:p>
                      <a:r>
                        <a:rPr lang="en-US" sz="1400" dirty="0"/>
                        <a:t>2012</a:t>
                      </a:r>
                    </a:p>
                  </a:txBody>
                  <a:tcPr/>
                </a:tc>
                <a:extLst>
                  <a:ext uri="{0D108BD9-81ED-4DB2-BD59-A6C34878D82A}">
                    <a16:rowId xmlns:a16="http://schemas.microsoft.com/office/drawing/2014/main" val="10010"/>
                  </a:ext>
                </a:extLst>
              </a:tr>
              <a:tr h="297949">
                <a:tc>
                  <a:txBody>
                    <a:bodyPr/>
                    <a:lstStyle/>
                    <a:p>
                      <a:r>
                        <a:rPr lang="en-US" sz="1400" dirty="0"/>
                        <a:t>3</a:t>
                      </a:r>
                    </a:p>
                  </a:txBody>
                  <a:tcPr/>
                </a:tc>
                <a:tc>
                  <a:txBody>
                    <a:bodyPr/>
                    <a:lstStyle/>
                    <a:p>
                      <a:r>
                        <a:rPr lang="en-US" sz="1400" dirty="0"/>
                        <a:t>3</a:t>
                      </a:r>
                    </a:p>
                  </a:txBody>
                  <a:tcPr/>
                </a:tc>
                <a:tc>
                  <a:txBody>
                    <a:bodyPr/>
                    <a:lstStyle/>
                    <a:p>
                      <a:r>
                        <a:rPr lang="en-US" sz="1400" dirty="0"/>
                        <a:t>2009</a:t>
                      </a:r>
                    </a:p>
                  </a:txBody>
                  <a:tcPr/>
                </a:tc>
                <a:extLst>
                  <a:ext uri="{0D108BD9-81ED-4DB2-BD59-A6C34878D82A}">
                    <a16:rowId xmlns:a16="http://schemas.microsoft.com/office/drawing/2014/main" val="10011"/>
                  </a:ext>
                </a:extLst>
              </a:tr>
              <a:tr h="297949">
                <a:tc>
                  <a:txBody>
                    <a:bodyPr/>
                    <a:lstStyle/>
                    <a:p>
                      <a:r>
                        <a:rPr lang="en-US" sz="1400" dirty="0"/>
                        <a:t>3</a:t>
                      </a:r>
                    </a:p>
                  </a:txBody>
                  <a:tcPr/>
                </a:tc>
                <a:tc>
                  <a:txBody>
                    <a:bodyPr/>
                    <a:lstStyle/>
                    <a:p>
                      <a:r>
                        <a:rPr lang="en-US" sz="1400" dirty="0"/>
                        <a:t>9</a:t>
                      </a:r>
                    </a:p>
                  </a:txBody>
                  <a:tcPr/>
                </a:tc>
                <a:tc>
                  <a:txBody>
                    <a:bodyPr/>
                    <a:lstStyle/>
                    <a:p>
                      <a:r>
                        <a:rPr lang="en-US" sz="1400" dirty="0"/>
                        <a:t>2001</a:t>
                      </a:r>
                    </a:p>
                  </a:txBody>
                  <a:tcPr/>
                </a:tc>
                <a:extLst>
                  <a:ext uri="{0D108BD9-81ED-4DB2-BD59-A6C34878D82A}">
                    <a16:rowId xmlns:a16="http://schemas.microsoft.com/office/drawing/2014/main" val="10012"/>
                  </a:ext>
                </a:extLst>
              </a:tr>
            </a:tbl>
          </a:graphicData>
        </a:graphic>
      </p:graphicFrame>
      <p:graphicFrame>
        <p:nvGraphicFramePr>
          <p:cNvPr id="8" name="Table 7"/>
          <p:cNvGraphicFramePr>
            <a:graphicFrameLocks noGrp="1"/>
          </p:cNvGraphicFramePr>
          <p:nvPr>
            <p:extLst/>
          </p:nvPr>
        </p:nvGraphicFramePr>
        <p:xfrm>
          <a:off x="4428978" y="1721052"/>
          <a:ext cx="367264" cy="3962400"/>
        </p:xfrm>
        <a:graphic>
          <a:graphicData uri="http://schemas.openxmlformats.org/drawingml/2006/table">
            <a:tbl>
              <a:tblPr firstRow="1" bandRow="1">
                <a:tableStyleId>{0660B408-B3CF-4A94-85FC-2B1E0A45F4A2}</a:tableStyleId>
              </a:tblPr>
              <a:tblGrid>
                <a:gridCol w="367264">
                  <a:extLst>
                    <a:ext uri="{9D8B030D-6E8A-4147-A177-3AD203B41FA5}">
                      <a16:colId xmlns:a16="http://schemas.microsoft.com/office/drawing/2014/main" val="20000"/>
                    </a:ext>
                  </a:extLst>
                </a:gridCol>
              </a:tblGrid>
              <a:tr h="304800">
                <a:tc>
                  <a:txBody>
                    <a:bodyPr/>
                    <a:lstStyle/>
                    <a:p>
                      <a:endParaRPr lang="en-US" sz="1400" dirty="0"/>
                    </a:p>
                  </a:txBody>
                  <a:tcPr/>
                </a:tc>
                <a:extLst>
                  <a:ext uri="{0D108BD9-81ED-4DB2-BD59-A6C34878D82A}">
                    <a16:rowId xmlns:a16="http://schemas.microsoft.com/office/drawing/2014/main" val="10000"/>
                  </a:ext>
                </a:extLst>
              </a:tr>
              <a:tr h="304800">
                <a:tc>
                  <a:txBody>
                    <a:bodyPr/>
                    <a:lstStyle/>
                    <a:p>
                      <a:r>
                        <a:rPr lang="en-US" sz="1400" dirty="0"/>
                        <a:t>+</a:t>
                      </a:r>
                    </a:p>
                  </a:txBody>
                  <a:tcPr/>
                </a:tc>
                <a:extLst>
                  <a:ext uri="{0D108BD9-81ED-4DB2-BD59-A6C34878D82A}">
                    <a16:rowId xmlns:a16="http://schemas.microsoft.com/office/drawing/2014/main" val="10001"/>
                  </a:ext>
                </a:extLst>
              </a:tr>
              <a:tr h="304800">
                <a:tc>
                  <a:txBody>
                    <a:bodyPr/>
                    <a:lstStyle/>
                    <a:p>
                      <a:r>
                        <a:rPr lang="en-US" sz="1400" dirty="0"/>
                        <a:t>+</a:t>
                      </a:r>
                    </a:p>
                  </a:txBody>
                  <a:tcPr/>
                </a:tc>
                <a:extLst>
                  <a:ext uri="{0D108BD9-81ED-4DB2-BD59-A6C34878D82A}">
                    <a16:rowId xmlns:a16="http://schemas.microsoft.com/office/drawing/2014/main" val="10002"/>
                  </a:ext>
                </a:extLst>
              </a:tr>
              <a:tr h="304800">
                <a:tc>
                  <a:txBody>
                    <a:bodyPr/>
                    <a:lstStyle/>
                    <a:p>
                      <a:r>
                        <a:rPr lang="en-US" sz="1400" dirty="0"/>
                        <a:t>-</a:t>
                      </a:r>
                    </a:p>
                  </a:txBody>
                  <a:tcPr/>
                </a:tc>
                <a:extLst>
                  <a:ext uri="{0D108BD9-81ED-4DB2-BD59-A6C34878D82A}">
                    <a16:rowId xmlns:a16="http://schemas.microsoft.com/office/drawing/2014/main" val="10003"/>
                  </a:ext>
                </a:extLst>
              </a:tr>
              <a:tr h="304800">
                <a:tc>
                  <a:txBody>
                    <a:bodyPr/>
                    <a:lstStyle/>
                    <a:p>
                      <a:r>
                        <a:rPr lang="en-US" sz="1400" dirty="0"/>
                        <a:t>-</a:t>
                      </a:r>
                    </a:p>
                  </a:txBody>
                  <a:tcPr/>
                </a:tc>
                <a:extLst>
                  <a:ext uri="{0D108BD9-81ED-4DB2-BD59-A6C34878D82A}">
                    <a16:rowId xmlns:a16="http://schemas.microsoft.com/office/drawing/2014/main" val="10004"/>
                  </a:ext>
                </a:extLst>
              </a:tr>
              <a:tr h="304800">
                <a:tc>
                  <a:txBody>
                    <a:bodyPr/>
                    <a:lstStyle/>
                    <a:p>
                      <a:r>
                        <a:rPr lang="en-US" sz="1400" dirty="0"/>
                        <a:t>+</a:t>
                      </a:r>
                    </a:p>
                  </a:txBody>
                  <a:tcPr/>
                </a:tc>
                <a:extLst>
                  <a:ext uri="{0D108BD9-81ED-4DB2-BD59-A6C34878D82A}">
                    <a16:rowId xmlns:a16="http://schemas.microsoft.com/office/drawing/2014/main" val="10005"/>
                  </a:ext>
                </a:extLst>
              </a:tr>
              <a:tr h="304800">
                <a:tc>
                  <a:txBody>
                    <a:bodyPr/>
                    <a:lstStyle/>
                    <a:p>
                      <a:r>
                        <a:rPr lang="en-US" sz="1400" dirty="0"/>
                        <a:t>b</a:t>
                      </a:r>
                      <a:r>
                        <a:rPr lang="en-US" sz="1400" baseline="-25000" dirty="0"/>
                        <a:t>1</a:t>
                      </a:r>
                    </a:p>
                  </a:txBody>
                  <a:tcPr/>
                </a:tc>
                <a:extLst>
                  <a:ext uri="{0D108BD9-81ED-4DB2-BD59-A6C34878D82A}">
                    <a16:rowId xmlns:a16="http://schemas.microsoft.com/office/drawing/2014/main" val="10006"/>
                  </a:ext>
                </a:extLst>
              </a:tr>
              <a:tr h="304800">
                <a:tc>
                  <a:txBody>
                    <a:bodyPr/>
                    <a:lstStyle/>
                    <a:p>
                      <a:r>
                        <a:rPr lang="en-US" sz="1400" dirty="0"/>
                        <a:t>b</a:t>
                      </a:r>
                      <a:r>
                        <a:rPr lang="en-US" sz="1400" baseline="-25000" dirty="0"/>
                        <a:t>2</a:t>
                      </a:r>
                    </a:p>
                  </a:txBody>
                  <a:tcPr/>
                </a:tc>
                <a:extLst>
                  <a:ext uri="{0D108BD9-81ED-4DB2-BD59-A6C34878D82A}">
                    <a16:rowId xmlns:a16="http://schemas.microsoft.com/office/drawing/2014/main" val="10007"/>
                  </a:ext>
                </a:extLst>
              </a:tr>
              <a:tr h="304800">
                <a:tc>
                  <a:txBody>
                    <a:bodyPr/>
                    <a:lstStyle/>
                    <a:p>
                      <a:r>
                        <a:rPr lang="en-US" sz="1400" dirty="0"/>
                        <a:t>b</a:t>
                      </a:r>
                      <a:r>
                        <a:rPr lang="en-US" sz="1400" baseline="-25000" dirty="0"/>
                        <a:t>3</a:t>
                      </a:r>
                    </a:p>
                  </a:txBody>
                  <a:tcPr/>
                </a:tc>
                <a:extLst>
                  <a:ext uri="{0D108BD9-81ED-4DB2-BD59-A6C34878D82A}">
                    <a16:rowId xmlns:a16="http://schemas.microsoft.com/office/drawing/2014/main" val="10008"/>
                  </a:ext>
                </a:extLst>
              </a:tr>
              <a:tr h="304800">
                <a:tc>
                  <a:txBody>
                    <a:bodyPr/>
                    <a:lstStyle/>
                    <a:p>
                      <a:r>
                        <a:rPr lang="en-US" sz="1400" dirty="0"/>
                        <a:t>b</a:t>
                      </a:r>
                      <a:r>
                        <a:rPr lang="en-US" sz="1400" baseline="-25000" dirty="0"/>
                        <a:t>4</a:t>
                      </a:r>
                    </a:p>
                  </a:txBody>
                  <a:tcPr/>
                </a:tc>
                <a:extLst>
                  <a:ext uri="{0D108BD9-81ED-4DB2-BD59-A6C34878D82A}">
                    <a16:rowId xmlns:a16="http://schemas.microsoft.com/office/drawing/2014/main" val="10009"/>
                  </a:ext>
                </a:extLst>
              </a:tr>
              <a:tr h="304800">
                <a:tc>
                  <a:txBody>
                    <a:bodyPr/>
                    <a:lstStyle/>
                    <a:p>
                      <a:r>
                        <a:rPr lang="en-US" sz="1400" dirty="0"/>
                        <a:t>+</a:t>
                      </a:r>
                    </a:p>
                  </a:txBody>
                  <a:tcPr/>
                </a:tc>
                <a:extLst>
                  <a:ext uri="{0D108BD9-81ED-4DB2-BD59-A6C34878D82A}">
                    <a16:rowId xmlns:a16="http://schemas.microsoft.com/office/drawing/2014/main" val="10010"/>
                  </a:ext>
                </a:extLst>
              </a:tr>
              <a:tr h="304800">
                <a:tc>
                  <a:txBody>
                    <a:bodyPr/>
                    <a:lstStyle/>
                    <a:p>
                      <a:r>
                        <a:rPr lang="en-US" sz="1400" dirty="0"/>
                        <a:t>+</a:t>
                      </a:r>
                    </a:p>
                  </a:txBody>
                  <a:tcPr/>
                </a:tc>
                <a:extLst>
                  <a:ext uri="{0D108BD9-81ED-4DB2-BD59-A6C34878D82A}">
                    <a16:rowId xmlns:a16="http://schemas.microsoft.com/office/drawing/2014/main" val="10011"/>
                  </a:ext>
                </a:extLst>
              </a:tr>
              <a:tr h="304800">
                <a:tc>
                  <a:txBody>
                    <a:bodyPr/>
                    <a:lstStyle/>
                    <a:p>
                      <a:r>
                        <a:rPr lang="en-US" sz="1400" dirty="0"/>
                        <a:t>-</a:t>
                      </a:r>
                    </a:p>
                  </a:txBody>
                  <a:tcPr/>
                </a:tc>
                <a:extLst>
                  <a:ext uri="{0D108BD9-81ED-4DB2-BD59-A6C34878D82A}">
                    <a16:rowId xmlns:a16="http://schemas.microsoft.com/office/drawing/2014/main" val="10012"/>
                  </a:ext>
                </a:extLst>
              </a:tr>
            </a:tbl>
          </a:graphicData>
        </a:graphic>
      </p:graphicFrame>
      <p:sp>
        <p:nvSpPr>
          <p:cNvPr id="10" name="Content Placeholder 2"/>
          <p:cNvSpPr txBox="1">
            <a:spLocks/>
          </p:cNvSpPr>
          <p:nvPr/>
        </p:nvSpPr>
        <p:spPr>
          <a:xfrm>
            <a:off x="4759667" y="3787160"/>
            <a:ext cx="6013937" cy="3454888"/>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en-US" sz="2600" dirty="0"/>
              <a:t>Blowup in search space as # of records increase</a:t>
            </a:r>
          </a:p>
          <a:p>
            <a:pPr marL="342900" indent="-342900">
              <a:spcBef>
                <a:spcPct val="20000"/>
              </a:spcBef>
              <a:buFont typeface="Arial" pitchFamily="34" charset="0"/>
              <a:buChar char="•"/>
              <a:defRPr/>
            </a:pPr>
            <a:r>
              <a:rPr lang="en-US" sz="2600" dirty="0"/>
              <a:t>More than 1 correct labelings possible</a:t>
            </a:r>
          </a:p>
          <a:p>
            <a:pPr marL="742950" lvl="1" indent="-285750">
              <a:spcBef>
                <a:spcPct val="20000"/>
              </a:spcBef>
              <a:buFont typeface="Arial"/>
              <a:buChar char="–"/>
              <a:defRPr/>
            </a:pPr>
            <a:r>
              <a:rPr lang="en-US" sz="2200" dirty="0"/>
              <a:t>Labeling is crucial in determining quality of  the Where clause learnt </a:t>
            </a:r>
          </a:p>
        </p:txBody>
      </p:sp>
      <p:sp>
        <p:nvSpPr>
          <p:cNvPr id="9" name="Content Placeholder 2"/>
          <p:cNvSpPr txBox="1">
            <a:spLocks/>
          </p:cNvSpPr>
          <p:nvPr/>
        </p:nvSpPr>
        <p:spPr>
          <a:xfrm>
            <a:off x="4912206" y="1770681"/>
            <a:ext cx="5609491" cy="1766653"/>
          </a:xfrm>
          <a:prstGeom prst="rect">
            <a:avLst/>
          </a:prstGeom>
          <a:solidFill>
            <a:schemeClr val="bg1"/>
          </a:solidFill>
        </p:spPr>
        <p:txBody>
          <a:bodyPr vert="horz" lIns="91440" tIns="45720" rIns="91440" bIns="45720" rtlCol="0">
            <a:normAutofit fontScale="85000" lnSpcReduction="20000"/>
          </a:bodyPr>
          <a:lstStyle/>
          <a:p>
            <a:pPr>
              <a:spcBef>
                <a:spcPct val="20000"/>
              </a:spcBef>
              <a:defRPr/>
            </a:pPr>
            <a:r>
              <a:rPr lang="en-US" sz="2100" dirty="0"/>
              <a:t>45% surcharge if Year &lt; 2010 and Price &gt; 10</a:t>
            </a:r>
          </a:p>
          <a:p>
            <a:pPr>
              <a:spcBef>
                <a:spcPct val="20000"/>
              </a:spcBef>
              <a:defRPr/>
            </a:pPr>
            <a:r>
              <a:rPr lang="en-US" sz="2100" dirty="0"/>
              <a:t>b1 ? 7 : 0  + b2 ? 13  + 19 : 0  + b3 ? 15 : 0  + b4 ? 10 : 0 = 32</a:t>
            </a:r>
          </a:p>
          <a:p>
            <a:pPr>
              <a:spcBef>
                <a:spcPct val="20000"/>
              </a:spcBef>
              <a:defRPr/>
            </a:pPr>
            <a:endParaRPr lang="en-US" sz="2100" dirty="0"/>
          </a:p>
          <a:p>
            <a:pPr>
              <a:spcBef>
                <a:spcPct val="20000"/>
              </a:spcBef>
              <a:defRPr/>
            </a:pPr>
            <a:r>
              <a:rPr lang="en-US" sz="2100" dirty="0"/>
              <a:t>Solution1: b1 = 0, b2  = 1, b3 = 0, b4 = 0  &lt;or&gt;</a:t>
            </a:r>
          </a:p>
          <a:p>
            <a:pPr>
              <a:spcBef>
                <a:spcPct val="20000"/>
              </a:spcBef>
              <a:defRPr/>
            </a:pPr>
            <a:r>
              <a:rPr lang="en-US" sz="2100" dirty="0"/>
              <a:t>Solution2: b1 = 1, b2  = 0, b3 = 1, b4 = 1</a:t>
            </a:r>
          </a:p>
          <a:p>
            <a:pPr>
              <a:spcBef>
                <a:spcPct val="20000"/>
              </a:spcBef>
              <a:defRPr/>
            </a:pPr>
            <a:endParaRPr lang="en-US" dirty="0"/>
          </a:p>
          <a:p>
            <a:pPr>
              <a:spcBef>
                <a:spcPct val="20000"/>
              </a:spcBef>
              <a:defRPr/>
            </a:pPr>
            <a:endParaRPr lang="en-US" dirty="0"/>
          </a:p>
          <a:p>
            <a:pPr>
              <a:spcBef>
                <a:spcPct val="20000"/>
              </a:spcBef>
              <a:defRPr/>
            </a:pPr>
            <a:endParaRPr lang="en-US" dirty="0"/>
          </a:p>
          <a:p>
            <a:pPr>
              <a:spcBef>
                <a:spcPct val="20000"/>
              </a:spcBef>
              <a:defRPr/>
            </a:pPr>
            <a:endParaRPr lang="en-US" sz="2800" dirty="0"/>
          </a:p>
        </p:txBody>
      </p:sp>
      <p:graphicFrame>
        <p:nvGraphicFramePr>
          <p:cNvPr id="11" name="Table 10"/>
          <p:cNvGraphicFramePr>
            <a:graphicFrameLocks noGrp="1"/>
          </p:cNvGraphicFramePr>
          <p:nvPr>
            <p:extLst/>
          </p:nvPr>
        </p:nvGraphicFramePr>
        <p:xfrm>
          <a:off x="2002968" y="1721048"/>
          <a:ext cx="2373924" cy="3962400"/>
        </p:xfrm>
        <a:graphic>
          <a:graphicData uri="http://schemas.openxmlformats.org/drawingml/2006/table">
            <a:tbl>
              <a:tblPr firstRow="1" bandRow="1">
                <a:tableStyleId>{0660B408-B3CF-4A94-85FC-2B1E0A45F4A2}</a:tableStyleId>
              </a:tblPr>
              <a:tblGrid>
                <a:gridCol w="791308">
                  <a:extLst>
                    <a:ext uri="{9D8B030D-6E8A-4147-A177-3AD203B41FA5}">
                      <a16:colId xmlns:a16="http://schemas.microsoft.com/office/drawing/2014/main" val="20000"/>
                    </a:ext>
                  </a:extLst>
                </a:gridCol>
                <a:gridCol w="791308">
                  <a:extLst>
                    <a:ext uri="{9D8B030D-6E8A-4147-A177-3AD203B41FA5}">
                      <a16:colId xmlns:a16="http://schemas.microsoft.com/office/drawing/2014/main" val="20001"/>
                    </a:ext>
                  </a:extLst>
                </a:gridCol>
                <a:gridCol w="791308">
                  <a:extLst>
                    <a:ext uri="{9D8B030D-6E8A-4147-A177-3AD203B41FA5}">
                      <a16:colId xmlns:a16="http://schemas.microsoft.com/office/drawing/2014/main" val="20002"/>
                    </a:ext>
                  </a:extLst>
                </a:gridCol>
              </a:tblGrid>
              <a:tr h="297949">
                <a:tc>
                  <a:txBody>
                    <a:bodyPr/>
                    <a:lstStyle/>
                    <a:p>
                      <a:r>
                        <a:rPr lang="en-US" sz="1400" dirty="0" err="1"/>
                        <a:t>Cst</a:t>
                      </a:r>
                      <a:r>
                        <a:rPr lang="en-US" sz="1400" baseline="0" dirty="0"/>
                        <a:t> ID</a:t>
                      </a:r>
                      <a:endParaRPr lang="en-US" sz="1400" dirty="0"/>
                    </a:p>
                  </a:txBody>
                  <a:tcPr/>
                </a:tc>
                <a:tc>
                  <a:txBody>
                    <a:bodyPr/>
                    <a:lstStyle/>
                    <a:p>
                      <a:r>
                        <a:rPr lang="en-US" sz="1400" dirty="0"/>
                        <a:t>Price</a:t>
                      </a:r>
                    </a:p>
                  </a:txBody>
                  <a:tcPr/>
                </a:tc>
                <a:tc>
                  <a:txBody>
                    <a:bodyPr/>
                    <a:lstStyle/>
                    <a:p>
                      <a:r>
                        <a:rPr lang="en-US" sz="1400" dirty="0"/>
                        <a:t>Year</a:t>
                      </a:r>
                    </a:p>
                  </a:txBody>
                  <a:tcPr/>
                </a:tc>
                <a:extLst>
                  <a:ext uri="{0D108BD9-81ED-4DB2-BD59-A6C34878D82A}">
                    <a16:rowId xmlns:a16="http://schemas.microsoft.com/office/drawing/2014/main" val="10000"/>
                  </a:ext>
                </a:extLst>
              </a:tr>
              <a:tr h="297949">
                <a:tc>
                  <a:txBody>
                    <a:bodyPr/>
                    <a:lstStyle/>
                    <a:p>
                      <a:r>
                        <a:rPr lang="en-US" sz="1400" dirty="0"/>
                        <a:t>1</a:t>
                      </a:r>
                    </a:p>
                  </a:txBody>
                  <a:tcPr>
                    <a:solidFill>
                      <a:schemeClr val="bg1">
                        <a:lumMod val="65000"/>
                      </a:schemeClr>
                    </a:solidFill>
                  </a:tcPr>
                </a:tc>
                <a:tc>
                  <a:txBody>
                    <a:bodyPr/>
                    <a:lstStyle/>
                    <a:p>
                      <a:r>
                        <a:rPr lang="en-US" sz="1400" dirty="0"/>
                        <a:t>20</a:t>
                      </a:r>
                    </a:p>
                  </a:txBody>
                  <a:tcPr>
                    <a:solidFill>
                      <a:schemeClr val="bg1">
                        <a:lumMod val="65000"/>
                      </a:schemeClr>
                    </a:solidFill>
                  </a:tcPr>
                </a:tc>
                <a:tc>
                  <a:txBody>
                    <a:bodyPr/>
                    <a:lstStyle/>
                    <a:p>
                      <a:r>
                        <a:rPr lang="en-US" sz="1400" dirty="0"/>
                        <a:t>2012</a:t>
                      </a:r>
                    </a:p>
                  </a:txBody>
                  <a:tcPr>
                    <a:solidFill>
                      <a:schemeClr val="bg1">
                        <a:lumMod val="65000"/>
                      </a:schemeClr>
                    </a:solidFill>
                  </a:tcPr>
                </a:tc>
                <a:extLst>
                  <a:ext uri="{0D108BD9-81ED-4DB2-BD59-A6C34878D82A}">
                    <a16:rowId xmlns:a16="http://schemas.microsoft.com/office/drawing/2014/main" val="10001"/>
                  </a:ext>
                </a:extLst>
              </a:tr>
              <a:tr h="297949">
                <a:tc>
                  <a:txBody>
                    <a:bodyPr/>
                    <a:lstStyle/>
                    <a:p>
                      <a:r>
                        <a:rPr lang="en-US" sz="1400" dirty="0"/>
                        <a:t>1</a:t>
                      </a:r>
                    </a:p>
                  </a:txBody>
                  <a:tcPr>
                    <a:solidFill>
                      <a:schemeClr val="bg1">
                        <a:lumMod val="65000"/>
                      </a:schemeClr>
                    </a:solidFill>
                  </a:tcPr>
                </a:tc>
                <a:tc>
                  <a:txBody>
                    <a:bodyPr/>
                    <a:lstStyle/>
                    <a:p>
                      <a:r>
                        <a:rPr lang="en-US" sz="1400" dirty="0"/>
                        <a:t>16</a:t>
                      </a:r>
                    </a:p>
                  </a:txBody>
                  <a:tcPr>
                    <a:solidFill>
                      <a:schemeClr val="bg1">
                        <a:lumMod val="65000"/>
                      </a:schemeClr>
                    </a:solidFill>
                  </a:tcPr>
                </a:tc>
                <a:tc>
                  <a:txBody>
                    <a:bodyPr/>
                    <a:lstStyle/>
                    <a:p>
                      <a:r>
                        <a:rPr lang="en-US" sz="1400" dirty="0"/>
                        <a:t>2011</a:t>
                      </a:r>
                    </a:p>
                  </a:txBody>
                  <a:tcPr>
                    <a:solidFill>
                      <a:schemeClr val="bg1">
                        <a:lumMod val="65000"/>
                      </a:schemeClr>
                    </a:solidFill>
                  </a:tcPr>
                </a:tc>
                <a:extLst>
                  <a:ext uri="{0D108BD9-81ED-4DB2-BD59-A6C34878D82A}">
                    <a16:rowId xmlns:a16="http://schemas.microsoft.com/office/drawing/2014/main" val="10002"/>
                  </a:ext>
                </a:extLst>
              </a:tr>
              <a:tr h="297949">
                <a:tc>
                  <a:txBody>
                    <a:bodyPr/>
                    <a:lstStyle/>
                    <a:p>
                      <a:r>
                        <a:rPr lang="en-US" sz="1400" dirty="0"/>
                        <a:t>1</a:t>
                      </a:r>
                    </a:p>
                  </a:txBody>
                  <a:tcPr>
                    <a:solidFill>
                      <a:schemeClr val="bg1">
                        <a:lumMod val="65000"/>
                      </a:schemeClr>
                    </a:solidFill>
                  </a:tcPr>
                </a:tc>
                <a:tc>
                  <a:txBody>
                    <a:bodyPr/>
                    <a:lstStyle/>
                    <a:p>
                      <a:r>
                        <a:rPr lang="en-US" sz="1400" dirty="0"/>
                        <a:t>12</a:t>
                      </a:r>
                    </a:p>
                  </a:txBody>
                  <a:tcPr>
                    <a:solidFill>
                      <a:schemeClr val="bg1">
                        <a:lumMod val="65000"/>
                      </a:schemeClr>
                    </a:solidFill>
                  </a:tcPr>
                </a:tc>
                <a:tc>
                  <a:txBody>
                    <a:bodyPr/>
                    <a:lstStyle/>
                    <a:p>
                      <a:r>
                        <a:rPr lang="en-US" sz="1400" dirty="0"/>
                        <a:t>2001</a:t>
                      </a:r>
                    </a:p>
                  </a:txBody>
                  <a:tcPr>
                    <a:solidFill>
                      <a:schemeClr val="bg1">
                        <a:lumMod val="65000"/>
                      </a:schemeClr>
                    </a:solidFill>
                  </a:tcPr>
                </a:tc>
                <a:extLst>
                  <a:ext uri="{0D108BD9-81ED-4DB2-BD59-A6C34878D82A}">
                    <a16:rowId xmlns:a16="http://schemas.microsoft.com/office/drawing/2014/main" val="10003"/>
                  </a:ext>
                </a:extLst>
              </a:tr>
              <a:tr h="297949">
                <a:tc>
                  <a:txBody>
                    <a:bodyPr/>
                    <a:lstStyle/>
                    <a:p>
                      <a:r>
                        <a:rPr lang="en-US" sz="1400" dirty="0"/>
                        <a:t>1</a:t>
                      </a:r>
                    </a:p>
                  </a:txBody>
                  <a:tcPr>
                    <a:solidFill>
                      <a:schemeClr val="bg1">
                        <a:lumMod val="65000"/>
                      </a:schemeClr>
                    </a:solidFill>
                  </a:tcPr>
                </a:tc>
                <a:tc>
                  <a:txBody>
                    <a:bodyPr/>
                    <a:lstStyle/>
                    <a:p>
                      <a:r>
                        <a:rPr lang="en-US" sz="1400" dirty="0"/>
                        <a:t>10</a:t>
                      </a:r>
                    </a:p>
                  </a:txBody>
                  <a:tcPr>
                    <a:solidFill>
                      <a:schemeClr val="bg1">
                        <a:lumMod val="65000"/>
                      </a:schemeClr>
                    </a:solidFill>
                  </a:tcPr>
                </a:tc>
                <a:tc>
                  <a:txBody>
                    <a:bodyPr/>
                    <a:lstStyle/>
                    <a:p>
                      <a:r>
                        <a:rPr lang="en-US" sz="1400" dirty="0"/>
                        <a:t>2002</a:t>
                      </a:r>
                    </a:p>
                  </a:txBody>
                  <a:tcPr>
                    <a:solidFill>
                      <a:schemeClr val="bg1">
                        <a:lumMod val="65000"/>
                      </a:schemeClr>
                    </a:solidFill>
                  </a:tcPr>
                </a:tc>
                <a:extLst>
                  <a:ext uri="{0D108BD9-81ED-4DB2-BD59-A6C34878D82A}">
                    <a16:rowId xmlns:a16="http://schemas.microsoft.com/office/drawing/2014/main" val="10004"/>
                  </a:ext>
                </a:extLst>
              </a:tr>
              <a:tr h="297949">
                <a:tc>
                  <a:txBody>
                    <a:bodyPr/>
                    <a:lstStyle/>
                    <a:p>
                      <a:r>
                        <a:rPr lang="en-US" sz="1400" dirty="0"/>
                        <a:t>1</a:t>
                      </a:r>
                    </a:p>
                  </a:txBody>
                  <a:tcPr>
                    <a:solidFill>
                      <a:schemeClr val="bg1">
                        <a:lumMod val="65000"/>
                      </a:schemeClr>
                    </a:solidFill>
                  </a:tcPr>
                </a:tc>
                <a:tc>
                  <a:txBody>
                    <a:bodyPr/>
                    <a:lstStyle/>
                    <a:p>
                      <a:r>
                        <a:rPr lang="en-US" sz="1400" dirty="0"/>
                        <a:t>15</a:t>
                      </a:r>
                    </a:p>
                  </a:txBody>
                  <a:tcPr>
                    <a:solidFill>
                      <a:schemeClr val="bg1">
                        <a:lumMod val="65000"/>
                      </a:schemeClr>
                    </a:solidFill>
                  </a:tcPr>
                </a:tc>
                <a:tc>
                  <a:txBody>
                    <a:bodyPr/>
                    <a:lstStyle/>
                    <a:p>
                      <a:r>
                        <a:rPr lang="en-US" sz="1400" dirty="0"/>
                        <a:t>2011</a:t>
                      </a:r>
                    </a:p>
                  </a:txBody>
                  <a:tcPr>
                    <a:solidFill>
                      <a:schemeClr val="bg1">
                        <a:lumMod val="65000"/>
                      </a:schemeClr>
                    </a:solidFill>
                  </a:tcPr>
                </a:tc>
                <a:extLst>
                  <a:ext uri="{0D108BD9-81ED-4DB2-BD59-A6C34878D82A}">
                    <a16:rowId xmlns:a16="http://schemas.microsoft.com/office/drawing/2014/main" val="10005"/>
                  </a:ext>
                </a:extLst>
              </a:tr>
              <a:tr h="297949">
                <a:tc>
                  <a:txBody>
                    <a:bodyPr/>
                    <a:lstStyle/>
                    <a:p>
                      <a:r>
                        <a:rPr lang="en-US" sz="1400" dirty="0"/>
                        <a:t>2</a:t>
                      </a:r>
                    </a:p>
                  </a:txBody>
                  <a:tcPr/>
                </a:tc>
                <a:tc>
                  <a:txBody>
                    <a:bodyPr/>
                    <a:lstStyle/>
                    <a:p>
                      <a:r>
                        <a:rPr lang="en-US" sz="1400" dirty="0"/>
                        <a:t>7</a:t>
                      </a:r>
                    </a:p>
                  </a:txBody>
                  <a:tcPr/>
                </a:tc>
                <a:tc>
                  <a:txBody>
                    <a:bodyPr/>
                    <a:lstStyle/>
                    <a:p>
                      <a:r>
                        <a:rPr lang="en-US" sz="1400" dirty="0"/>
                        <a:t>2005</a:t>
                      </a:r>
                    </a:p>
                  </a:txBody>
                  <a:tcPr/>
                </a:tc>
                <a:extLst>
                  <a:ext uri="{0D108BD9-81ED-4DB2-BD59-A6C34878D82A}">
                    <a16:rowId xmlns:a16="http://schemas.microsoft.com/office/drawing/2014/main" val="10006"/>
                  </a:ext>
                </a:extLst>
              </a:tr>
              <a:tr h="297949">
                <a:tc>
                  <a:txBody>
                    <a:bodyPr/>
                    <a:lstStyle/>
                    <a:p>
                      <a:r>
                        <a:rPr lang="en-US" sz="1400" dirty="0"/>
                        <a:t>2</a:t>
                      </a:r>
                    </a:p>
                  </a:txBody>
                  <a:tcPr/>
                </a:tc>
                <a:tc>
                  <a:txBody>
                    <a:bodyPr/>
                    <a:lstStyle/>
                    <a:p>
                      <a:r>
                        <a:rPr lang="en-US" sz="1400" dirty="0"/>
                        <a:t>13</a:t>
                      </a:r>
                    </a:p>
                  </a:txBody>
                  <a:tcPr/>
                </a:tc>
                <a:tc>
                  <a:txBody>
                    <a:bodyPr/>
                    <a:lstStyle/>
                    <a:p>
                      <a:r>
                        <a:rPr lang="en-US" sz="1400" dirty="0"/>
                        <a:t>2007</a:t>
                      </a:r>
                    </a:p>
                  </a:txBody>
                  <a:tcPr/>
                </a:tc>
                <a:extLst>
                  <a:ext uri="{0D108BD9-81ED-4DB2-BD59-A6C34878D82A}">
                    <a16:rowId xmlns:a16="http://schemas.microsoft.com/office/drawing/2014/main" val="10007"/>
                  </a:ext>
                </a:extLst>
              </a:tr>
              <a:tr h="297949">
                <a:tc>
                  <a:txBody>
                    <a:bodyPr/>
                    <a:lstStyle/>
                    <a:p>
                      <a:r>
                        <a:rPr lang="en-US" sz="1400" dirty="0"/>
                        <a:t>2</a:t>
                      </a:r>
                    </a:p>
                  </a:txBody>
                  <a:tcPr/>
                </a:tc>
                <a:tc>
                  <a:txBody>
                    <a:bodyPr/>
                    <a:lstStyle/>
                    <a:p>
                      <a:r>
                        <a:rPr lang="en-US" sz="1400" dirty="0"/>
                        <a:t>15</a:t>
                      </a:r>
                    </a:p>
                  </a:txBody>
                  <a:tcPr/>
                </a:tc>
                <a:tc>
                  <a:txBody>
                    <a:bodyPr/>
                    <a:lstStyle/>
                    <a:p>
                      <a:r>
                        <a:rPr lang="en-US" sz="1400" dirty="0"/>
                        <a:t>2010</a:t>
                      </a:r>
                    </a:p>
                  </a:txBody>
                  <a:tcPr/>
                </a:tc>
                <a:extLst>
                  <a:ext uri="{0D108BD9-81ED-4DB2-BD59-A6C34878D82A}">
                    <a16:rowId xmlns:a16="http://schemas.microsoft.com/office/drawing/2014/main" val="10008"/>
                  </a:ext>
                </a:extLst>
              </a:tr>
              <a:tr h="297949">
                <a:tc>
                  <a:txBody>
                    <a:bodyPr/>
                    <a:lstStyle/>
                    <a:p>
                      <a:r>
                        <a:rPr lang="en-US" sz="1400" dirty="0"/>
                        <a:t>2</a:t>
                      </a:r>
                    </a:p>
                  </a:txBody>
                  <a:tcPr/>
                </a:tc>
                <a:tc>
                  <a:txBody>
                    <a:bodyPr/>
                    <a:lstStyle/>
                    <a:p>
                      <a:r>
                        <a:rPr lang="en-US" sz="1400" dirty="0"/>
                        <a:t>10</a:t>
                      </a:r>
                    </a:p>
                  </a:txBody>
                  <a:tcPr/>
                </a:tc>
                <a:tc>
                  <a:txBody>
                    <a:bodyPr/>
                    <a:lstStyle/>
                    <a:p>
                      <a:r>
                        <a:rPr lang="en-US" sz="1400" dirty="0"/>
                        <a:t>2011</a:t>
                      </a:r>
                    </a:p>
                  </a:txBody>
                  <a:tcPr/>
                </a:tc>
                <a:extLst>
                  <a:ext uri="{0D108BD9-81ED-4DB2-BD59-A6C34878D82A}">
                    <a16:rowId xmlns:a16="http://schemas.microsoft.com/office/drawing/2014/main" val="10009"/>
                  </a:ext>
                </a:extLst>
              </a:tr>
              <a:tr h="297949">
                <a:tc>
                  <a:txBody>
                    <a:bodyPr/>
                    <a:lstStyle/>
                    <a:p>
                      <a:r>
                        <a:rPr lang="en-US" sz="1400" dirty="0"/>
                        <a:t>3</a:t>
                      </a:r>
                    </a:p>
                  </a:txBody>
                  <a:tcPr>
                    <a:solidFill>
                      <a:schemeClr val="bg1">
                        <a:lumMod val="65000"/>
                      </a:schemeClr>
                    </a:solidFill>
                  </a:tcPr>
                </a:tc>
                <a:tc>
                  <a:txBody>
                    <a:bodyPr/>
                    <a:lstStyle/>
                    <a:p>
                      <a:r>
                        <a:rPr lang="en-US" sz="1400" dirty="0"/>
                        <a:t>4</a:t>
                      </a:r>
                    </a:p>
                  </a:txBody>
                  <a:tcPr>
                    <a:solidFill>
                      <a:schemeClr val="bg1">
                        <a:lumMod val="65000"/>
                      </a:schemeClr>
                    </a:solidFill>
                  </a:tcPr>
                </a:tc>
                <a:tc>
                  <a:txBody>
                    <a:bodyPr/>
                    <a:lstStyle/>
                    <a:p>
                      <a:r>
                        <a:rPr lang="en-US" sz="1400" dirty="0"/>
                        <a:t>2012</a:t>
                      </a:r>
                    </a:p>
                  </a:txBody>
                  <a:tcPr>
                    <a:solidFill>
                      <a:schemeClr val="bg1">
                        <a:lumMod val="65000"/>
                      </a:schemeClr>
                    </a:solidFill>
                  </a:tcPr>
                </a:tc>
                <a:extLst>
                  <a:ext uri="{0D108BD9-81ED-4DB2-BD59-A6C34878D82A}">
                    <a16:rowId xmlns:a16="http://schemas.microsoft.com/office/drawing/2014/main" val="10010"/>
                  </a:ext>
                </a:extLst>
              </a:tr>
              <a:tr h="297949">
                <a:tc>
                  <a:txBody>
                    <a:bodyPr/>
                    <a:lstStyle/>
                    <a:p>
                      <a:r>
                        <a:rPr lang="en-US" sz="1400" dirty="0"/>
                        <a:t>3</a:t>
                      </a:r>
                    </a:p>
                  </a:txBody>
                  <a:tcPr>
                    <a:solidFill>
                      <a:schemeClr val="bg1">
                        <a:lumMod val="65000"/>
                      </a:schemeClr>
                    </a:solidFill>
                  </a:tcPr>
                </a:tc>
                <a:tc>
                  <a:txBody>
                    <a:bodyPr/>
                    <a:lstStyle/>
                    <a:p>
                      <a:r>
                        <a:rPr lang="en-US" sz="1400" dirty="0"/>
                        <a:t>3</a:t>
                      </a:r>
                    </a:p>
                  </a:txBody>
                  <a:tcPr>
                    <a:solidFill>
                      <a:schemeClr val="bg1">
                        <a:lumMod val="65000"/>
                      </a:schemeClr>
                    </a:solidFill>
                  </a:tcPr>
                </a:tc>
                <a:tc>
                  <a:txBody>
                    <a:bodyPr/>
                    <a:lstStyle/>
                    <a:p>
                      <a:r>
                        <a:rPr lang="en-US" sz="1400" dirty="0"/>
                        <a:t>2009</a:t>
                      </a:r>
                    </a:p>
                  </a:txBody>
                  <a:tcPr>
                    <a:solidFill>
                      <a:schemeClr val="bg1">
                        <a:lumMod val="65000"/>
                      </a:schemeClr>
                    </a:solidFill>
                  </a:tcPr>
                </a:tc>
                <a:extLst>
                  <a:ext uri="{0D108BD9-81ED-4DB2-BD59-A6C34878D82A}">
                    <a16:rowId xmlns:a16="http://schemas.microsoft.com/office/drawing/2014/main" val="10011"/>
                  </a:ext>
                </a:extLst>
              </a:tr>
              <a:tr h="297949">
                <a:tc>
                  <a:txBody>
                    <a:bodyPr/>
                    <a:lstStyle/>
                    <a:p>
                      <a:r>
                        <a:rPr lang="en-US" sz="1400" dirty="0"/>
                        <a:t>3</a:t>
                      </a:r>
                    </a:p>
                  </a:txBody>
                  <a:tcPr>
                    <a:solidFill>
                      <a:schemeClr val="bg1">
                        <a:lumMod val="65000"/>
                      </a:schemeClr>
                    </a:solidFill>
                  </a:tcPr>
                </a:tc>
                <a:tc>
                  <a:txBody>
                    <a:bodyPr/>
                    <a:lstStyle/>
                    <a:p>
                      <a:r>
                        <a:rPr lang="en-US" sz="1400" dirty="0"/>
                        <a:t>9</a:t>
                      </a:r>
                    </a:p>
                  </a:txBody>
                  <a:tcPr>
                    <a:solidFill>
                      <a:schemeClr val="bg1">
                        <a:lumMod val="65000"/>
                      </a:schemeClr>
                    </a:solidFill>
                  </a:tcPr>
                </a:tc>
                <a:tc>
                  <a:txBody>
                    <a:bodyPr/>
                    <a:lstStyle/>
                    <a:p>
                      <a:r>
                        <a:rPr lang="en-US" sz="1400" dirty="0"/>
                        <a:t>2001</a:t>
                      </a:r>
                    </a:p>
                  </a:txBody>
                  <a:tcPr>
                    <a:solidFill>
                      <a:schemeClr val="bg1">
                        <a:lumMod val="65000"/>
                      </a:schemeClr>
                    </a:solidFill>
                  </a:tcPr>
                </a:tc>
                <a:extLst>
                  <a:ext uri="{0D108BD9-81ED-4DB2-BD59-A6C34878D82A}">
                    <a16:rowId xmlns:a16="http://schemas.microsoft.com/office/drawing/2014/main" val="10012"/>
                  </a:ext>
                </a:extLst>
              </a:tr>
            </a:tbl>
          </a:graphicData>
        </a:graphic>
      </p:graphicFrame>
      <p:graphicFrame>
        <p:nvGraphicFramePr>
          <p:cNvPr id="12" name="Table 11"/>
          <p:cNvGraphicFramePr>
            <a:graphicFrameLocks noGrp="1"/>
          </p:cNvGraphicFramePr>
          <p:nvPr>
            <p:extLst/>
          </p:nvPr>
        </p:nvGraphicFramePr>
        <p:xfrm>
          <a:off x="4450746" y="1721048"/>
          <a:ext cx="367264" cy="3962400"/>
        </p:xfrm>
        <a:graphic>
          <a:graphicData uri="http://schemas.openxmlformats.org/drawingml/2006/table">
            <a:tbl>
              <a:tblPr firstRow="1" bandRow="1">
                <a:tableStyleId>{0660B408-B3CF-4A94-85FC-2B1E0A45F4A2}</a:tableStyleId>
              </a:tblPr>
              <a:tblGrid>
                <a:gridCol w="367264">
                  <a:extLst>
                    <a:ext uri="{9D8B030D-6E8A-4147-A177-3AD203B41FA5}">
                      <a16:colId xmlns:a16="http://schemas.microsoft.com/office/drawing/2014/main" val="20000"/>
                    </a:ext>
                  </a:extLst>
                </a:gridCol>
              </a:tblGrid>
              <a:tr h="304800">
                <a:tc>
                  <a:txBody>
                    <a:bodyPr/>
                    <a:lstStyle/>
                    <a:p>
                      <a:endParaRPr lang="en-US" sz="1400" dirty="0"/>
                    </a:p>
                  </a:txBody>
                  <a:tcPr/>
                </a:tc>
                <a:extLst>
                  <a:ext uri="{0D108BD9-81ED-4DB2-BD59-A6C34878D82A}">
                    <a16:rowId xmlns:a16="http://schemas.microsoft.com/office/drawing/2014/main" val="10000"/>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01"/>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02"/>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03"/>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04"/>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05"/>
                  </a:ext>
                </a:extLst>
              </a:tr>
              <a:tr h="304800">
                <a:tc>
                  <a:txBody>
                    <a:bodyPr/>
                    <a:lstStyle/>
                    <a:p>
                      <a:r>
                        <a:rPr lang="en-US" sz="1400" dirty="0"/>
                        <a:t>b</a:t>
                      </a:r>
                      <a:r>
                        <a:rPr lang="en-US" sz="1400" baseline="-25000" dirty="0"/>
                        <a:t>1</a:t>
                      </a:r>
                    </a:p>
                  </a:txBody>
                  <a:tcPr/>
                </a:tc>
                <a:extLst>
                  <a:ext uri="{0D108BD9-81ED-4DB2-BD59-A6C34878D82A}">
                    <a16:rowId xmlns:a16="http://schemas.microsoft.com/office/drawing/2014/main" val="10006"/>
                  </a:ext>
                </a:extLst>
              </a:tr>
              <a:tr h="304800">
                <a:tc>
                  <a:txBody>
                    <a:bodyPr/>
                    <a:lstStyle/>
                    <a:p>
                      <a:r>
                        <a:rPr lang="en-US" sz="1400" dirty="0"/>
                        <a:t>b</a:t>
                      </a:r>
                      <a:r>
                        <a:rPr lang="en-US" sz="1400" baseline="-25000" dirty="0"/>
                        <a:t>2</a:t>
                      </a:r>
                    </a:p>
                  </a:txBody>
                  <a:tcPr/>
                </a:tc>
                <a:extLst>
                  <a:ext uri="{0D108BD9-81ED-4DB2-BD59-A6C34878D82A}">
                    <a16:rowId xmlns:a16="http://schemas.microsoft.com/office/drawing/2014/main" val="10007"/>
                  </a:ext>
                </a:extLst>
              </a:tr>
              <a:tr h="304800">
                <a:tc>
                  <a:txBody>
                    <a:bodyPr/>
                    <a:lstStyle/>
                    <a:p>
                      <a:r>
                        <a:rPr lang="en-US" sz="1400" dirty="0"/>
                        <a:t>b</a:t>
                      </a:r>
                      <a:r>
                        <a:rPr lang="en-US" sz="1400" baseline="-25000" dirty="0"/>
                        <a:t>3</a:t>
                      </a:r>
                    </a:p>
                  </a:txBody>
                  <a:tcPr/>
                </a:tc>
                <a:extLst>
                  <a:ext uri="{0D108BD9-81ED-4DB2-BD59-A6C34878D82A}">
                    <a16:rowId xmlns:a16="http://schemas.microsoft.com/office/drawing/2014/main" val="10008"/>
                  </a:ext>
                </a:extLst>
              </a:tr>
              <a:tr h="304800">
                <a:tc>
                  <a:txBody>
                    <a:bodyPr/>
                    <a:lstStyle/>
                    <a:p>
                      <a:r>
                        <a:rPr lang="en-US" sz="1400" dirty="0"/>
                        <a:t>b</a:t>
                      </a:r>
                      <a:r>
                        <a:rPr lang="en-US" sz="1400" baseline="-25000" dirty="0"/>
                        <a:t>4</a:t>
                      </a:r>
                    </a:p>
                  </a:txBody>
                  <a:tcPr/>
                </a:tc>
                <a:extLst>
                  <a:ext uri="{0D108BD9-81ED-4DB2-BD59-A6C34878D82A}">
                    <a16:rowId xmlns:a16="http://schemas.microsoft.com/office/drawing/2014/main" val="10009"/>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10"/>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11"/>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12"/>
                  </a:ext>
                </a:extLst>
              </a:tr>
            </a:tbl>
          </a:graphicData>
        </a:graphic>
      </p:graphicFrame>
      <p:graphicFrame>
        <p:nvGraphicFramePr>
          <p:cNvPr id="13" name="Table 12"/>
          <p:cNvGraphicFramePr>
            <a:graphicFrameLocks noGrp="1"/>
          </p:cNvGraphicFramePr>
          <p:nvPr>
            <p:extLst/>
          </p:nvPr>
        </p:nvGraphicFramePr>
        <p:xfrm>
          <a:off x="4428978" y="1721052"/>
          <a:ext cx="367264" cy="3962400"/>
        </p:xfrm>
        <a:graphic>
          <a:graphicData uri="http://schemas.openxmlformats.org/drawingml/2006/table">
            <a:tbl>
              <a:tblPr firstRow="1" bandRow="1">
                <a:tableStyleId>{0660B408-B3CF-4A94-85FC-2B1E0A45F4A2}</a:tableStyleId>
              </a:tblPr>
              <a:tblGrid>
                <a:gridCol w="367264">
                  <a:extLst>
                    <a:ext uri="{9D8B030D-6E8A-4147-A177-3AD203B41FA5}">
                      <a16:colId xmlns:a16="http://schemas.microsoft.com/office/drawing/2014/main" val="20000"/>
                    </a:ext>
                  </a:extLst>
                </a:gridCol>
              </a:tblGrid>
              <a:tr h="304800">
                <a:tc>
                  <a:txBody>
                    <a:bodyPr/>
                    <a:lstStyle/>
                    <a:p>
                      <a:endParaRPr lang="en-US" sz="1400" dirty="0"/>
                    </a:p>
                  </a:txBody>
                  <a:tcPr/>
                </a:tc>
                <a:extLst>
                  <a:ext uri="{0D108BD9-81ED-4DB2-BD59-A6C34878D82A}">
                    <a16:rowId xmlns:a16="http://schemas.microsoft.com/office/drawing/2014/main" val="10000"/>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01"/>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02"/>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03"/>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04"/>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05"/>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6"/>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7"/>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8"/>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9"/>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10"/>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11"/>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12"/>
                  </a:ext>
                </a:extLst>
              </a:tr>
            </a:tbl>
          </a:graphicData>
        </a:graphic>
      </p:graphicFrame>
      <p:graphicFrame>
        <p:nvGraphicFramePr>
          <p:cNvPr id="14" name="Table 13"/>
          <p:cNvGraphicFramePr>
            <a:graphicFrameLocks noGrp="1"/>
          </p:cNvGraphicFramePr>
          <p:nvPr>
            <p:extLst/>
          </p:nvPr>
        </p:nvGraphicFramePr>
        <p:xfrm>
          <a:off x="4450746" y="1721052"/>
          <a:ext cx="367264" cy="3962400"/>
        </p:xfrm>
        <a:graphic>
          <a:graphicData uri="http://schemas.openxmlformats.org/drawingml/2006/table">
            <a:tbl>
              <a:tblPr firstRow="1" bandRow="1">
                <a:tableStyleId>{0660B408-B3CF-4A94-85FC-2B1E0A45F4A2}</a:tableStyleId>
              </a:tblPr>
              <a:tblGrid>
                <a:gridCol w="367264">
                  <a:extLst>
                    <a:ext uri="{9D8B030D-6E8A-4147-A177-3AD203B41FA5}">
                      <a16:colId xmlns:a16="http://schemas.microsoft.com/office/drawing/2014/main" val="20000"/>
                    </a:ext>
                  </a:extLst>
                </a:gridCol>
              </a:tblGrid>
              <a:tr h="304800">
                <a:tc>
                  <a:txBody>
                    <a:bodyPr/>
                    <a:lstStyle/>
                    <a:p>
                      <a:endParaRPr lang="en-US" sz="1400" dirty="0"/>
                    </a:p>
                  </a:txBody>
                  <a:tcPr/>
                </a:tc>
                <a:extLst>
                  <a:ext uri="{0D108BD9-81ED-4DB2-BD59-A6C34878D82A}">
                    <a16:rowId xmlns:a16="http://schemas.microsoft.com/office/drawing/2014/main" val="10000"/>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01"/>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02"/>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03"/>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04"/>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05"/>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6"/>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7"/>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8"/>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9"/>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10"/>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11"/>
                  </a:ext>
                </a:extLst>
              </a:tr>
              <a:tr h="304800">
                <a:tc>
                  <a:txBody>
                    <a:bodyPr/>
                    <a:lstStyle/>
                    <a:p>
                      <a:r>
                        <a:rPr lang="en-US" sz="1400" dirty="0"/>
                        <a:t>-</a:t>
                      </a:r>
                    </a:p>
                  </a:txBody>
                  <a:tcPr>
                    <a:solidFill>
                      <a:schemeClr val="bg1">
                        <a:lumMod val="65000"/>
                      </a:schemeClr>
                    </a:solidFill>
                  </a:tcPr>
                </a:tc>
                <a:extLst>
                  <a:ext uri="{0D108BD9-81ED-4DB2-BD59-A6C34878D82A}">
                    <a16:rowId xmlns:a16="http://schemas.microsoft.com/office/drawing/2014/main" val="10012"/>
                  </a:ext>
                </a:extLst>
              </a:tr>
            </a:tbl>
          </a:graphicData>
        </a:graphic>
      </p:graphicFrame>
    </p:spTree>
    <p:custDataLst>
      <p:tags r:id="rId1"/>
    </p:custDataLst>
    <p:extLst>
      <p:ext uri="{BB962C8B-B14F-4D97-AF65-F5344CB8AC3E}">
        <p14:creationId xmlns:p14="http://schemas.microsoft.com/office/powerpoint/2010/main" val="3920005432"/>
      </p:ext>
    </p:extLst>
  </p:cSld>
  <p:clrMapOvr>
    <a:masterClrMapping/>
  </p:clrMapOvr>
  <mc:AlternateContent xmlns:mc="http://schemas.openxmlformats.org/markup-compatibility/2006" xmlns:p14="http://schemas.microsoft.com/office/powerpoint/2010/main">
    <mc:Choice Requires="p14">
      <p:transition spd="slow" p14:dur="2000" advTm="132914"/>
    </mc:Choice>
    <mc:Fallback xmlns="">
      <p:transition spd="slow" advTm="1329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2895600" y="4048314"/>
            <a:ext cx="6400800" cy="2038350"/>
          </a:xfrm>
        </p:spPr>
        <p:txBody>
          <a:bodyPr>
            <a:normAutofit/>
          </a:bodyPr>
          <a:lstStyle/>
          <a:p>
            <a:r>
              <a:rPr lang="en-US" b="1" dirty="0"/>
              <a:t>We can guess the labels for incorrectly labeled data based on its spatial proximity with (larger amounts of ) correctly labeled data </a:t>
            </a:r>
          </a:p>
        </p:txBody>
      </p:sp>
      <p:sp>
        <p:nvSpPr>
          <p:cNvPr id="5" name="Slide Number Placeholder 4"/>
          <p:cNvSpPr>
            <a:spLocks noGrp="1"/>
          </p:cNvSpPr>
          <p:nvPr>
            <p:ph type="sldNum" sz="quarter" idx="12"/>
          </p:nvPr>
        </p:nvSpPr>
        <p:spPr/>
        <p:txBody>
          <a:bodyPr/>
          <a:lstStyle/>
          <a:p>
            <a:fld id="{FB514ECD-3CC7-0C4D-BF73-05ECAD6DEBA0}" type="slidenum">
              <a:rPr lang="en-US" smtClean="0"/>
              <a:pPr/>
              <a:t>64</a:t>
            </a:fld>
            <a:endParaRPr lang="en-US"/>
          </a:p>
        </p:txBody>
      </p:sp>
      <p:sp>
        <p:nvSpPr>
          <p:cNvPr id="8" name="Title 7"/>
          <p:cNvSpPr txBox="1">
            <a:spLocks/>
          </p:cNvSpPr>
          <p:nvPr/>
        </p:nvSpPr>
        <p:spPr>
          <a:xfrm>
            <a:off x="2209800" y="1395413"/>
            <a:ext cx="7772400" cy="1470025"/>
          </a:xfrm>
          <a:prstGeom prst="rect">
            <a:avLst/>
          </a:prstGeom>
        </p:spPr>
        <p:txBody>
          <a:bodyPr vert="horz" lIns="91440" tIns="45720" rIns="91440" bIns="45720" rtlCol="0" anchor="ctr">
            <a:normAutofit fontScale="67500" lnSpcReduction="20000"/>
          </a:bodyPr>
          <a:lstStyle/>
          <a:p>
            <a:pPr algn="ctr">
              <a:spcBef>
                <a:spcPct val="0"/>
              </a:spcBef>
              <a:defRPr/>
            </a:pPr>
            <a:r>
              <a:rPr lang="en-US" sz="4400" dirty="0">
                <a:latin typeface="+mj-lt"/>
                <a:ea typeface="+mj-ea"/>
                <a:cs typeface="+mj-cs"/>
              </a:rPr>
              <a:t>Insight 2: Where clauses classify regions of data uniformly, so failing key records </a:t>
            </a:r>
            <a:r>
              <a:rPr lang="en-US" sz="4400" i="1" dirty="0">
                <a:latin typeface="+mj-lt"/>
                <a:ea typeface="+mj-ea"/>
                <a:cs typeface="+mj-cs"/>
              </a:rPr>
              <a:t>similar</a:t>
            </a:r>
            <a:r>
              <a:rPr lang="en-US" sz="4400" dirty="0">
                <a:latin typeface="+mj-lt"/>
                <a:ea typeface="+mj-ea"/>
                <a:cs typeface="+mj-cs"/>
              </a:rPr>
              <a:t> to passing key records should have same labels</a:t>
            </a:r>
          </a:p>
        </p:txBody>
      </p:sp>
    </p:spTree>
    <p:extLst>
      <p:ext uri="{BB962C8B-B14F-4D97-AF65-F5344CB8AC3E}">
        <p14:creationId xmlns:p14="http://schemas.microsoft.com/office/powerpoint/2010/main" val="3684888809"/>
      </p:ext>
    </p:extLst>
  </p:cSld>
  <p:clrMapOvr>
    <a:masterClrMapping/>
  </p:clrMapOvr>
  <mc:AlternateContent xmlns:mc="http://schemas.openxmlformats.org/markup-compatibility/2006" xmlns:p14="http://schemas.microsoft.com/office/powerpoint/2010/main">
    <mc:Choice Requires="p14">
      <p:transition spd="slow" p14:dur="2000" advTm="38343"/>
    </mc:Choice>
    <mc:Fallback xmlns="">
      <p:transition spd="slow" advTm="38343"/>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SVM based predictions on our example</a:t>
            </a:r>
          </a:p>
        </p:txBody>
      </p:sp>
      <p:graphicFrame>
        <p:nvGraphicFramePr>
          <p:cNvPr id="4" name="Table 3"/>
          <p:cNvGraphicFramePr>
            <a:graphicFrameLocks noGrp="1"/>
          </p:cNvGraphicFramePr>
          <p:nvPr>
            <p:extLst/>
          </p:nvPr>
        </p:nvGraphicFramePr>
        <p:xfrm>
          <a:off x="2767199" y="1812452"/>
          <a:ext cx="2808273" cy="1524000"/>
        </p:xfrm>
        <a:graphic>
          <a:graphicData uri="http://schemas.openxmlformats.org/drawingml/2006/table">
            <a:tbl>
              <a:tblPr firstRow="1" bandRow="1">
                <a:tableStyleId>{0660B408-B3CF-4A94-85FC-2B1E0A45F4A2}</a:tableStyleId>
              </a:tblPr>
              <a:tblGrid>
                <a:gridCol w="936091">
                  <a:extLst>
                    <a:ext uri="{9D8B030D-6E8A-4147-A177-3AD203B41FA5}">
                      <a16:colId xmlns:a16="http://schemas.microsoft.com/office/drawing/2014/main" val="20000"/>
                    </a:ext>
                  </a:extLst>
                </a:gridCol>
                <a:gridCol w="936091">
                  <a:extLst>
                    <a:ext uri="{9D8B030D-6E8A-4147-A177-3AD203B41FA5}">
                      <a16:colId xmlns:a16="http://schemas.microsoft.com/office/drawing/2014/main" val="20001"/>
                    </a:ext>
                  </a:extLst>
                </a:gridCol>
                <a:gridCol w="936091">
                  <a:extLst>
                    <a:ext uri="{9D8B030D-6E8A-4147-A177-3AD203B41FA5}">
                      <a16:colId xmlns:a16="http://schemas.microsoft.com/office/drawing/2014/main" val="20002"/>
                    </a:ext>
                  </a:extLst>
                </a:gridCol>
              </a:tblGrid>
              <a:tr h="297949">
                <a:tc>
                  <a:txBody>
                    <a:bodyPr/>
                    <a:lstStyle/>
                    <a:p>
                      <a:r>
                        <a:rPr lang="en-US" sz="1400" dirty="0"/>
                        <a:t>Customer</a:t>
                      </a:r>
                    </a:p>
                  </a:txBody>
                  <a:tcPr/>
                </a:tc>
                <a:tc>
                  <a:txBody>
                    <a:bodyPr/>
                    <a:lstStyle/>
                    <a:p>
                      <a:r>
                        <a:rPr lang="en-US" sz="1400" dirty="0"/>
                        <a:t>Price</a:t>
                      </a:r>
                    </a:p>
                  </a:txBody>
                  <a:tcPr/>
                </a:tc>
                <a:tc>
                  <a:txBody>
                    <a:bodyPr/>
                    <a:lstStyle/>
                    <a:p>
                      <a:r>
                        <a:rPr lang="en-US" sz="1400" dirty="0"/>
                        <a:t>Year</a:t>
                      </a:r>
                    </a:p>
                  </a:txBody>
                  <a:tcPr/>
                </a:tc>
                <a:extLst>
                  <a:ext uri="{0D108BD9-81ED-4DB2-BD59-A6C34878D82A}">
                    <a16:rowId xmlns:a16="http://schemas.microsoft.com/office/drawing/2014/main" val="10000"/>
                  </a:ext>
                </a:extLst>
              </a:tr>
              <a:tr h="297949">
                <a:tc>
                  <a:txBody>
                    <a:bodyPr/>
                    <a:lstStyle/>
                    <a:p>
                      <a:r>
                        <a:rPr lang="en-US" sz="1400" dirty="0"/>
                        <a:t>2</a:t>
                      </a:r>
                    </a:p>
                  </a:txBody>
                  <a:tcPr/>
                </a:tc>
                <a:tc>
                  <a:txBody>
                    <a:bodyPr/>
                    <a:lstStyle/>
                    <a:p>
                      <a:r>
                        <a:rPr lang="en-US" sz="1400" dirty="0"/>
                        <a:t>7</a:t>
                      </a:r>
                    </a:p>
                  </a:txBody>
                  <a:tcPr/>
                </a:tc>
                <a:tc>
                  <a:txBody>
                    <a:bodyPr/>
                    <a:lstStyle/>
                    <a:p>
                      <a:r>
                        <a:rPr lang="en-US" sz="1400" dirty="0"/>
                        <a:t>2005</a:t>
                      </a:r>
                    </a:p>
                  </a:txBody>
                  <a:tcPr/>
                </a:tc>
                <a:extLst>
                  <a:ext uri="{0D108BD9-81ED-4DB2-BD59-A6C34878D82A}">
                    <a16:rowId xmlns:a16="http://schemas.microsoft.com/office/drawing/2014/main" val="10001"/>
                  </a:ext>
                </a:extLst>
              </a:tr>
              <a:tr h="297949">
                <a:tc>
                  <a:txBody>
                    <a:bodyPr/>
                    <a:lstStyle/>
                    <a:p>
                      <a:r>
                        <a:rPr lang="en-US" sz="1400" dirty="0"/>
                        <a:t>2</a:t>
                      </a:r>
                    </a:p>
                  </a:txBody>
                  <a:tcPr/>
                </a:tc>
                <a:tc>
                  <a:txBody>
                    <a:bodyPr/>
                    <a:lstStyle/>
                    <a:p>
                      <a:r>
                        <a:rPr lang="en-US" sz="1400" dirty="0"/>
                        <a:t>13</a:t>
                      </a:r>
                    </a:p>
                  </a:txBody>
                  <a:tcPr/>
                </a:tc>
                <a:tc>
                  <a:txBody>
                    <a:bodyPr/>
                    <a:lstStyle/>
                    <a:p>
                      <a:r>
                        <a:rPr lang="en-US" sz="1400" dirty="0"/>
                        <a:t>2007</a:t>
                      </a:r>
                    </a:p>
                  </a:txBody>
                  <a:tcPr/>
                </a:tc>
                <a:extLst>
                  <a:ext uri="{0D108BD9-81ED-4DB2-BD59-A6C34878D82A}">
                    <a16:rowId xmlns:a16="http://schemas.microsoft.com/office/drawing/2014/main" val="10002"/>
                  </a:ext>
                </a:extLst>
              </a:tr>
              <a:tr h="297949">
                <a:tc>
                  <a:txBody>
                    <a:bodyPr/>
                    <a:lstStyle/>
                    <a:p>
                      <a:r>
                        <a:rPr lang="en-US" sz="1400" dirty="0"/>
                        <a:t>2</a:t>
                      </a:r>
                    </a:p>
                  </a:txBody>
                  <a:tcPr/>
                </a:tc>
                <a:tc>
                  <a:txBody>
                    <a:bodyPr/>
                    <a:lstStyle/>
                    <a:p>
                      <a:r>
                        <a:rPr lang="en-US" sz="1400" dirty="0"/>
                        <a:t>15</a:t>
                      </a:r>
                    </a:p>
                  </a:txBody>
                  <a:tcPr/>
                </a:tc>
                <a:tc>
                  <a:txBody>
                    <a:bodyPr/>
                    <a:lstStyle/>
                    <a:p>
                      <a:r>
                        <a:rPr lang="en-US" sz="1400" dirty="0"/>
                        <a:t>2010</a:t>
                      </a:r>
                    </a:p>
                  </a:txBody>
                  <a:tcPr/>
                </a:tc>
                <a:extLst>
                  <a:ext uri="{0D108BD9-81ED-4DB2-BD59-A6C34878D82A}">
                    <a16:rowId xmlns:a16="http://schemas.microsoft.com/office/drawing/2014/main" val="10003"/>
                  </a:ext>
                </a:extLst>
              </a:tr>
              <a:tr h="297949">
                <a:tc>
                  <a:txBody>
                    <a:bodyPr/>
                    <a:lstStyle/>
                    <a:p>
                      <a:r>
                        <a:rPr lang="en-US" sz="1400" dirty="0"/>
                        <a:t>2</a:t>
                      </a:r>
                    </a:p>
                  </a:txBody>
                  <a:tcPr/>
                </a:tc>
                <a:tc>
                  <a:txBody>
                    <a:bodyPr/>
                    <a:lstStyle/>
                    <a:p>
                      <a:r>
                        <a:rPr lang="en-US" sz="1400" dirty="0"/>
                        <a:t>10</a:t>
                      </a:r>
                    </a:p>
                  </a:txBody>
                  <a:tcPr/>
                </a:tc>
                <a:tc>
                  <a:txBody>
                    <a:bodyPr/>
                    <a:lstStyle/>
                    <a:p>
                      <a:r>
                        <a:rPr lang="en-US" sz="1400" dirty="0"/>
                        <a:t>2011</a:t>
                      </a:r>
                    </a:p>
                  </a:txBody>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nvPr>
        </p:nvGraphicFramePr>
        <p:xfrm>
          <a:off x="5632086" y="1812452"/>
          <a:ext cx="1104569" cy="1524000"/>
        </p:xfrm>
        <a:graphic>
          <a:graphicData uri="http://schemas.openxmlformats.org/drawingml/2006/table">
            <a:tbl>
              <a:tblPr firstRow="1" bandRow="1">
                <a:tableStyleId>{0660B408-B3CF-4A94-85FC-2B1E0A45F4A2}</a:tableStyleId>
              </a:tblPr>
              <a:tblGrid>
                <a:gridCol w="1104569">
                  <a:extLst>
                    <a:ext uri="{9D8B030D-6E8A-4147-A177-3AD203B41FA5}">
                      <a16:colId xmlns:a16="http://schemas.microsoft.com/office/drawing/2014/main" val="20000"/>
                    </a:ext>
                  </a:extLst>
                </a:gridCol>
              </a:tblGrid>
              <a:tr h="304800">
                <a:tc>
                  <a:txBody>
                    <a:bodyPr/>
                    <a:lstStyle/>
                    <a:p>
                      <a:r>
                        <a:rPr lang="en-US" sz="1400" dirty="0"/>
                        <a:t>Prediction</a:t>
                      </a:r>
                    </a:p>
                  </a:txBody>
                  <a:tcPr/>
                </a:tc>
                <a:extLst>
                  <a:ext uri="{0D108BD9-81ED-4DB2-BD59-A6C34878D82A}">
                    <a16:rowId xmlns:a16="http://schemas.microsoft.com/office/drawing/2014/main" val="10000"/>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1"/>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2"/>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3"/>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nvPr>
        </p:nvGraphicFramePr>
        <p:xfrm>
          <a:off x="6797526" y="1812360"/>
          <a:ext cx="1104569" cy="1524000"/>
        </p:xfrm>
        <a:graphic>
          <a:graphicData uri="http://schemas.openxmlformats.org/drawingml/2006/table">
            <a:tbl>
              <a:tblPr firstRow="1" bandRow="1">
                <a:tableStyleId>{0660B408-B3CF-4A94-85FC-2B1E0A45F4A2}</a:tableStyleId>
              </a:tblPr>
              <a:tblGrid>
                <a:gridCol w="1104569">
                  <a:extLst>
                    <a:ext uri="{9D8B030D-6E8A-4147-A177-3AD203B41FA5}">
                      <a16:colId xmlns:a16="http://schemas.microsoft.com/office/drawing/2014/main" val="20000"/>
                    </a:ext>
                  </a:extLst>
                </a:gridCol>
              </a:tblGrid>
              <a:tr h="304800">
                <a:tc>
                  <a:txBody>
                    <a:bodyPr/>
                    <a:lstStyle/>
                    <a:p>
                      <a:r>
                        <a:rPr lang="en-US" sz="1400" dirty="0"/>
                        <a:t>Confidence</a:t>
                      </a:r>
                    </a:p>
                  </a:txBody>
                  <a:tcPr/>
                </a:tc>
                <a:extLst>
                  <a:ext uri="{0D108BD9-81ED-4DB2-BD59-A6C34878D82A}">
                    <a16:rowId xmlns:a16="http://schemas.microsoft.com/office/drawing/2014/main" val="10000"/>
                  </a:ext>
                </a:extLst>
              </a:tr>
              <a:tr h="304800">
                <a:tc>
                  <a:txBody>
                    <a:bodyPr/>
                    <a:lstStyle/>
                    <a:p>
                      <a:r>
                        <a:rPr lang="en-US" sz="1400" baseline="0" dirty="0"/>
                        <a:t>0.3</a:t>
                      </a:r>
                      <a:endParaRPr lang="en-US" sz="1400" baseline="-25000" dirty="0"/>
                    </a:p>
                  </a:txBody>
                  <a:tcPr/>
                </a:tc>
                <a:extLst>
                  <a:ext uri="{0D108BD9-81ED-4DB2-BD59-A6C34878D82A}">
                    <a16:rowId xmlns:a16="http://schemas.microsoft.com/office/drawing/2014/main" val="10001"/>
                  </a:ext>
                </a:extLst>
              </a:tr>
              <a:tr h="304800">
                <a:tc>
                  <a:txBody>
                    <a:bodyPr/>
                    <a:lstStyle/>
                    <a:p>
                      <a:r>
                        <a:rPr lang="en-US" sz="1400" baseline="0" dirty="0"/>
                        <a:t>0.2</a:t>
                      </a:r>
                      <a:endParaRPr lang="en-US" sz="1400" baseline="-25000" dirty="0"/>
                    </a:p>
                  </a:txBody>
                  <a:tcPr/>
                </a:tc>
                <a:extLst>
                  <a:ext uri="{0D108BD9-81ED-4DB2-BD59-A6C34878D82A}">
                    <a16:rowId xmlns:a16="http://schemas.microsoft.com/office/drawing/2014/main" val="10002"/>
                  </a:ext>
                </a:extLst>
              </a:tr>
              <a:tr h="304800">
                <a:tc>
                  <a:txBody>
                    <a:bodyPr/>
                    <a:lstStyle/>
                    <a:p>
                      <a:r>
                        <a:rPr lang="en-US" sz="1400" baseline="0" dirty="0"/>
                        <a:t>0.9</a:t>
                      </a:r>
                      <a:endParaRPr lang="en-US" sz="1400" baseline="-25000" dirty="0"/>
                    </a:p>
                  </a:txBody>
                  <a:tcPr/>
                </a:tc>
                <a:extLst>
                  <a:ext uri="{0D108BD9-81ED-4DB2-BD59-A6C34878D82A}">
                    <a16:rowId xmlns:a16="http://schemas.microsoft.com/office/drawing/2014/main" val="10003"/>
                  </a:ext>
                </a:extLst>
              </a:tr>
              <a:tr h="304800">
                <a:tc>
                  <a:txBody>
                    <a:bodyPr/>
                    <a:lstStyle/>
                    <a:p>
                      <a:r>
                        <a:rPr lang="en-US" sz="1400" baseline="0" dirty="0"/>
                        <a:t>0.9</a:t>
                      </a:r>
                      <a:endParaRPr lang="en-US" sz="1400" baseline="-25000" dirty="0"/>
                    </a:p>
                  </a:txBody>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25067214"/>
              </p:ext>
            </p:extLst>
          </p:nvPr>
        </p:nvGraphicFramePr>
        <p:xfrm>
          <a:off x="7999275" y="1812452"/>
          <a:ext cx="796382" cy="1524000"/>
        </p:xfrm>
        <a:graphic>
          <a:graphicData uri="http://schemas.openxmlformats.org/drawingml/2006/table">
            <a:tbl>
              <a:tblPr firstRow="1" bandRow="1">
                <a:tableStyleId>{0660B408-B3CF-4A94-85FC-2B1E0A45F4A2}</a:tableStyleId>
              </a:tblPr>
              <a:tblGrid>
                <a:gridCol w="796382">
                  <a:extLst>
                    <a:ext uri="{9D8B030D-6E8A-4147-A177-3AD203B41FA5}">
                      <a16:colId xmlns:a16="http://schemas.microsoft.com/office/drawing/2014/main" val="20000"/>
                    </a:ext>
                  </a:extLst>
                </a:gridCol>
              </a:tblGrid>
              <a:tr h="304800">
                <a:tc>
                  <a:txBody>
                    <a:bodyPr/>
                    <a:lstStyle/>
                    <a:p>
                      <a:r>
                        <a:rPr lang="en-US" sz="1400" dirty="0"/>
                        <a:t>Labels</a:t>
                      </a:r>
                    </a:p>
                  </a:txBody>
                  <a:tcPr/>
                </a:tc>
                <a:extLst>
                  <a:ext uri="{0D108BD9-81ED-4DB2-BD59-A6C34878D82A}">
                    <a16:rowId xmlns:a16="http://schemas.microsoft.com/office/drawing/2014/main" val="10000"/>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1"/>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2"/>
                  </a:ext>
                </a:extLst>
              </a:tr>
              <a:tr h="304800">
                <a:tc>
                  <a:txBody>
                    <a:bodyPr/>
                    <a:lstStyle/>
                    <a:p>
                      <a:r>
                        <a:rPr lang="en-US" sz="1400" baseline="0" dirty="0"/>
                        <a:t>+</a:t>
                      </a:r>
                    </a:p>
                  </a:txBody>
                  <a:tcPr/>
                </a:tc>
                <a:extLst>
                  <a:ext uri="{0D108BD9-81ED-4DB2-BD59-A6C34878D82A}">
                    <a16:rowId xmlns:a16="http://schemas.microsoft.com/office/drawing/2014/main" val="10003"/>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4"/>
                  </a:ext>
                </a:extLst>
              </a:tr>
            </a:tbl>
          </a:graphicData>
        </a:graphic>
      </p:graphicFrame>
      <p:sp>
        <p:nvSpPr>
          <p:cNvPr id="10" name="TextBox 9"/>
          <p:cNvSpPr txBox="1"/>
          <p:nvPr/>
        </p:nvSpPr>
        <p:spPr>
          <a:xfrm>
            <a:off x="6736655" y="3628074"/>
            <a:ext cx="2374437" cy="338554"/>
          </a:xfrm>
          <a:prstGeom prst="rect">
            <a:avLst/>
          </a:prstGeom>
          <a:noFill/>
        </p:spPr>
        <p:txBody>
          <a:bodyPr wrap="square" rtlCol="0">
            <a:spAutoFit/>
          </a:bodyPr>
          <a:lstStyle/>
          <a:p>
            <a:r>
              <a:rPr lang="en-US" sz="1600" dirty="0"/>
              <a:t>15 + 10 + 13 ≠ 32</a:t>
            </a:r>
          </a:p>
        </p:txBody>
      </p:sp>
      <p:sp>
        <p:nvSpPr>
          <p:cNvPr id="12" name="Slide Number Placeholder 11"/>
          <p:cNvSpPr>
            <a:spLocks noGrp="1"/>
          </p:cNvSpPr>
          <p:nvPr>
            <p:ph type="sldNum" sz="quarter" idx="12"/>
          </p:nvPr>
        </p:nvSpPr>
        <p:spPr/>
        <p:txBody>
          <a:bodyPr/>
          <a:lstStyle/>
          <a:p>
            <a:fld id="{FB514ECD-3CC7-0C4D-BF73-05ECAD6DEBA0}" type="slidenum">
              <a:rPr lang="en-US" smtClean="0"/>
              <a:pPr/>
              <a:t>65</a:t>
            </a:fld>
            <a:endParaRPr lang="en-US"/>
          </a:p>
        </p:txBody>
      </p:sp>
      <p:sp>
        <p:nvSpPr>
          <p:cNvPr id="14" name="TextBox 13"/>
          <p:cNvSpPr txBox="1"/>
          <p:nvPr/>
        </p:nvSpPr>
        <p:spPr>
          <a:xfrm>
            <a:off x="2708210" y="3566518"/>
            <a:ext cx="6957654" cy="400110"/>
          </a:xfrm>
          <a:prstGeom prst="rect">
            <a:avLst/>
          </a:prstGeom>
          <a:noFill/>
        </p:spPr>
        <p:txBody>
          <a:bodyPr wrap="square" rtlCol="0">
            <a:spAutoFit/>
          </a:bodyPr>
          <a:lstStyle/>
          <a:p>
            <a:r>
              <a:rPr lang="en-US" sz="2000" dirty="0"/>
              <a:t>1.  Rely on predictions completely</a:t>
            </a:r>
          </a:p>
        </p:txBody>
      </p:sp>
      <p:graphicFrame>
        <p:nvGraphicFramePr>
          <p:cNvPr id="17" name="Table 16"/>
          <p:cNvGraphicFramePr>
            <a:graphicFrameLocks noGrp="1"/>
          </p:cNvGraphicFramePr>
          <p:nvPr>
            <p:extLst/>
          </p:nvPr>
        </p:nvGraphicFramePr>
        <p:xfrm>
          <a:off x="6770046" y="4123320"/>
          <a:ext cx="1104569" cy="1524000"/>
        </p:xfrm>
        <a:graphic>
          <a:graphicData uri="http://schemas.openxmlformats.org/drawingml/2006/table">
            <a:tbl>
              <a:tblPr firstRow="1" bandRow="1">
                <a:tableStyleId>{0660B408-B3CF-4A94-85FC-2B1E0A45F4A2}</a:tableStyleId>
              </a:tblPr>
              <a:tblGrid>
                <a:gridCol w="1104569">
                  <a:extLst>
                    <a:ext uri="{9D8B030D-6E8A-4147-A177-3AD203B41FA5}">
                      <a16:colId xmlns:a16="http://schemas.microsoft.com/office/drawing/2014/main" val="20000"/>
                    </a:ext>
                  </a:extLst>
                </a:gridCol>
              </a:tblGrid>
              <a:tr h="304800">
                <a:tc>
                  <a:txBody>
                    <a:bodyPr/>
                    <a:lstStyle/>
                    <a:p>
                      <a:r>
                        <a:rPr lang="en-US" sz="1400" dirty="0"/>
                        <a:t>Confidence</a:t>
                      </a:r>
                    </a:p>
                  </a:txBody>
                  <a:tcPr/>
                </a:tc>
                <a:extLst>
                  <a:ext uri="{0D108BD9-81ED-4DB2-BD59-A6C34878D82A}">
                    <a16:rowId xmlns:a16="http://schemas.microsoft.com/office/drawing/2014/main" val="10000"/>
                  </a:ext>
                </a:extLst>
              </a:tr>
              <a:tr h="304800">
                <a:tc>
                  <a:txBody>
                    <a:bodyPr/>
                    <a:lstStyle/>
                    <a:p>
                      <a:r>
                        <a:rPr lang="en-US" sz="1400" baseline="0" dirty="0"/>
                        <a:t>0.3</a:t>
                      </a:r>
                      <a:endParaRPr lang="en-US" sz="1400" baseline="-25000" dirty="0"/>
                    </a:p>
                  </a:txBody>
                  <a:tcPr/>
                </a:tc>
                <a:extLst>
                  <a:ext uri="{0D108BD9-81ED-4DB2-BD59-A6C34878D82A}">
                    <a16:rowId xmlns:a16="http://schemas.microsoft.com/office/drawing/2014/main" val="10001"/>
                  </a:ext>
                </a:extLst>
              </a:tr>
              <a:tr h="304800">
                <a:tc>
                  <a:txBody>
                    <a:bodyPr/>
                    <a:lstStyle/>
                    <a:p>
                      <a:r>
                        <a:rPr lang="en-US" sz="1400" b="1" baseline="0" dirty="0"/>
                        <a:t>0.2</a:t>
                      </a:r>
                      <a:endParaRPr lang="en-US" sz="1400" b="1" baseline="-25000" dirty="0"/>
                    </a:p>
                  </a:txBody>
                  <a:tcPr/>
                </a:tc>
                <a:extLst>
                  <a:ext uri="{0D108BD9-81ED-4DB2-BD59-A6C34878D82A}">
                    <a16:rowId xmlns:a16="http://schemas.microsoft.com/office/drawing/2014/main" val="10002"/>
                  </a:ext>
                </a:extLst>
              </a:tr>
              <a:tr h="304800">
                <a:tc>
                  <a:txBody>
                    <a:bodyPr/>
                    <a:lstStyle/>
                    <a:p>
                      <a:r>
                        <a:rPr lang="en-US" sz="1400" baseline="0" dirty="0"/>
                        <a:t>0.9</a:t>
                      </a:r>
                      <a:endParaRPr lang="en-US" sz="1400" baseline="-25000" dirty="0"/>
                    </a:p>
                  </a:txBody>
                  <a:tcPr/>
                </a:tc>
                <a:extLst>
                  <a:ext uri="{0D108BD9-81ED-4DB2-BD59-A6C34878D82A}">
                    <a16:rowId xmlns:a16="http://schemas.microsoft.com/office/drawing/2014/main" val="10003"/>
                  </a:ext>
                </a:extLst>
              </a:tr>
              <a:tr h="304800">
                <a:tc>
                  <a:txBody>
                    <a:bodyPr/>
                    <a:lstStyle/>
                    <a:p>
                      <a:r>
                        <a:rPr lang="en-US" sz="1400" baseline="0" dirty="0"/>
                        <a:t>0.9</a:t>
                      </a:r>
                      <a:endParaRPr lang="en-US" sz="1400" baseline="-25000" dirty="0"/>
                    </a:p>
                  </a:txBody>
                  <a:tcPr/>
                </a:tc>
                <a:extLst>
                  <a:ext uri="{0D108BD9-81ED-4DB2-BD59-A6C34878D82A}">
                    <a16:rowId xmlns:a16="http://schemas.microsoft.com/office/drawing/2014/main" val="10004"/>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2022672"/>
              </p:ext>
            </p:extLst>
          </p:nvPr>
        </p:nvGraphicFramePr>
        <p:xfrm>
          <a:off x="7971795" y="4123412"/>
          <a:ext cx="971908" cy="1524000"/>
        </p:xfrm>
        <a:graphic>
          <a:graphicData uri="http://schemas.openxmlformats.org/drawingml/2006/table">
            <a:tbl>
              <a:tblPr firstRow="1" bandRow="1">
                <a:tableStyleId>{0660B408-B3CF-4A94-85FC-2B1E0A45F4A2}</a:tableStyleId>
              </a:tblPr>
              <a:tblGrid>
                <a:gridCol w="971908">
                  <a:extLst>
                    <a:ext uri="{9D8B030D-6E8A-4147-A177-3AD203B41FA5}">
                      <a16:colId xmlns:a16="http://schemas.microsoft.com/office/drawing/2014/main" val="20000"/>
                    </a:ext>
                  </a:extLst>
                </a:gridCol>
              </a:tblGrid>
              <a:tr h="304800">
                <a:tc>
                  <a:txBody>
                    <a:bodyPr/>
                    <a:lstStyle/>
                    <a:p>
                      <a:r>
                        <a:rPr lang="en-US" sz="1400" dirty="0"/>
                        <a:t>Labels</a:t>
                      </a:r>
                    </a:p>
                  </a:txBody>
                  <a:tcPr/>
                </a:tc>
                <a:extLst>
                  <a:ext uri="{0D108BD9-81ED-4DB2-BD59-A6C34878D82A}">
                    <a16:rowId xmlns:a16="http://schemas.microsoft.com/office/drawing/2014/main" val="10000"/>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1"/>
                  </a:ext>
                </a:extLst>
              </a:tr>
              <a:tr h="304800">
                <a:tc>
                  <a:txBody>
                    <a:bodyPr/>
                    <a:lstStyle/>
                    <a:p>
                      <a:r>
                        <a:rPr lang="en-US" sz="1400" b="1" baseline="0" dirty="0"/>
                        <a:t>b</a:t>
                      </a:r>
                      <a:r>
                        <a:rPr lang="en-US" sz="1400" b="1" baseline="-25000" dirty="0"/>
                        <a:t>1</a:t>
                      </a:r>
                    </a:p>
                  </a:txBody>
                  <a:tcPr/>
                </a:tc>
                <a:extLst>
                  <a:ext uri="{0D108BD9-81ED-4DB2-BD59-A6C34878D82A}">
                    <a16:rowId xmlns:a16="http://schemas.microsoft.com/office/drawing/2014/main" val="10002"/>
                  </a:ext>
                </a:extLst>
              </a:tr>
              <a:tr h="304800">
                <a:tc>
                  <a:txBody>
                    <a:bodyPr/>
                    <a:lstStyle/>
                    <a:p>
                      <a:r>
                        <a:rPr lang="en-US" sz="1400" baseline="0" dirty="0"/>
                        <a:t>+</a:t>
                      </a:r>
                    </a:p>
                  </a:txBody>
                  <a:tcPr/>
                </a:tc>
                <a:extLst>
                  <a:ext uri="{0D108BD9-81ED-4DB2-BD59-A6C34878D82A}">
                    <a16:rowId xmlns:a16="http://schemas.microsoft.com/office/drawing/2014/main" val="10003"/>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4"/>
                  </a:ext>
                </a:extLst>
              </a:tr>
            </a:tbl>
          </a:graphicData>
        </a:graphic>
      </p:graphicFrame>
      <p:sp>
        <p:nvSpPr>
          <p:cNvPr id="20" name="TextBox 19"/>
          <p:cNvSpPr txBox="1"/>
          <p:nvPr/>
        </p:nvSpPr>
        <p:spPr>
          <a:xfrm>
            <a:off x="2755680" y="5952428"/>
            <a:ext cx="7455120" cy="400110"/>
          </a:xfrm>
          <a:prstGeom prst="rect">
            <a:avLst/>
          </a:prstGeom>
          <a:noFill/>
        </p:spPr>
        <p:txBody>
          <a:bodyPr wrap="square" rtlCol="0">
            <a:spAutoFit/>
          </a:bodyPr>
          <a:lstStyle/>
          <a:p>
            <a:r>
              <a:rPr lang="en-US" sz="2000" dirty="0"/>
              <a:t>2.  Relax the label on the row with lowest confidence of prediction</a:t>
            </a:r>
          </a:p>
        </p:txBody>
      </p:sp>
      <p:graphicFrame>
        <p:nvGraphicFramePr>
          <p:cNvPr id="21" name="Table 20"/>
          <p:cNvGraphicFramePr>
            <a:graphicFrameLocks noGrp="1"/>
          </p:cNvGraphicFramePr>
          <p:nvPr>
            <p:extLst/>
          </p:nvPr>
        </p:nvGraphicFramePr>
        <p:xfrm>
          <a:off x="2679759" y="4153392"/>
          <a:ext cx="2808273" cy="1524000"/>
        </p:xfrm>
        <a:graphic>
          <a:graphicData uri="http://schemas.openxmlformats.org/drawingml/2006/table">
            <a:tbl>
              <a:tblPr firstRow="1" bandRow="1">
                <a:tableStyleId>{0660B408-B3CF-4A94-85FC-2B1E0A45F4A2}</a:tableStyleId>
              </a:tblPr>
              <a:tblGrid>
                <a:gridCol w="936091">
                  <a:extLst>
                    <a:ext uri="{9D8B030D-6E8A-4147-A177-3AD203B41FA5}">
                      <a16:colId xmlns:a16="http://schemas.microsoft.com/office/drawing/2014/main" val="20000"/>
                    </a:ext>
                  </a:extLst>
                </a:gridCol>
                <a:gridCol w="936091">
                  <a:extLst>
                    <a:ext uri="{9D8B030D-6E8A-4147-A177-3AD203B41FA5}">
                      <a16:colId xmlns:a16="http://schemas.microsoft.com/office/drawing/2014/main" val="20001"/>
                    </a:ext>
                  </a:extLst>
                </a:gridCol>
                <a:gridCol w="936091">
                  <a:extLst>
                    <a:ext uri="{9D8B030D-6E8A-4147-A177-3AD203B41FA5}">
                      <a16:colId xmlns:a16="http://schemas.microsoft.com/office/drawing/2014/main" val="20002"/>
                    </a:ext>
                  </a:extLst>
                </a:gridCol>
              </a:tblGrid>
              <a:tr h="297949">
                <a:tc>
                  <a:txBody>
                    <a:bodyPr/>
                    <a:lstStyle/>
                    <a:p>
                      <a:r>
                        <a:rPr lang="en-US" sz="1400" dirty="0"/>
                        <a:t>Customer</a:t>
                      </a:r>
                    </a:p>
                  </a:txBody>
                  <a:tcPr/>
                </a:tc>
                <a:tc>
                  <a:txBody>
                    <a:bodyPr/>
                    <a:lstStyle/>
                    <a:p>
                      <a:r>
                        <a:rPr lang="en-US" sz="1400" dirty="0"/>
                        <a:t>Price</a:t>
                      </a:r>
                    </a:p>
                  </a:txBody>
                  <a:tcPr/>
                </a:tc>
                <a:tc>
                  <a:txBody>
                    <a:bodyPr/>
                    <a:lstStyle/>
                    <a:p>
                      <a:r>
                        <a:rPr lang="en-US" sz="1400" dirty="0"/>
                        <a:t>Year</a:t>
                      </a:r>
                    </a:p>
                  </a:txBody>
                  <a:tcPr/>
                </a:tc>
                <a:extLst>
                  <a:ext uri="{0D108BD9-81ED-4DB2-BD59-A6C34878D82A}">
                    <a16:rowId xmlns:a16="http://schemas.microsoft.com/office/drawing/2014/main" val="10000"/>
                  </a:ext>
                </a:extLst>
              </a:tr>
              <a:tr h="297949">
                <a:tc>
                  <a:txBody>
                    <a:bodyPr/>
                    <a:lstStyle/>
                    <a:p>
                      <a:r>
                        <a:rPr lang="en-US" sz="1400" dirty="0"/>
                        <a:t>2</a:t>
                      </a:r>
                    </a:p>
                  </a:txBody>
                  <a:tcPr/>
                </a:tc>
                <a:tc>
                  <a:txBody>
                    <a:bodyPr/>
                    <a:lstStyle/>
                    <a:p>
                      <a:r>
                        <a:rPr lang="en-US" sz="1400" dirty="0"/>
                        <a:t>7</a:t>
                      </a:r>
                    </a:p>
                  </a:txBody>
                  <a:tcPr/>
                </a:tc>
                <a:tc>
                  <a:txBody>
                    <a:bodyPr/>
                    <a:lstStyle/>
                    <a:p>
                      <a:r>
                        <a:rPr lang="en-US" sz="1400" dirty="0"/>
                        <a:t>2005</a:t>
                      </a:r>
                    </a:p>
                  </a:txBody>
                  <a:tcPr/>
                </a:tc>
                <a:extLst>
                  <a:ext uri="{0D108BD9-81ED-4DB2-BD59-A6C34878D82A}">
                    <a16:rowId xmlns:a16="http://schemas.microsoft.com/office/drawing/2014/main" val="10001"/>
                  </a:ext>
                </a:extLst>
              </a:tr>
              <a:tr h="297949">
                <a:tc>
                  <a:txBody>
                    <a:bodyPr/>
                    <a:lstStyle/>
                    <a:p>
                      <a:r>
                        <a:rPr lang="en-US" sz="1400" dirty="0"/>
                        <a:t>2</a:t>
                      </a:r>
                    </a:p>
                  </a:txBody>
                  <a:tcPr/>
                </a:tc>
                <a:tc>
                  <a:txBody>
                    <a:bodyPr/>
                    <a:lstStyle/>
                    <a:p>
                      <a:r>
                        <a:rPr lang="en-US" sz="1400" dirty="0"/>
                        <a:t>13</a:t>
                      </a:r>
                    </a:p>
                  </a:txBody>
                  <a:tcPr/>
                </a:tc>
                <a:tc>
                  <a:txBody>
                    <a:bodyPr/>
                    <a:lstStyle/>
                    <a:p>
                      <a:r>
                        <a:rPr lang="en-US" sz="1400" dirty="0"/>
                        <a:t>2007</a:t>
                      </a:r>
                    </a:p>
                  </a:txBody>
                  <a:tcPr/>
                </a:tc>
                <a:extLst>
                  <a:ext uri="{0D108BD9-81ED-4DB2-BD59-A6C34878D82A}">
                    <a16:rowId xmlns:a16="http://schemas.microsoft.com/office/drawing/2014/main" val="10002"/>
                  </a:ext>
                </a:extLst>
              </a:tr>
              <a:tr h="297949">
                <a:tc>
                  <a:txBody>
                    <a:bodyPr/>
                    <a:lstStyle/>
                    <a:p>
                      <a:r>
                        <a:rPr lang="en-US" sz="1400" dirty="0"/>
                        <a:t>2</a:t>
                      </a:r>
                    </a:p>
                  </a:txBody>
                  <a:tcPr/>
                </a:tc>
                <a:tc>
                  <a:txBody>
                    <a:bodyPr/>
                    <a:lstStyle/>
                    <a:p>
                      <a:r>
                        <a:rPr lang="en-US" sz="1400" dirty="0"/>
                        <a:t>15</a:t>
                      </a:r>
                    </a:p>
                  </a:txBody>
                  <a:tcPr/>
                </a:tc>
                <a:tc>
                  <a:txBody>
                    <a:bodyPr/>
                    <a:lstStyle/>
                    <a:p>
                      <a:r>
                        <a:rPr lang="en-US" sz="1400" dirty="0"/>
                        <a:t>2010</a:t>
                      </a:r>
                    </a:p>
                  </a:txBody>
                  <a:tcPr/>
                </a:tc>
                <a:extLst>
                  <a:ext uri="{0D108BD9-81ED-4DB2-BD59-A6C34878D82A}">
                    <a16:rowId xmlns:a16="http://schemas.microsoft.com/office/drawing/2014/main" val="10003"/>
                  </a:ext>
                </a:extLst>
              </a:tr>
              <a:tr h="297949">
                <a:tc>
                  <a:txBody>
                    <a:bodyPr/>
                    <a:lstStyle/>
                    <a:p>
                      <a:r>
                        <a:rPr lang="en-US" sz="1400" dirty="0"/>
                        <a:t>2</a:t>
                      </a:r>
                    </a:p>
                  </a:txBody>
                  <a:tcPr/>
                </a:tc>
                <a:tc>
                  <a:txBody>
                    <a:bodyPr/>
                    <a:lstStyle/>
                    <a:p>
                      <a:r>
                        <a:rPr lang="en-US" sz="1400" dirty="0"/>
                        <a:t>10</a:t>
                      </a:r>
                    </a:p>
                  </a:txBody>
                  <a:tcPr/>
                </a:tc>
                <a:tc>
                  <a:txBody>
                    <a:bodyPr/>
                    <a:lstStyle/>
                    <a:p>
                      <a:r>
                        <a:rPr lang="en-US" sz="1400" dirty="0"/>
                        <a:t>2011</a:t>
                      </a:r>
                    </a:p>
                  </a:txBody>
                  <a:tcPr/>
                </a:tc>
                <a:extLst>
                  <a:ext uri="{0D108BD9-81ED-4DB2-BD59-A6C34878D82A}">
                    <a16:rowId xmlns:a16="http://schemas.microsoft.com/office/drawing/2014/main" val="10004"/>
                  </a:ext>
                </a:extLst>
              </a:tr>
            </a:tbl>
          </a:graphicData>
        </a:graphic>
      </p:graphicFrame>
      <p:graphicFrame>
        <p:nvGraphicFramePr>
          <p:cNvPr id="22" name="Table 21"/>
          <p:cNvGraphicFramePr>
            <a:graphicFrameLocks noGrp="1"/>
          </p:cNvGraphicFramePr>
          <p:nvPr>
            <p:extLst/>
          </p:nvPr>
        </p:nvGraphicFramePr>
        <p:xfrm>
          <a:off x="5589616" y="4153392"/>
          <a:ext cx="1104569" cy="1524000"/>
        </p:xfrm>
        <a:graphic>
          <a:graphicData uri="http://schemas.openxmlformats.org/drawingml/2006/table">
            <a:tbl>
              <a:tblPr firstRow="1" bandRow="1">
                <a:tableStyleId>{0660B408-B3CF-4A94-85FC-2B1E0A45F4A2}</a:tableStyleId>
              </a:tblPr>
              <a:tblGrid>
                <a:gridCol w="1104569">
                  <a:extLst>
                    <a:ext uri="{9D8B030D-6E8A-4147-A177-3AD203B41FA5}">
                      <a16:colId xmlns:a16="http://schemas.microsoft.com/office/drawing/2014/main" val="20000"/>
                    </a:ext>
                  </a:extLst>
                </a:gridCol>
              </a:tblGrid>
              <a:tr h="304800">
                <a:tc>
                  <a:txBody>
                    <a:bodyPr/>
                    <a:lstStyle/>
                    <a:p>
                      <a:r>
                        <a:rPr lang="en-US" sz="1400" dirty="0"/>
                        <a:t>Prediction</a:t>
                      </a:r>
                    </a:p>
                  </a:txBody>
                  <a:tcPr/>
                </a:tc>
                <a:extLst>
                  <a:ext uri="{0D108BD9-81ED-4DB2-BD59-A6C34878D82A}">
                    <a16:rowId xmlns:a16="http://schemas.microsoft.com/office/drawing/2014/main" val="10000"/>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1"/>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2"/>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3"/>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4042146641"/>
      </p:ext>
    </p:extLst>
  </p:cSld>
  <p:clrMapOvr>
    <a:masterClrMapping/>
  </p:clrMapOvr>
  <mc:AlternateContent xmlns:mc="http://schemas.openxmlformats.org/markup-compatibility/2006" xmlns:p14="http://schemas.microsoft.com/office/powerpoint/2010/main">
    <mc:Choice Requires="p14">
      <p:transition spd="slow" p14:dur="2000" advTm="57637"/>
    </mc:Choice>
    <mc:Fallback xmlns="">
      <p:transition spd="slow" advTm="576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3" presetClass="entr" presetSubtype="1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3" presetClass="entr" presetSubtype="1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par>
                                <p:cTn id="24" presetID="3"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2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Iterative SAT solving </a:t>
            </a:r>
          </a:p>
        </p:txBody>
      </p:sp>
      <p:graphicFrame>
        <p:nvGraphicFramePr>
          <p:cNvPr id="4" name="Table 3"/>
          <p:cNvGraphicFramePr>
            <a:graphicFrameLocks noGrp="1"/>
          </p:cNvGraphicFramePr>
          <p:nvPr>
            <p:extLst>
              <p:ext uri="{D42A27DB-BD31-4B8C-83A1-F6EECF244321}">
                <p14:modId xmlns:p14="http://schemas.microsoft.com/office/powerpoint/2010/main" val="2635463672"/>
              </p:ext>
            </p:extLst>
          </p:nvPr>
        </p:nvGraphicFramePr>
        <p:xfrm>
          <a:off x="2670971" y="1244676"/>
          <a:ext cx="2808273" cy="1524000"/>
        </p:xfrm>
        <a:graphic>
          <a:graphicData uri="http://schemas.openxmlformats.org/drawingml/2006/table">
            <a:tbl>
              <a:tblPr firstRow="1" bandRow="1">
                <a:tableStyleId>{0660B408-B3CF-4A94-85FC-2B1E0A45F4A2}</a:tableStyleId>
              </a:tblPr>
              <a:tblGrid>
                <a:gridCol w="936091">
                  <a:extLst>
                    <a:ext uri="{9D8B030D-6E8A-4147-A177-3AD203B41FA5}">
                      <a16:colId xmlns:a16="http://schemas.microsoft.com/office/drawing/2014/main" val="20000"/>
                    </a:ext>
                  </a:extLst>
                </a:gridCol>
                <a:gridCol w="936091">
                  <a:extLst>
                    <a:ext uri="{9D8B030D-6E8A-4147-A177-3AD203B41FA5}">
                      <a16:colId xmlns:a16="http://schemas.microsoft.com/office/drawing/2014/main" val="20001"/>
                    </a:ext>
                  </a:extLst>
                </a:gridCol>
                <a:gridCol w="936091">
                  <a:extLst>
                    <a:ext uri="{9D8B030D-6E8A-4147-A177-3AD203B41FA5}">
                      <a16:colId xmlns:a16="http://schemas.microsoft.com/office/drawing/2014/main" val="20002"/>
                    </a:ext>
                  </a:extLst>
                </a:gridCol>
              </a:tblGrid>
              <a:tr h="297949">
                <a:tc>
                  <a:txBody>
                    <a:bodyPr/>
                    <a:lstStyle/>
                    <a:p>
                      <a:r>
                        <a:rPr lang="en-US" sz="1400" dirty="0"/>
                        <a:t>Customer</a:t>
                      </a:r>
                    </a:p>
                  </a:txBody>
                  <a:tcPr/>
                </a:tc>
                <a:tc>
                  <a:txBody>
                    <a:bodyPr/>
                    <a:lstStyle/>
                    <a:p>
                      <a:r>
                        <a:rPr lang="en-US" sz="1400" dirty="0"/>
                        <a:t>Price</a:t>
                      </a:r>
                    </a:p>
                  </a:txBody>
                  <a:tcPr/>
                </a:tc>
                <a:tc>
                  <a:txBody>
                    <a:bodyPr/>
                    <a:lstStyle/>
                    <a:p>
                      <a:r>
                        <a:rPr lang="en-US" sz="1400" dirty="0"/>
                        <a:t>Year</a:t>
                      </a:r>
                    </a:p>
                  </a:txBody>
                  <a:tcPr/>
                </a:tc>
                <a:extLst>
                  <a:ext uri="{0D108BD9-81ED-4DB2-BD59-A6C34878D82A}">
                    <a16:rowId xmlns:a16="http://schemas.microsoft.com/office/drawing/2014/main" val="10000"/>
                  </a:ext>
                </a:extLst>
              </a:tr>
              <a:tr h="297949">
                <a:tc>
                  <a:txBody>
                    <a:bodyPr/>
                    <a:lstStyle/>
                    <a:p>
                      <a:r>
                        <a:rPr lang="en-US" sz="1400" dirty="0"/>
                        <a:t>2</a:t>
                      </a:r>
                    </a:p>
                  </a:txBody>
                  <a:tcPr/>
                </a:tc>
                <a:tc>
                  <a:txBody>
                    <a:bodyPr/>
                    <a:lstStyle/>
                    <a:p>
                      <a:r>
                        <a:rPr lang="en-US" sz="1400" dirty="0"/>
                        <a:t>7</a:t>
                      </a:r>
                    </a:p>
                  </a:txBody>
                  <a:tcPr/>
                </a:tc>
                <a:tc>
                  <a:txBody>
                    <a:bodyPr/>
                    <a:lstStyle/>
                    <a:p>
                      <a:r>
                        <a:rPr lang="en-US" sz="1400" dirty="0"/>
                        <a:t>2005</a:t>
                      </a:r>
                    </a:p>
                  </a:txBody>
                  <a:tcPr/>
                </a:tc>
                <a:extLst>
                  <a:ext uri="{0D108BD9-81ED-4DB2-BD59-A6C34878D82A}">
                    <a16:rowId xmlns:a16="http://schemas.microsoft.com/office/drawing/2014/main" val="10001"/>
                  </a:ext>
                </a:extLst>
              </a:tr>
              <a:tr h="297949">
                <a:tc>
                  <a:txBody>
                    <a:bodyPr/>
                    <a:lstStyle/>
                    <a:p>
                      <a:r>
                        <a:rPr lang="en-US" sz="1400" dirty="0"/>
                        <a:t>2</a:t>
                      </a:r>
                    </a:p>
                  </a:txBody>
                  <a:tcPr/>
                </a:tc>
                <a:tc>
                  <a:txBody>
                    <a:bodyPr/>
                    <a:lstStyle/>
                    <a:p>
                      <a:r>
                        <a:rPr lang="en-US" sz="1400" dirty="0"/>
                        <a:t>13</a:t>
                      </a:r>
                    </a:p>
                  </a:txBody>
                  <a:tcPr/>
                </a:tc>
                <a:tc>
                  <a:txBody>
                    <a:bodyPr/>
                    <a:lstStyle/>
                    <a:p>
                      <a:r>
                        <a:rPr lang="en-US" sz="1400" dirty="0"/>
                        <a:t>2007</a:t>
                      </a:r>
                    </a:p>
                  </a:txBody>
                  <a:tcPr/>
                </a:tc>
                <a:extLst>
                  <a:ext uri="{0D108BD9-81ED-4DB2-BD59-A6C34878D82A}">
                    <a16:rowId xmlns:a16="http://schemas.microsoft.com/office/drawing/2014/main" val="10002"/>
                  </a:ext>
                </a:extLst>
              </a:tr>
              <a:tr h="297949">
                <a:tc>
                  <a:txBody>
                    <a:bodyPr/>
                    <a:lstStyle/>
                    <a:p>
                      <a:r>
                        <a:rPr lang="en-US" sz="1400" dirty="0"/>
                        <a:t>2</a:t>
                      </a:r>
                    </a:p>
                  </a:txBody>
                  <a:tcPr/>
                </a:tc>
                <a:tc>
                  <a:txBody>
                    <a:bodyPr/>
                    <a:lstStyle/>
                    <a:p>
                      <a:r>
                        <a:rPr lang="en-US" sz="1400" dirty="0"/>
                        <a:t>15</a:t>
                      </a:r>
                    </a:p>
                  </a:txBody>
                  <a:tcPr/>
                </a:tc>
                <a:tc>
                  <a:txBody>
                    <a:bodyPr/>
                    <a:lstStyle/>
                    <a:p>
                      <a:r>
                        <a:rPr lang="en-US" sz="1400" dirty="0"/>
                        <a:t>2010</a:t>
                      </a:r>
                    </a:p>
                  </a:txBody>
                  <a:tcPr/>
                </a:tc>
                <a:extLst>
                  <a:ext uri="{0D108BD9-81ED-4DB2-BD59-A6C34878D82A}">
                    <a16:rowId xmlns:a16="http://schemas.microsoft.com/office/drawing/2014/main" val="10003"/>
                  </a:ext>
                </a:extLst>
              </a:tr>
              <a:tr h="297949">
                <a:tc>
                  <a:txBody>
                    <a:bodyPr/>
                    <a:lstStyle/>
                    <a:p>
                      <a:r>
                        <a:rPr lang="en-US" sz="1400" dirty="0"/>
                        <a:t>2</a:t>
                      </a:r>
                    </a:p>
                  </a:txBody>
                  <a:tcPr/>
                </a:tc>
                <a:tc>
                  <a:txBody>
                    <a:bodyPr/>
                    <a:lstStyle/>
                    <a:p>
                      <a:r>
                        <a:rPr lang="en-US" sz="1400" dirty="0"/>
                        <a:t>10</a:t>
                      </a:r>
                    </a:p>
                  </a:txBody>
                  <a:tcPr/>
                </a:tc>
                <a:tc>
                  <a:txBody>
                    <a:bodyPr/>
                    <a:lstStyle/>
                    <a:p>
                      <a:r>
                        <a:rPr lang="en-US" sz="1400" dirty="0"/>
                        <a:t>2011</a:t>
                      </a:r>
                    </a:p>
                  </a:txBody>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14980380"/>
              </p:ext>
            </p:extLst>
          </p:nvPr>
        </p:nvGraphicFramePr>
        <p:xfrm>
          <a:off x="5535858" y="1244676"/>
          <a:ext cx="1104569" cy="1524000"/>
        </p:xfrm>
        <a:graphic>
          <a:graphicData uri="http://schemas.openxmlformats.org/drawingml/2006/table">
            <a:tbl>
              <a:tblPr firstRow="1" bandRow="1">
                <a:tableStyleId>{0660B408-B3CF-4A94-85FC-2B1E0A45F4A2}</a:tableStyleId>
              </a:tblPr>
              <a:tblGrid>
                <a:gridCol w="1104569">
                  <a:extLst>
                    <a:ext uri="{9D8B030D-6E8A-4147-A177-3AD203B41FA5}">
                      <a16:colId xmlns:a16="http://schemas.microsoft.com/office/drawing/2014/main" val="20000"/>
                    </a:ext>
                  </a:extLst>
                </a:gridCol>
              </a:tblGrid>
              <a:tr h="304800">
                <a:tc>
                  <a:txBody>
                    <a:bodyPr/>
                    <a:lstStyle/>
                    <a:p>
                      <a:r>
                        <a:rPr lang="en-US" sz="1400" dirty="0"/>
                        <a:t>Prediction</a:t>
                      </a:r>
                    </a:p>
                  </a:txBody>
                  <a:tcPr/>
                </a:tc>
                <a:extLst>
                  <a:ext uri="{0D108BD9-81ED-4DB2-BD59-A6C34878D82A}">
                    <a16:rowId xmlns:a16="http://schemas.microsoft.com/office/drawing/2014/main" val="10000"/>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1"/>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2"/>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3"/>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02454083"/>
              </p:ext>
            </p:extLst>
          </p:nvPr>
        </p:nvGraphicFramePr>
        <p:xfrm>
          <a:off x="6701298" y="1244584"/>
          <a:ext cx="1104569" cy="1524000"/>
        </p:xfrm>
        <a:graphic>
          <a:graphicData uri="http://schemas.openxmlformats.org/drawingml/2006/table">
            <a:tbl>
              <a:tblPr firstRow="1" bandRow="1">
                <a:tableStyleId>{0660B408-B3CF-4A94-85FC-2B1E0A45F4A2}</a:tableStyleId>
              </a:tblPr>
              <a:tblGrid>
                <a:gridCol w="1104569">
                  <a:extLst>
                    <a:ext uri="{9D8B030D-6E8A-4147-A177-3AD203B41FA5}">
                      <a16:colId xmlns:a16="http://schemas.microsoft.com/office/drawing/2014/main" val="20000"/>
                    </a:ext>
                  </a:extLst>
                </a:gridCol>
              </a:tblGrid>
              <a:tr h="304800">
                <a:tc>
                  <a:txBody>
                    <a:bodyPr/>
                    <a:lstStyle/>
                    <a:p>
                      <a:r>
                        <a:rPr lang="en-US" sz="1400" dirty="0"/>
                        <a:t>Confidence</a:t>
                      </a:r>
                    </a:p>
                  </a:txBody>
                  <a:tcPr/>
                </a:tc>
                <a:extLst>
                  <a:ext uri="{0D108BD9-81ED-4DB2-BD59-A6C34878D82A}">
                    <a16:rowId xmlns:a16="http://schemas.microsoft.com/office/drawing/2014/main" val="10000"/>
                  </a:ext>
                </a:extLst>
              </a:tr>
              <a:tr h="304800">
                <a:tc>
                  <a:txBody>
                    <a:bodyPr/>
                    <a:lstStyle/>
                    <a:p>
                      <a:r>
                        <a:rPr lang="en-US" sz="1400" baseline="0" dirty="0"/>
                        <a:t>0.3</a:t>
                      </a:r>
                      <a:endParaRPr lang="en-US" sz="1400" baseline="-25000" dirty="0"/>
                    </a:p>
                  </a:txBody>
                  <a:tcPr/>
                </a:tc>
                <a:extLst>
                  <a:ext uri="{0D108BD9-81ED-4DB2-BD59-A6C34878D82A}">
                    <a16:rowId xmlns:a16="http://schemas.microsoft.com/office/drawing/2014/main" val="10001"/>
                  </a:ext>
                </a:extLst>
              </a:tr>
              <a:tr h="304800">
                <a:tc>
                  <a:txBody>
                    <a:bodyPr/>
                    <a:lstStyle/>
                    <a:p>
                      <a:r>
                        <a:rPr lang="en-US" sz="1400" baseline="0" dirty="0"/>
                        <a:t>0.2</a:t>
                      </a:r>
                      <a:endParaRPr lang="en-US" sz="1400" baseline="-25000" dirty="0"/>
                    </a:p>
                  </a:txBody>
                  <a:tcPr/>
                </a:tc>
                <a:extLst>
                  <a:ext uri="{0D108BD9-81ED-4DB2-BD59-A6C34878D82A}">
                    <a16:rowId xmlns:a16="http://schemas.microsoft.com/office/drawing/2014/main" val="10002"/>
                  </a:ext>
                </a:extLst>
              </a:tr>
              <a:tr h="304800">
                <a:tc>
                  <a:txBody>
                    <a:bodyPr/>
                    <a:lstStyle/>
                    <a:p>
                      <a:r>
                        <a:rPr lang="en-US" sz="1400" baseline="0" dirty="0"/>
                        <a:t>0.9</a:t>
                      </a:r>
                      <a:endParaRPr lang="en-US" sz="1400" baseline="-25000" dirty="0"/>
                    </a:p>
                  </a:txBody>
                  <a:tcPr/>
                </a:tc>
                <a:extLst>
                  <a:ext uri="{0D108BD9-81ED-4DB2-BD59-A6C34878D82A}">
                    <a16:rowId xmlns:a16="http://schemas.microsoft.com/office/drawing/2014/main" val="10003"/>
                  </a:ext>
                </a:extLst>
              </a:tr>
              <a:tr h="304800">
                <a:tc>
                  <a:txBody>
                    <a:bodyPr/>
                    <a:lstStyle/>
                    <a:p>
                      <a:r>
                        <a:rPr lang="en-US" sz="1400" baseline="0" dirty="0"/>
                        <a:t>0.9</a:t>
                      </a:r>
                      <a:endParaRPr lang="en-US" sz="1400" baseline="-25000" dirty="0"/>
                    </a:p>
                  </a:txBody>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88383534"/>
              </p:ext>
            </p:extLst>
          </p:nvPr>
        </p:nvGraphicFramePr>
        <p:xfrm>
          <a:off x="7903047" y="1244676"/>
          <a:ext cx="828523" cy="1524000"/>
        </p:xfrm>
        <a:graphic>
          <a:graphicData uri="http://schemas.openxmlformats.org/drawingml/2006/table">
            <a:tbl>
              <a:tblPr firstRow="1" bandRow="1">
                <a:tableStyleId>{0660B408-B3CF-4A94-85FC-2B1E0A45F4A2}</a:tableStyleId>
              </a:tblPr>
              <a:tblGrid>
                <a:gridCol w="828523">
                  <a:extLst>
                    <a:ext uri="{9D8B030D-6E8A-4147-A177-3AD203B41FA5}">
                      <a16:colId xmlns:a16="http://schemas.microsoft.com/office/drawing/2014/main" val="20000"/>
                    </a:ext>
                  </a:extLst>
                </a:gridCol>
              </a:tblGrid>
              <a:tr h="304800">
                <a:tc>
                  <a:txBody>
                    <a:bodyPr/>
                    <a:lstStyle/>
                    <a:p>
                      <a:r>
                        <a:rPr lang="en-US" sz="1400" dirty="0"/>
                        <a:t>Labels</a:t>
                      </a:r>
                    </a:p>
                  </a:txBody>
                  <a:tcPr/>
                </a:tc>
                <a:extLst>
                  <a:ext uri="{0D108BD9-81ED-4DB2-BD59-A6C34878D82A}">
                    <a16:rowId xmlns:a16="http://schemas.microsoft.com/office/drawing/2014/main" val="10000"/>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1"/>
                  </a:ext>
                </a:extLst>
              </a:tr>
              <a:tr h="304800">
                <a:tc>
                  <a:txBody>
                    <a:bodyPr/>
                    <a:lstStyle/>
                    <a:p>
                      <a:r>
                        <a:rPr lang="en-US" sz="1400" baseline="0" dirty="0"/>
                        <a:t>b</a:t>
                      </a:r>
                      <a:r>
                        <a:rPr lang="en-US" sz="1400" baseline="-25000" dirty="0"/>
                        <a:t>1</a:t>
                      </a:r>
                    </a:p>
                  </a:txBody>
                  <a:tcPr/>
                </a:tc>
                <a:extLst>
                  <a:ext uri="{0D108BD9-81ED-4DB2-BD59-A6C34878D82A}">
                    <a16:rowId xmlns:a16="http://schemas.microsoft.com/office/drawing/2014/main" val="10002"/>
                  </a:ext>
                </a:extLst>
              </a:tr>
              <a:tr h="304800">
                <a:tc>
                  <a:txBody>
                    <a:bodyPr/>
                    <a:lstStyle/>
                    <a:p>
                      <a:r>
                        <a:rPr lang="en-US" sz="1400" baseline="0" dirty="0"/>
                        <a:t>+</a:t>
                      </a:r>
                    </a:p>
                  </a:txBody>
                  <a:tcPr/>
                </a:tc>
                <a:extLst>
                  <a:ext uri="{0D108BD9-81ED-4DB2-BD59-A6C34878D82A}">
                    <a16:rowId xmlns:a16="http://schemas.microsoft.com/office/drawing/2014/main" val="10003"/>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08677967"/>
              </p:ext>
            </p:extLst>
          </p:nvPr>
        </p:nvGraphicFramePr>
        <p:xfrm>
          <a:off x="8668823" y="1244676"/>
          <a:ext cx="828523" cy="1524000"/>
        </p:xfrm>
        <a:graphic>
          <a:graphicData uri="http://schemas.openxmlformats.org/drawingml/2006/table">
            <a:tbl>
              <a:tblPr firstRow="1" bandRow="1">
                <a:tableStyleId>{0660B408-B3CF-4A94-85FC-2B1E0A45F4A2}</a:tableStyleId>
              </a:tblPr>
              <a:tblGrid>
                <a:gridCol w="828523">
                  <a:extLst>
                    <a:ext uri="{9D8B030D-6E8A-4147-A177-3AD203B41FA5}">
                      <a16:colId xmlns:a16="http://schemas.microsoft.com/office/drawing/2014/main" val="20000"/>
                    </a:ext>
                  </a:extLst>
                </a:gridCol>
              </a:tblGrid>
              <a:tr h="304800">
                <a:tc>
                  <a:txBody>
                    <a:bodyPr/>
                    <a:lstStyle/>
                    <a:p>
                      <a:r>
                        <a:rPr lang="en-US" sz="1400" dirty="0"/>
                        <a:t>Labels</a:t>
                      </a:r>
                    </a:p>
                  </a:txBody>
                  <a:tcPr/>
                </a:tc>
                <a:extLst>
                  <a:ext uri="{0D108BD9-81ED-4DB2-BD59-A6C34878D82A}">
                    <a16:rowId xmlns:a16="http://schemas.microsoft.com/office/drawing/2014/main" val="10000"/>
                  </a:ext>
                </a:extLst>
              </a:tr>
              <a:tr h="304800">
                <a:tc>
                  <a:txBody>
                    <a:bodyPr/>
                    <a:lstStyle/>
                    <a:p>
                      <a:r>
                        <a:rPr lang="en-US" sz="1400" baseline="0" dirty="0"/>
                        <a:t>b</a:t>
                      </a:r>
                      <a:r>
                        <a:rPr lang="en-US" sz="1400" baseline="-25000" dirty="0"/>
                        <a:t>1</a:t>
                      </a:r>
                    </a:p>
                  </a:txBody>
                  <a:tcPr/>
                </a:tc>
                <a:extLst>
                  <a:ext uri="{0D108BD9-81ED-4DB2-BD59-A6C34878D82A}">
                    <a16:rowId xmlns:a16="http://schemas.microsoft.com/office/drawing/2014/main" val="10001"/>
                  </a:ext>
                </a:extLst>
              </a:tr>
              <a:tr h="304800">
                <a:tc>
                  <a:txBody>
                    <a:bodyPr/>
                    <a:lstStyle/>
                    <a:p>
                      <a:r>
                        <a:rPr lang="en-US" sz="1400" baseline="0" dirty="0"/>
                        <a:t>b</a:t>
                      </a:r>
                      <a:r>
                        <a:rPr lang="en-US" sz="1400" baseline="-25000" dirty="0"/>
                        <a:t>2</a:t>
                      </a:r>
                    </a:p>
                  </a:txBody>
                  <a:tcPr/>
                </a:tc>
                <a:extLst>
                  <a:ext uri="{0D108BD9-81ED-4DB2-BD59-A6C34878D82A}">
                    <a16:rowId xmlns:a16="http://schemas.microsoft.com/office/drawing/2014/main" val="10002"/>
                  </a:ext>
                </a:extLst>
              </a:tr>
              <a:tr h="304800">
                <a:tc>
                  <a:txBody>
                    <a:bodyPr/>
                    <a:lstStyle/>
                    <a:p>
                      <a:r>
                        <a:rPr lang="en-US" sz="1400" baseline="0" dirty="0"/>
                        <a:t>+</a:t>
                      </a:r>
                    </a:p>
                  </a:txBody>
                  <a:tcPr/>
                </a:tc>
                <a:extLst>
                  <a:ext uri="{0D108BD9-81ED-4DB2-BD59-A6C34878D82A}">
                    <a16:rowId xmlns:a16="http://schemas.microsoft.com/office/drawing/2014/main" val="10003"/>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4"/>
                  </a:ext>
                </a:extLst>
              </a:tr>
            </a:tbl>
          </a:graphicData>
        </a:graphic>
      </p:graphicFrame>
      <p:sp>
        <p:nvSpPr>
          <p:cNvPr id="3" name="Rectangle 2"/>
          <p:cNvSpPr/>
          <p:nvPr/>
        </p:nvSpPr>
        <p:spPr>
          <a:xfrm>
            <a:off x="7791353" y="2922493"/>
            <a:ext cx="1532097" cy="954107"/>
          </a:xfrm>
          <a:prstGeom prst="rect">
            <a:avLst/>
          </a:prstGeom>
        </p:spPr>
        <p:txBody>
          <a:bodyPr wrap="square">
            <a:spAutoFit/>
          </a:bodyPr>
          <a:lstStyle/>
          <a:p>
            <a:r>
              <a:rPr lang="en-US" sz="1400" dirty="0"/>
              <a:t> b</a:t>
            </a:r>
            <a:r>
              <a:rPr lang="en-US" sz="1400" baseline="-25000" dirty="0"/>
              <a:t>1</a:t>
            </a:r>
            <a:r>
              <a:rPr lang="en-US" sz="1400" dirty="0"/>
              <a:t> ? 13 : 0 </a:t>
            </a:r>
          </a:p>
          <a:p>
            <a:r>
              <a:rPr lang="en-US" sz="1400" dirty="0"/>
              <a:t>+ 15 </a:t>
            </a:r>
          </a:p>
          <a:p>
            <a:r>
              <a:rPr lang="en-US" sz="1400" dirty="0"/>
              <a:t>+ 10</a:t>
            </a:r>
          </a:p>
          <a:p>
            <a:r>
              <a:rPr lang="en-US" sz="1400" dirty="0"/>
              <a:t>= 32</a:t>
            </a:r>
          </a:p>
        </p:txBody>
      </p:sp>
      <p:sp>
        <p:nvSpPr>
          <p:cNvPr id="9" name="Rectangle 8"/>
          <p:cNvSpPr/>
          <p:nvPr/>
        </p:nvSpPr>
        <p:spPr>
          <a:xfrm>
            <a:off x="9181007" y="2952588"/>
            <a:ext cx="1753622" cy="1169551"/>
          </a:xfrm>
          <a:prstGeom prst="rect">
            <a:avLst/>
          </a:prstGeom>
        </p:spPr>
        <p:txBody>
          <a:bodyPr wrap="square">
            <a:spAutoFit/>
          </a:bodyPr>
          <a:lstStyle/>
          <a:p>
            <a:r>
              <a:rPr lang="en-US" sz="1400" dirty="0"/>
              <a:t>  b</a:t>
            </a:r>
            <a:r>
              <a:rPr lang="en-US" sz="1400" baseline="-25000" dirty="0"/>
              <a:t>1</a:t>
            </a:r>
            <a:r>
              <a:rPr lang="en-US" sz="1400" dirty="0"/>
              <a:t> ? 7 : 0</a:t>
            </a:r>
          </a:p>
          <a:p>
            <a:r>
              <a:rPr lang="en-US" sz="1400" dirty="0"/>
              <a:t>+ b</a:t>
            </a:r>
            <a:r>
              <a:rPr lang="en-US" sz="1400" baseline="-25000" dirty="0"/>
              <a:t>2</a:t>
            </a:r>
            <a:r>
              <a:rPr lang="en-US" sz="1400" dirty="0"/>
              <a:t> ? 13  0</a:t>
            </a:r>
          </a:p>
          <a:p>
            <a:r>
              <a:rPr lang="en-US" sz="1400" dirty="0"/>
              <a:t>+ 15 </a:t>
            </a:r>
          </a:p>
          <a:p>
            <a:r>
              <a:rPr lang="en-US" sz="1400" dirty="0"/>
              <a:t>+ 10</a:t>
            </a:r>
          </a:p>
          <a:p>
            <a:r>
              <a:rPr lang="en-US" sz="1400" dirty="0"/>
              <a:t>= 32</a:t>
            </a:r>
          </a:p>
        </p:txBody>
      </p:sp>
      <p:sp>
        <p:nvSpPr>
          <p:cNvPr id="12" name="Slide Number Placeholder 11"/>
          <p:cNvSpPr>
            <a:spLocks noGrp="1"/>
          </p:cNvSpPr>
          <p:nvPr>
            <p:ph type="sldNum" sz="quarter" idx="12"/>
          </p:nvPr>
        </p:nvSpPr>
        <p:spPr>
          <a:xfrm>
            <a:off x="9376508" y="5390940"/>
            <a:ext cx="1596292" cy="404614"/>
          </a:xfrm>
        </p:spPr>
        <p:txBody>
          <a:bodyPr/>
          <a:lstStyle/>
          <a:p>
            <a:fld id="{FB514ECD-3CC7-0C4D-BF73-05ECAD6DEBA0}" type="slidenum">
              <a:rPr lang="en-US" smtClean="0"/>
              <a:pPr/>
              <a:t>66</a:t>
            </a:fld>
            <a:endParaRPr lang="en-US"/>
          </a:p>
        </p:txBody>
      </p:sp>
      <p:sp>
        <p:nvSpPr>
          <p:cNvPr id="13" name="TextBox 12"/>
          <p:cNvSpPr txBox="1"/>
          <p:nvPr/>
        </p:nvSpPr>
        <p:spPr>
          <a:xfrm>
            <a:off x="1586014" y="3105110"/>
            <a:ext cx="7388714" cy="1200329"/>
          </a:xfrm>
          <a:prstGeom prst="rect">
            <a:avLst/>
          </a:prstGeom>
          <a:noFill/>
        </p:spPr>
        <p:txBody>
          <a:bodyPr wrap="square" rtlCol="0">
            <a:spAutoFit/>
          </a:bodyPr>
          <a:lstStyle/>
          <a:p>
            <a:pPr marL="457200" indent="-457200"/>
            <a:r>
              <a:rPr lang="en-US" b="1" i="1" dirty="0"/>
              <a:t>		</a:t>
            </a:r>
          </a:p>
          <a:p>
            <a:pPr marL="457200" indent="-457200">
              <a:buFont typeface="Arial" pitchFamily="34" charset="0"/>
              <a:buChar char="•"/>
            </a:pPr>
            <a:r>
              <a:rPr lang="en-US" b="1" i="1" dirty="0"/>
              <a:t>Helps reduce the search space for SAT (16 to 4) </a:t>
            </a:r>
            <a:r>
              <a:rPr lang="en-US" dirty="0"/>
              <a:t> </a:t>
            </a:r>
          </a:p>
          <a:p>
            <a:pPr marL="457200" indent="-457200"/>
            <a:r>
              <a:rPr lang="en-US" dirty="0"/>
              <a:t>	In practice, make do with &lt; 10 symbolic variables as opposed </a:t>
            </a:r>
          </a:p>
          <a:p>
            <a:pPr marL="457200" indent="-457200"/>
            <a:r>
              <a:rPr lang="en-US" dirty="0"/>
              <a:t>	to ~100 …)</a:t>
            </a:r>
          </a:p>
        </p:txBody>
      </p:sp>
      <p:graphicFrame>
        <p:nvGraphicFramePr>
          <p:cNvPr id="14" name="Table 13"/>
          <p:cNvGraphicFramePr>
            <a:graphicFrameLocks noGrp="1"/>
          </p:cNvGraphicFramePr>
          <p:nvPr>
            <p:extLst>
              <p:ext uri="{D42A27DB-BD31-4B8C-83A1-F6EECF244321}">
                <p14:modId xmlns:p14="http://schemas.microsoft.com/office/powerpoint/2010/main" val="2801307024"/>
              </p:ext>
            </p:extLst>
          </p:nvPr>
        </p:nvGraphicFramePr>
        <p:xfrm>
          <a:off x="9435813" y="1247176"/>
          <a:ext cx="918678" cy="1524000"/>
        </p:xfrm>
        <a:graphic>
          <a:graphicData uri="http://schemas.openxmlformats.org/drawingml/2006/table">
            <a:tbl>
              <a:tblPr firstRow="1" bandRow="1">
                <a:tableStyleId>{0660B408-B3CF-4A94-85FC-2B1E0A45F4A2}</a:tableStyleId>
              </a:tblPr>
              <a:tblGrid>
                <a:gridCol w="918678">
                  <a:extLst>
                    <a:ext uri="{9D8B030D-6E8A-4147-A177-3AD203B41FA5}">
                      <a16:colId xmlns:a16="http://schemas.microsoft.com/office/drawing/2014/main" val="20000"/>
                    </a:ext>
                  </a:extLst>
                </a:gridCol>
              </a:tblGrid>
              <a:tr h="304800">
                <a:tc>
                  <a:txBody>
                    <a:bodyPr/>
                    <a:lstStyle/>
                    <a:p>
                      <a:r>
                        <a:rPr lang="en-US" sz="1400" dirty="0"/>
                        <a:t>Labels</a:t>
                      </a:r>
                    </a:p>
                  </a:txBody>
                  <a:tcPr/>
                </a:tc>
                <a:extLst>
                  <a:ext uri="{0D108BD9-81ED-4DB2-BD59-A6C34878D82A}">
                    <a16:rowId xmlns:a16="http://schemas.microsoft.com/office/drawing/2014/main" val="10000"/>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1"/>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2"/>
                  </a:ext>
                </a:extLst>
              </a:tr>
              <a:tr h="304800">
                <a:tc>
                  <a:txBody>
                    <a:bodyPr/>
                    <a:lstStyle/>
                    <a:p>
                      <a:r>
                        <a:rPr lang="en-US" sz="1400" baseline="0" dirty="0"/>
                        <a:t>+</a:t>
                      </a:r>
                    </a:p>
                  </a:txBody>
                  <a:tcPr/>
                </a:tc>
                <a:extLst>
                  <a:ext uri="{0D108BD9-81ED-4DB2-BD59-A6C34878D82A}">
                    <a16:rowId xmlns:a16="http://schemas.microsoft.com/office/drawing/2014/main" val="10003"/>
                  </a:ext>
                </a:extLst>
              </a:tr>
              <a:tr h="304800">
                <a:tc>
                  <a:txBody>
                    <a:bodyPr/>
                    <a:lstStyle/>
                    <a:p>
                      <a:r>
                        <a:rPr lang="en-US" sz="1400" baseline="0" dirty="0"/>
                        <a:t>+</a:t>
                      </a:r>
                      <a:endParaRPr lang="en-US" sz="1400" baseline="-25000" dirty="0"/>
                    </a:p>
                  </a:txBody>
                  <a:tcPr/>
                </a:tc>
                <a:extLst>
                  <a:ext uri="{0D108BD9-81ED-4DB2-BD59-A6C34878D82A}">
                    <a16:rowId xmlns:a16="http://schemas.microsoft.com/office/drawing/2014/main" val="10004"/>
                  </a:ext>
                </a:extLst>
              </a:tr>
            </a:tbl>
          </a:graphicData>
        </a:graphic>
      </p:graphicFrame>
      <p:sp>
        <p:nvSpPr>
          <p:cNvPr id="15" name="TextBox 14"/>
          <p:cNvSpPr txBox="1"/>
          <p:nvPr/>
        </p:nvSpPr>
        <p:spPr>
          <a:xfrm>
            <a:off x="1575689" y="4307450"/>
            <a:ext cx="9144000" cy="1477328"/>
          </a:xfrm>
          <a:prstGeom prst="rect">
            <a:avLst/>
          </a:prstGeom>
          <a:noFill/>
        </p:spPr>
        <p:txBody>
          <a:bodyPr wrap="square" rtlCol="0">
            <a:spAutoFit/>
          </a:bodyPr>
          <a:lstStyle/>
          <a:p>
            <a:pPr marL="457200" indent="-457200">
              <a:buFont typeface="Arial" pitchFamily="34" charset="0"/>
              <a:buChar char="•"/>
            </a:pPr>
            <a:r>
              <a:rPr lang="en-US" b="1" i="1" dirty="0"/>
              <a:t>Chooses </a:t>
            </a:r>
            <a:r>
              <a:rPr lang="en-US" dirty="0"/>
              <a:t>b1 = 1, b2  = 0, b3 = 1, b4 = 1                Year &gt;= 2008 or Price &lt; 8  </a:t>
            </a:r>
            <a:r>
              <a:rPr lang="en-US" b="1" i="1" dirty="0"/>
              <a:t> </a:t>
            </a:r>
          </a:p>
          <a:p>
            <a:pPr marL="457200" indent="-457200"/>
            <a:r>
              <a:rPr lang="en-US" b="1" i="1" dirty="0"/>
              <a:t>	                            over</a:t>
            </a:r>
          </a:p>
          <a:p>
            <a:pPr marL="457200" indent="-457200"/>
            <a:r>
              <a:rPr lang="en-US" b="1" i="1" dirty="0"/>
              <a:t>         </a:t>
            </a:r>
            <a:r>
              <a:rPr lang="en-US" dirty="0"/>
              <a:t>b1 = 0, b2  = 1, b3 = 0, b4 = 0            Year &gt; 2006 and (Price &lt; 10 or &gt; 15 or ( (Price &gt; 10 							          and  &lt;= 15 ) and ((Year &gt; 2005 and &lt; 2007) or &gt; 2010))  </a:t>
            </a:r>
          </a:p>
        </p:txBody>
      </p:sp>
      <p:cxnSp>
        <p:nvCxnSpPr>
          <p:cNvPr id="17" name="Straight Arrow Connector 16"/>
          <p:cNvCxnSpPr/>
          <p:nvPr/>
        </p:nvCxnSpPr>
        <p:spPr>
          <a:xfrm>
            <a:off x="5838935" y="4516066"/>
            <a:ext cx="416331"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929022" y="5058429"/>
            <a:ext cx="416331"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586015" y="2955842"/>
            <a:ext cx="1949573" cy="369332"/>
          </a:xfrm>
          <a:prstGeom prst="rect">
            <a:avLst/>
          </a:prstGeom>
          <a:noFill/>
        </p:spPr>
        <p:txBody>
          <a:bodyPr wrap="none" rtlCol="0">
            <a:spAutoFit/>
          </a:bodyPr>
          <a:lstStyle/>
          <a:p>
            <a:r>
              <a:rPr lang="en-US" b="1" i="1" dirty="0"/>
              <a:t>Use of Predictions</a:t>
            </a:r>
            <a:endParaRPr lang="en-US" dirty="0"/>
          </a:p>
        </p:txBody>
      </p:sp>
      <p:sp>
        <p:nvSpPr>
          <p:cNvPr id="20" name="Rectangle 19"/>
          <p:cNvSpPr/>
          <p:nvPr/>
        </p:nvSpPr>
        <p:spPr>
          <a:xfrm>
            <a:off x="7743120" y="2839731"/>
            <a:ext cx="1532097" cy="954107"/>
          </a:xfrm>
          <a:prstGeom prst="rect">
            <a:avLst/>
          </a:prstGeom>
          <a:solidFill>
            <a:schemeClr val="bg1"/>
          </a:solidFill>
        </p:spPr>
        <p:txBody>
          <a:bodyPr wrap="square">
            <a:spAutoFit/>
          </a:bodyPr>
          <a:lstStyle/>
          <a:p>
            <a:r>
              <a:rPr lang="en-US" sz="1400" dirty="0"/>
              <a:t> b</a:t>
            </a:r>
            <a:r>
              <a:rPr lang="en-US" sz="1400" baseline="-25000" dirty="0"/>
              <a:t>1</a:t>
            </a:r>
            <a:r>
              <a:rPr lang="en-US" sz="1400" dirty="0"/>
              <a:t> ? 13 (+19) : 0 </a:t>
            </a:r>
          </a:p>
          <a:p>
            <a:r>
              <a:rPr lang="en-US" sz="1400" dirty="0"/>
              <a:t>+ 15 </a:t>
            </a:r>
          </a:p>
          <a:p>
            <a:r>
              <a:rPr lang="en-US" sz="1400" dirty="0"/>
              <a:t>+ 10</a:t>
            </a:r>
          </a:p>
          <a:p>
            <a:r>
              <a:rPr lang="en-US" sz="1400" dirty="0"/>
              <a:t>= 32</a:t>
            </a:r>
          </a:p>
        </p:txBody>
      </p:sp>
      <p:sp>
        <p:nvSpPr>
          <p:cNvPr id="21" name="Rectangle 20"/>
          <p:cNvSpPr/>
          <p:nvPr/>
        </p:nvSpPr>
        <p:spPr>
          <a:xfrm>
            <a:off x="9159104" y="2864437"/>
            <a:ext cx="1531422" cy="1384995"/>
          </a:xfrm>
          <a:prstGeom prst="rect">
            <a:avLst/>
          </a:prstGeom>
          <a:solidFill>
            <a:schemeClr val="bg1"/>
          </a:solidFill>
        </p:spPr>
        <p:txBody>
          <a:bodyPr wrap="square">
            <a:spAutoFit/>
          </a:bodyPr>
          <a:lstStyle/>
          <a:p>
            <a:r>
              <a:rPr lang="en-US" sz="1400" dirty="0"/>
              <a:t>  b</a:t>
            </a:r>
            <a:r>
              <a:rPr lang="en-US" sz="1400" baseline="-25000" dirty="0"/>
              <a:t>1</a:t>
            </a:r>
            <a:r>
              <a:rPr lang="en-US" sz="1400" dirty="0"/>
              <a:t> ? 7 : 0</a:t>
            </a:r>
          </a:p>
          <a:p>
            <a:r>
              <a:rPr lang="en-US" sz="1400" dirty="0"/>
              <a:t>+ b</a:t>
            </a:r>
            <a:r>
              <a:rPr lang="en-US" sz="1400" baseline="-25000" dirty="0"/>
              <a:t>2</a:t>
            </a:r>
            <a:r>
              <a:rPr lang="en-US" sz="1400" dirty="0"/>
              <a:t> ? 13(+19) : 0</a:t>
            </a:r>
          </a:p>
          <a:p>
            <a:r>
              <a:rPr lang="en-US" sz="1400" dirty="0"/>
              <a:t>+ 15 </a:t>
            </a:r>
          </a:p>
          <a:p>
            <a:r>
              <a:rPr lang="en-US" sz="1400" dirty="0"/>
              <a:t>+ 10</a:t>
            </a:r>
          </a:p>
          <a:p>
            <a:r>
              <a:rPr lang="en-US" sz="1400" dirty="0"/>
              <a:t>= 32</a:t>
            </a:r>
          </a:p>
        </p:txBody>
      </p:sp>
    </p:spTree>
    <p:custDataLst>
      <p:tags r:id="rId1"/>
    </p:custDataLst>
    <p:extLst>
      <p:ext uri="{BB962C8B-B14F-4D97-AF65-F5344CB8AC3E}">
        <p14:creationId xmlns:p14="http://schemas.microsoft.com/office/powerpoint/2010/main" val="4193713471"/>
      </p:ext>
    </p:extLst>
  </p:cSld>
  <p:clrMapOvr>
    <a:masterClrMapping/>
  </p:clrMapOvr>
  <mc:AlternateContent xmlns:mc="http://schemas.openxmlformats.org/markup-compatibility/2006" xmlns:p14="http://schemas.microsoft.com/office/powerpoint/2010/main">
    <mc:Choice Requires="p14">
      <p:transition spd="slow" p14:dur="2000" advTm="88295"/>
    </mc:Choice>
    <mc:Fallback xmlns="">
      <p:transition spd="slow" advTm="88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9" grpId="0"/>
      <p:bldP spid="20" grpId="0" animBg="1"/>
      <p:bldP spid="2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 Chain</a:t>
            </a:r>
          </a:p>
        </p:txBody>
      </p:sp>
      <p:sp>
        <p:nvSpPr>
          <p:cNvPr id="5" name="Slide Number Placeholder 4"/>
          <p:cNvSpPr>
            <a:spLocks noGrp="1"/>
          </p:cNvSpPr>
          <p:nvPr>
            <p:ph type="sldNum" sz="quarter" idx="12"/>
          </p:nvPr>
        </p:nvSpPr>
        <p:spPr/>
        <p:txBody>
          <a:bodyPr/>
          <a:lstStyle/>
          <a:p>
            <a:fld id="{FB514ECD-3CC7-0C4D-BF73-05ECAD6DEBA0}" type="slidenum">
              <a:rPr lang="en-US" smtClean="0"/>
              <a:pPr/>
              <a:t>67</a:t>
            </a:fld>
            <a:endParaRPr lang="en-US"/>
          </a:p>
        </p:txBody>
      </p:sp>
      <p:sp>
        <p:nvSpPr>
          <p:cNvPr id="7" name="TextBox 6"/>
          <p:cNvSpPr txBox="1"/>
          <p:nvPr/>
        </p:nvSpPr>
        <p:spPr>
          <a:xfrm>
            <a:off x="2121486" y="2315563"/>
            <a:ext cx="1127681"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Correctly</a:t>
            </a:r>
          </a:p>
          <a:p>
            <a:r>
              <a:rPr lang="en-US" dirty="0"/>
              <a:t>labeled</a:t>
            </a:r>
          </a:p>
          <a:p>
            <a:r>
              <a:rPr lang="en-US" dirty="0"/>
              <a:t>“Passing”</a:t>
            </a:r>
          </a:p>
          <a:p>
            <a:r>
              <a:rPr lang="en-US" dirty="0"/>
              <a:t>rows</a:t>
            </a:r>
          </a:p>
        </p:txBody>
      </p:sp>
      <p:sp>
        <p:nvSpPr>
          <p:cNvPr id="8" name="TextBox 7"/>
          <p:cNvSpPr txBox="1"/>
          <p:nvPr/>
        </p:nvSpPr>
        <p:spPr>
          <a:xfrm>
            <a:off x="6237720" y="2595613"/>
            <a:ext cx="1646093"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a:t>Predictions for </a:t>
            </a:r>
          </a:p>
          <a:p>
            <a:pPr algn="ctr"/>
            <a:r>
              <a:rPr lang="en-US" dirty="0"/>
              <a:t>“Failing” rows</a:t>
            </a:r>
          </a:p>
        </p:txBody>
      </p:sp>
      <p:sp>
        <p:nvSpPr>
          <p:cNvPr id="9" name="Rectangle 8"/>
          <p:cNvSpPr/>
          <p:nvPr/>
        </p:nvSpPr>
        <p:spPr>
          <a:xfrm>
            <a:off x="3785185" y="2420180"/>
            <a:ext cx="1409701" cy="987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Transductive learning </a:t>
            </a:r>
          </a:p>
        </p:txBody>
      </p:sp>
      <p:sp>
        <p:nvSpPr>
          <p:cNvPr id="10" name="Rectangle 9"/>
          <p:cNvSpPr/>
          <p:nvPr/>
        </p:nvSpPr>
        <p:spPr>
          <a:xfrm>
            <a:off x="5588001" y="3835493"/>
            <a:ext cx="2966553" cy="97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Constraint-solving </a:t>
            </a:r>
          </a:p>
          <a:p>
            <a:pPr algn="ctr"/>
            <a:r>
              <a:rPr lang="en-US" dirty="0"/>
              <a:t>(for  low confidence labels)</a:t>
            </a:r>
          </a:p>
        </p:txBody>
      </p:sp>
      <p:sp>
        <p:nvSpPr>
          <p:cNvPr id="11" name="TextBox 10"/>
          <p:cNvSpPr txBox="1"/>
          <p:nvPr/>
        </p:nvSpPr>
        <p:spPr>
          <a:xfrm>
            <a:off x="5700382" y="5266809"/>
            <a:ext cx="1080232"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a:t>Correct</a:t>
            </a:r>
          </a:p>
          <a:p>
            <a:pPr algn="ctr"/>
            <a:r>
              <a:rPr lang="en-US" dirty="0"/>
              <a:t>labels for</a:t>
            </a:r>
          </a:p>
          <a:p>
            <a:pPr algn="ctr"/>
            <a:r>
              <a:rPr lang="en-US" dirty="0"/>
              <a:t>all rows</a:t>
            </a:r>
          </a:p>
        </p:txBody>
      </p:sp>
      <p:cxnSp>
        <p:nvCxnSpPr>
          <p:cNvPr id="13" name="Straight Arrow Connector 12"/>
          <p:cNvCxnSpPr>
            <a:stCxn id="7" idx="3"/>
            <a:endCxn id="9" idx="1"/>
          </p:cNvCxnSpPr>
          <p:nvPr/>
        </p:nvCxnSpPr>
        <p:spPr>
          <a:xfrm flipV="1">
            <a:off x="3249166" y="2913937"/>
            <a:ext cx="536018" cy="17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9" idx="3"/>
            <a:endCxn id="8" idx="1"/>
          </p:cNvCxnSpPr>
          <p:nvPr/>
        </p:nvCxnSpPr>
        <p:spPr>
          <a:xfrm>
            <a:off x="5194885" y="2913938"/>
            <a:ext cx="1042834" cy="4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2"/>
            <a:endCxn id="10" idx="0"/>
          </p:cNvCxnSpPr>
          <p:nvPr/>
        </p:nvCxnSpPr>
        <p:spPr>
          <a:xfrm>
            <a:off x="7060767" y="3241944"/>
            <a:ext cx="10511" cy="593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2"/>
            <a:endCxn id="11" idx="0"/>
          </p:cNvCxnSpPr>
          <p:nvPr/>
        </p:nvCxnSpPr>
        <p:spPr>
          <a:xfrm flipH="1">
            <a:off x="6240499" y="4811155"/>
            <a:ext cx="830779" cy="4556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7353885" y="5403259"/>
            <a:ext cx="1092200" cy="774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Decision</a:t>
            </a:r>
          </a:p>
          <a:p>
            <a:pPr algn="ctr"/>
            <a:r>
              <a:rPr lang="en-US" dirty="0"/>
              <a:t>Tree</a:t>
            </a:r>
          </a:p>
        </p:txBody>
      </p:sp>
      <p:cxnSp>
        <p:nvCxnSpPr>
          <p:cNvPr id="22" name="Straight Arrow Connector 21"/>
          <p:cNvCxnSpPr>
            <a:endCxn id="21" idx="1"/>
          </p:cNvCxnSpPr>
          <p:nvPr/>
        </p:nvCxnSpPr>
        <p:spPr>
          <a:xfrm>
            <a:off x="6761325" y="5790609"/>
            <a:ext cx="5925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8446086" y="5817503"/>
            <a:ext cx="5925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8995141" y="5480954"/>
            <a:ext cx="1241045"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a:t>WHERE</a:t>
            </a:r>
          </a:p>
          <a:p>
            <a:pPr algn="ctr"/>
            <a:r>
              <a:rPr lang="en-US" dirty="0"/>
              <a:t>suggestion</a:t>
            </a:r>
          </a:p>
        </p:txBody>
      </p:sp>
      <p:cxnSp>
        <p:nvCxnSpPr>
          <p:cNvPr id="30" name="Straight Connector 29"/>
          <p:cNvCxnSpPr/>
          <p:nvPr/>
        </p:nvCxnSpPr>
        <p:spPr>
          <a:xfrm>
            <a:off x="5614894" y="4572000"/>
            <a:ext cx="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5181600" y="4800600"/>
            <a:ext cx="43329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5181601" y="3530454"/>
            <a:ext cx="13285" cy="1270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5194885" y="3530454"/>
            <a:ext cx="40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601285" y="3517754"/>
            <a:ext cx="0" cy="2509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4119283" y="2007807"/>
            <a:ext cx="672353" cy="6006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C00000"/>
                </a:solidFill>
              </a:rPr>
              <a:t>SVMLight</a:t>
            </a:r>
            <a:endParaRPr lang="en-US" b="1" dirty="0">
              <a:solidFill>
                <a:srgbClr val="C00000"/>
              </a:solidFill>
            </a:endParaRPr>
          </a:p>
        </p:txBody>
      </p:sp>
      <p:sp>
        <p:nvSpPr>
          <p:cNvPr id="38" name="Rectangle 37"/>
          <p:cNvSpPr/>
          <p:nvPr/>
        </p:nvSpPr>
        <p:spPr>
          <a:xfrm>
            <a:off x="8399912" y="4046513"/>
            <a:ext cx="1918467" cy="6006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Alloy-</a:t>
            </a:r>
            <a:r>
              <a:rPr lang="en-US" b="1" dirty="0" err="1">
                <a:solidFill>
                  <a:srgbClr val="C00000"/>
                </a:solidFill>
              </a:rPr>
              <a:t>Kodkod</a:t>
            </a:r>
            <a:r>
              <a:rPr lang="en-US" b="1" dirty="0">
                <a:solidFill>
                  <a:srgbClr val="C00000"/>
                </a:solidFill>
              </a:rPr>
              <a:t>-</a:t>
            </a:r>
            <a:r>
              <a:rPr lang="en-US" b="1" dirty="0" err="1">
                <a:solidFill>
                  <a:srgbClr val="C00000"/>
                </a:solidFill>
              </a:rPr>
              <a:t>MiniSAT</a:t>
            </a:r>
            <a:endParaRPr lang="en-US" b="1" dirty="0">
              <a:solidFill>
                <a:srgbClr val="C00000"/>
              </a:solidFill>
            </a:endParaRPr>
          </a:p>
        </p:txBody>
      </p:sp>
      <p:sp>
        <p:nvSpPr>
          <p:cNvPr id="50" name="Rectangle 49"/>
          <p:cNvSpPr/>
          <p:nvPr/>
        </p:nvSpPr>
        <p:spPr>
          <a:xfrm>
            <a:off x="6857989" y="6130313"/>
            <a:ext cx="2001172" cy="6006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ID3 </a:t>
            </a:r>
          </a:p>
          <a:p>
            <a:pPr algn="ctr"/>
            <a:r>
              <a:rPr lang="en-US" b="1" dirty="0">
                <a:solidFill>
                  <a:srgbClr val="C00000"/>
                </a:solidFill>
              </a:rPr>
              <a:t>(homegrown impl)</a:t>
            </a:r>
          </a:p>
        </p:txBody>
      </p:sp>
      <p:sp>
        <p:nvSpPr>
          <p:cNvPr id="25" name="Rectangle 24"/>
          <p:cNvSpPr/>
          <p:nvPr/>
        </p:nvSpPr>
        <p:spPr>
          <a:xfrm>
            <a:off x="2536866" y="1445884"/>
            <a:ext cx="7709095" cy="400110"/>
          </a:xfrm>
          <a:prstGeom prst="rect">
            <a:avLst/>
          </a:prstGeom>
        </p:spPr>
        <p:txBody>
          <a:bodyPr wrap="square">
            <a:spAutoFit/>
          </a:bodyPr>
          <a:lstStyle/>
          <a:p>
            <a:pPr algn="ctr"/>
            <a:r>
              <a:rPr lang="en-US" sz="2000" i="1" dirty="0">
                <a:solidFill>
                  <a:schemeClr val="accent1"/>
                </a:solidFill>
              </a:rPr>
              <a:t>Data-spectra</a:t>
            </a:r>
            <a:r>
              <a:rPr lang="en-US" sz="2000" i="1" dirty="0"/>
              <a:t> of a failure holds information that can guide the repair</a:t>
            </a:r>
          </a:p>
        </p:txBody>
      </p:sp>
    </p:spTree>
    <p:extLst>
      <p:ext uri="{BB962C8B-B14F-4D97-AF65-F5344CB8AC3E}">
        <p14:creationId xmlns:p14="http://schemas.microsoft.com/office/powerpoint/2010/main" val="416910790"/>
      </p:ext>
    </p:extLst>
  </p:cSld>
  <p:clrMapOvr>
    <a:masterClrMapping/>
  </p:clrMapOvr>
  <mc:AlternateContent xmlns:mc="http://schemas.openxmlformats.org/markup-compatibility/2006" xmlns:p14="http://schemas.microsoft.com/office/powerpoint/2010/main">
    <mc:Choice Requires="p14">
      <p:transition spd="slow" p14:dur="2000" advTm="63015"/>
    </mc:Choice>
    <mc:Fallback xmlns="">
      <p:transition spd="slow" advTm="63015"/>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a:t>Conclusions</a:t>
            </a:r>
          </a:p>
        </p:txBody>
      </p:sp>
      <p:sp>
        <p:nvSpPr>
          <p:cNvPr id="35843" name="Content Placeholder 2"/>
          <p:cNvSpPr>
            <a:spLocks noGrp="1"/>
          </p:cNvSpPr>
          <p:nvPr>
            <p:ph idx="1"/>
          </p:nvPr>
        </p:nvSpPr>
        <p:spPr/>
        <p:txBody>
          <a:bodyPr>
            <a:normAutofit/>
          </a:bodyPr>
          <a:lstStyle/>
          <a:p>
            <a:pPr eaLnBrk="1" hangingPunct="1">
              <a:defRPr/>
            </a:pPr>
            <a:r>
              <a:rPr lang="en-US" dirty="0"/>
              <a:t>Summary</a:t>
            </a:r>
          </a:p>
          <a:p>
            <a:pPr lvl="1" eaLnBrk="1" hangingPunct="1">
              <a:defRPr/>
            </a:pPr>
            <a:r>
              <a:rPr lang="en-US" dirty="0"/>
              <a:t>Get execution trace efficiently</a:t>
            </a:r>
          </a:p>
          <a:p>
            <a:pPr lvl="1" eaLnBrk="1" hangingPunct="1">
              <a:defRPr/>
            </a:pPr>
            <a:r>
              <a:rPr lang="en-US" dirty="0"/>
              <a:t>Find faults</a:t>
            </a:r>
          </a:p>
          <a:p>
            <a:pPr lvl="1" eaLnBrk="1" hangingPunct="1">
              <a:defRPr/>
            </a:pPr>
            <a:r>
              <a:rPr lang="en-US" dirty="0"/>
              <a:t>Repair them automatically</a:t>
            </a:r>
          </a:p>
          <a:p>
            <a:pPr eaLnBrk="1" hangingPunct="1">
              <a:defRPr/>
            </a:pPr>
            <a:endParaRPr lang="en-US" dirty="0"/>
          </a:p>
          <a:p>
            <a:pPr eaLnBrk="1" hangingPunct="1">
              <a:defRPr/>
            </a:pPr>
            <a:r>
              <a:rPr lang="en-US" dirty="0"/>
              <a:t>Wisdom from Industry Research:</a:t>
            </a:r>
          </a:p>
          <a:p>
            <a:pPr lvl="1" eaLnBrk="1" hangingPunct="1">
              <a:defRPr/>
            </a:pPr>
            <a:r>
              <a:rPr lang="en-US" dirty="0"/>
              <a:t>Practical constraints often present the scope for solving interesting problems which otherwise is not well-motivated</a:t>
            </a:r>
          </a:p>
          <a:p>
            <a:pPr lvl="1" eaLnBrk="1" hangingPunct="1">
              <a:defRPr/>
            </a:pPr>
            <a:r>
              <a:rPr lang="en-US" dirty="0"/>
              <a:t>In industry we often have to wear two hats – a researcher’s hat and a practitioner’s hat</a:t>
            </a:r>
          </a:p>
          <a:p>
            <a:pPr lvl="1" eaLnBrk="1" hangingPunct="1">
              <a:defRPr/>
            </a:pPr>
            <a:endParaRPr lang="en-US" dirty="0"/>
          </a:p>
          <a:p>
            <a:pPr lvl="1" eaLnBrk="1" hangingPunct="1">
              <a:defRPr/>
            </a:pPr>
            <a:endParaRPr lang="en-US" dirty="0"/>
          </a:p>
        </p:txBody>
      </p:sp>
      <p:sp>
        <p:nvSpPr>
          <p:cNvPr id="34821" name="TextBox 1"/>
          <p:cNvSpPr txBox="1">
            <a:spLocks noChangeArrowheads="1"/>
          </p:cNvSpPr>
          <p:nvPr/>
        </p:nvSpPr>
        <p:spPr bwMode="auto">
          <a:xfrm>
            <a:off x="5257800" y="5486400"/>
            <a:ext cx="1544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800" dirty="0"/>
              <a:t>~Thank You~</a:t>
            </a:r>
          </a:p>
        </p:txBody>
      </p:sp>
      <p:sp>
        <p:nvSpPr>
          <p:cNvPr id="34824"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6E0C28-7ADB-4CB2-87C1-DE30F195308E}" type="slidenum">
              <a:rPr lang="en-US" smtClean="0"/>
              <a:pPr/>
              <a:t>68</a:t>
            </a:fld>
            <a:endParaRPr lang="en-US"/>
          </a:p>
        </p:txBody>
      </p:sp>
    </p:spTree>
    <p:extLst>
      <p:ext uri="{BB962C8B-B14F-4D97-AF65-F5344CB8AC3E}">
        <p14:creationId xmlns:p14="http://schemas.microsoft.com/office/powerpoint/2010/main" val="60724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957DD2B-AADD-43ED-8111-6C0F7B771BF4}"/>
              </a:ext>
            </a:extLst>
          </p:cNvPr>
          <p:cNvSpPr>
            <a:spLocks noGrp="1"/>
          </p:cNvSpPr>
          <p:nvPr>
            <p:ph type="sldNum" sz="quarter" idx="12"/>
          </p:nvPr>
        </p:nvSpPr>
        <p:spPr/>
        <p:txBody>
          <a:bodyPr/>
          <a:lstStyle/>
          <a:p>
            <a:fld id="{F712C33B-757B-4501-8A8D-0879C21D81F8}" type="slidenum">
              <a:rPr lang="en-US" altLang="en-US"/>
              <a:pPr/>
              <a:t>7</a:t>
            </a:fld>
            <a:endParaRPr lang="en-US" altLang="en-US"/>
          </a:p>
        </p:txBody>
      </p:sp>
      <p:sp>
        <p:nvSpPr>
          <p:cNvPr id="40962" name="Rectangle 2">
            <a:extLst>
              <a:ext uri="{FF2B5EF4-FFF2-40B4-BE49-F238E27FC236}">
                <a16:creationId xmlns:a16="http://schemas.microsoft.com/office/drawing/2014/main" id="{081A5A1E-E1CA-4FFD-B046-2520A647C4AB}"/>
              </a:ext>
            </a:extLst>
          </p:cNvPr>
          <p:cNvSpPr>
            <a:spLocks noGrp="1" noChangeArrowheads="1"/>
          </p:cNvSpPr>
          <p:nvPr>
            <p:ph type="title"/>
          </p:nvPr>
        </p:nvSpPr>
        <p:spPr/>
        <p:txBody>
          <a:bodyPr/>
          <a:lstStyle/>
          <a:p>
            <a:r>
              <a:rPr lang="en-US" altLang="en-US"/>
              <a:t>A Trivial Technique for Program Tracing</a:t>
            </a:r>
          </a:p>
        </p:txBody>
      </p:sp>
      <p:sp>
        <p:nvSpPr>
          <p:cNvPr id="40964" name="Rectangle 4">
            <a:extLst>
              <a:ext uri="{FF2B5EF4-FFF2-40B4-BE49-F238E27FC236}">
                <a16:creationId xmlns:a16="http://schemas.microsoft.com/office/drawing/2014/main" id="{357452FA-BA56-4052-A10B-6A63D6ECF2B8}"/>
              </a:ext>
            </a:extLst>
          </p:cNvPr>
          <p:cNvSpPr>
            <a:spLocks noChangeArrowheads="1"/>
          </p:cNvSpPr>
          <p:nvPr/>
        </p:nvSpPr>
        <p:spPr bwMode="auto">
          <a:xfrm>
            <a:off x="1905000" y="1463676"/>
            <a:ext cx="457200" cy="2289175"/>
          </a:xfrm>
          <a:prstGeom prst="rect">
            <a:avLst/>
          </a:prstGeom>
          <a:solidFill>
            <a:srgbClr val="F9F9F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solidFill>
                  <a:srgbClr val="BC5332"/>
                </a:solidFill>
              </a:rPr>
              <a:t>1</a:t>
            </a:r>
          </a:p>
          <a:p>
            <a:r>
              <a:rPr lang="en-US" altLang="en-US" b="1">
                <a:solidFill>
                  <a:srgbClr val="BC5332"/>
                </a:solidFill>
              </a:rPr>
              <a:t>2</a:t>
            </a:r>
          </a:p>
          <a:p>
            <a:r>
              <a:rPr lang="en-US" altLang="en-US" b="1">
                <a:solidFill>
                  <a:srgbClr val="BC5332"/>
                </a:solidFill>
              </a:rPr>
              <a:t>3</a:t>
            </a:r>
          </a:p>
          <a:p>
            <a:r>
              <a:rPr lang="en-US" altLang="en-US" b="1">
                <a:solidFill>
                  <a:srgbClr val="BC5332"/>
                </a:solidFill>
              </a:rPr>
              <a:t>4</a:t>
            </a:r>
          </a:p>
          <a:p>
            <a:r>
              <a:rPr lang="en-US" altLang="en-US" b="1">
                <a:solidFill>
                  <a:srgbClr val="BC5332"/>
                </a:solidFill>
              </a:rPr>
              <a:t>5</a:t>
            </a:r>
          </a:p>
          <a:p>
            <a:r>
              <a:rPr lang="en-US" altLang="en-US" b="1">
                <a:solidFill>
                  <a:srgbClr val="BC5332"/>
                </a:solidFill>
              </a:rPr>
              <a:t>6</a:t>
            </a:r>
          </a:p>
          <a:p>
            <a:r>
              <a:rPr lang="en-US" altLang="en-US" b="1">
                <a:solidFill>
                  <a:srgbClr val="BC5332"/>
                </a:solidFill>
              </a:rPr>
              <a:t>7</a:t>
            </a:r>
          </a:p>
          <a:p>
            <a:r>
              <a:rPr lang="en-US" altLang="en-US" b="1">
                <a:solidFill>
                  <a:srgbClr val="BC5332"/>
                </a:solidFill>
              </a:rPr>
              <a:t>8</a:t>
            </a:r>
            <a:endParaRPr lang="en-US" altLang="en-US">
              <a:solidFill>
                <a:srgbClr val="BC5332"/>
              </a:solidFill>
            </a:endParaRPr>
          </a:p>
        </p:txBody>
      </p:sp>
      <p:sp>
        <p:nvSpPr>
          <p:cNvPr id="40965" name="Rectangle 5">
            <a:extLst>
              <a:ext uri="{FF2B5EF4-FFF2-40B4-BE49-F238E27FC236}">
                <a16:creationId xmlns:a16="http://schemas.microsoft.com/office/drawing/2014/main" id="{FB481B27-21A1-461A-AE70-52B428FC9C33}"/>
              </a:ext>
            </a:extLst>
          </p:cNvPr>
          <p:cNvSpPr>
            <a:spLocks noChangeArrowheads="1"/>
          </p:cNvSpPr>
          <p:nvPr/>
        </p:nvSpPr>
        <p:spPr bwMode="auto">
          <a:xfrm>
            <a:off x="2438400" y="1463676"/>
            <a:ext cx="2362200" cy="2289175"/>
          </a:xfrm>
          <a:prstGeom prst="rect">
            <a:avLst/>
          </a:prstGeom>
          <a:solidFill>
            <a:srgbClr val="F9F9F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t>   read a, b</a:t>
            </a:r>
            <a:r>
              <a:rPr lang="en-US" altLang="en-US"/>
              <a:t> </a:t>
            </a:r>
          </a:p>
          <a:p>
            <a:r>
              <a:rPr lang="en-US" altLang="en-US" b="1"/>
              <a:t>   while</a:t>
            </a:r>
            <a:r>
              <a:rPr lang="en-US" altLang="en-US"/>
              <a:t> a ≠ b </a:t>
            </a:r>
          </a:p>
          <a:p>
            <a:r>
              <a:rPr lang="en-US" altLang="en-US"/>
              <a:t>          </a:t>
            </a:r>
            <a:r>
              <a:rPr lang="en-US" altLang="en-US" b="1"/>
              <a:t>if</a:t>
            </a:r>
            <a:r>
              <a:rPr lang="en-US" altLang="en-US"/>
              <a:t> a &gt; b </a:t>
            </a:r>
          </a:p>
          <a:p>
            <a:r>
              <a:rPr lang="en-US" altLang="en-US"/>
              <a:t>                a := a − b </a:t>
            </a:r>
          </a:p>
          <a:p>
            <a:r>
              <a:rPr lang="en-US" altLang="en-US"/>
              <a:t>          </a:t>
            </a:r>
            <a:r>
              <a:rPr lang="en-US" altLang="en-US" b="1"/>
              <a:t>else</a:t>
            </a:r>
            <a:r>
              <a:rPr lang="en-US" altLang="en-US"/>
              <a:t> </a:t>
            </a:r>
          </a:p>
          <a:p>
            <a:r>
              <a:rPr lang="en-US" altLang="en-US"/>
              <a:t>                b := b − a </a:t>
            </a:r>
          </a:p>
          <a:p>
            <a:r>
              <a:rPr lang="en-US" altLang="en-US"/>
              <a:t>          </a:t>
            </a:r>
            <a:r>
              <a:rPr lang="en-US" altLang="en-US" b="1"/>
              <a:t>endif</a:t>
            </a:r>
          </a:p>
          <a:p>
            <a:r>
              <a:rPr lang="en-US" altLang="en-US" b="1"/>
              <a:t>   write </a:t>
            </a:r>
            <a:r>
              <a:rPr lang="en-US" altLang="en-US"/>
              <a:t>a </a:t>
            </a:r>
          </a:p>
        </p:txBody>
      </p:sp>
      <p:sp>
        <p:nvSpPr>
          <p:cNvPr id="40969" name="Rectangle 9">
            <a:extLst>
              <a:ext uri="{FF2B5EF4-FFF2-40B4-BE49-F238E27FC236}">
                <a16:creationId xmlns:a16="http://schemas.microsoft.com/office/drawing/2014/main" id="{F8493356-6528-405E-879E-916B954B0843}"/>
              </a:ext>
            </a:extLst>
          </p:cNvPr>
          <p:cNvSpPr>
            <a:spLocks noChangeArrowheads="1"/>
          </p:cNvSpPr>
          <p:nvPr/>
        </p:nvSpPr>
        <p:spPr bwMode="auto">
          <a:xfrm>
            <a:off x="5715000" y="1279149"/>
            <a:ext cx="2362200" cy="4247317"/>
          </a:xfrm>
          <a:prstGeom prst="rect">
            <a:avLst/>
          </a:prstGeom>
          <a:solidFill>
            <a:srgbClr val="F9F9F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log 1</a:t>
            </a:r>
            <a:endParaRPr lang="en-US" altLang="en-US" b="1" dirty="0"/>
          </a:p>
          <a:p>
            <a:r>
              <a:rPr lang="en-US" altLang="en-US" b="1" dirty="0"/>
              <a:t>read a, b</a:t>
            </a:r>
            <a:r>
              <a:rPr lang="en-US" altLang="en-US" dirty="0"/>
              <a:t> </a:t>
            </a:r>
          </a:p>
          <a:p>
            <a:r>
              <a:rPr lang="en-US" altLang="en-US" dirty="0"/>
              <a:t>log 2</a:t>
            </a:r>
          </a:p>
          <a:p>
            <a:r>
              <a:rPr lang="en-US" altLang="en-US" b="1" dirty="0"/>
              <a:t>while</a:t>
            </a:r>
            <a:r>
              <a:rPr lang="en-US" altLang="en-US" dirty="0"/>
              <a:t> a ≠ b </a:t>
            </a:r>
          </a:p>
          <a:p>
            <a:r>
              <a:rPr lang="en-US" altLang="en-US" dirty="0"/>
              <a:t>         log 3</a:t>
            </a:r>
          </a:p>
          <a:p>
            <a:r>
              <a:rPr lang="en-US" altLang="en-US" b="1" dirty="0"/>
              <a:t>          if</a:t>
            </a:r>
            <a:r>
              <a:rPr lang="en-US" altLang="en-US" dirty="0"/>
              <a:t> a &gt; b </a:t>
            </a:r>
          </a:p>
          <a:p>
            <a:r>
              <a:rPr lang="en-US" altLang="en-US" dirty="0"/>
              <a:t>                log 4</a:t>
            </a:r>
          </a:p>
          <a:p>
            <a:r>
              <a:rPr lang="en-US" altLang="en-US" dirty="0"/>
              <a:t>                a := a − b </a:t>
            </a:r>
          </a:p>
          <a:p>
            <a:r>
              <a:rPr lang="en-US" altLang="en-US" dirty="0"/>
              <a:t>          </a:t>
            </a:r>
            <a:r>
              <a:rPr lang="en-US" altLang="en-US" b="1" dirty="0"/>
              <a:t>else</a:t>
            </a:r>
            <a:r>
              <a:rPr lang="en-US" altLang="en-US" dirty="0"/>
              <a:t> </a:t>
            </a:r>
          </a:p>
          <a:p>
            <a:r>
              <a:rPr lang="en-US" altLang="en-US" dirty="0"/>
              <a:t>                log 5,6</a:t>
            </a:r>
          </a:p>
          <a:p>
            <a:r>
              <a:rPr lang="en-US" altLang="en-US" dirty="0"/>
              <a:t>		b := b − a </a:t>
            </a:r>
          </a:p>
          <a:p>
            <a:r>
              <a:rPr lang="en-US" altLang="en-US" dirty="0"/>
              <a:t>          endif</a:t>
            </a:r>
          </a:p>
          <a:p>
            <a:r>
              <a:rPr lang="en-US" altLang="en-US" dirty="0"/>
              <a:t>          log 7,2</a:t>
            </a:r>
          </a:p>
          <a:p>
            <a:r>
              <a:rPr lang="en-US" altLang="en-US" dirty="0"/>
              <a:t>Log 8</a:t>
            </a:r>
          </a:p>
          <a:p>
            <a:r>
              <a:rPr lang="en-US" altLang="en-US" b="1" dirty="0"/>
              <a:t>write </a:t>
            </a:r>
            <a:r>
              <a:rPr lang="en-US" altLang="en-US" dirty="0"/>
              <a:t>a </a:t>
            </a:r>
          </a:p>
        </p:txBody>
      </p:sp>
    </p:spTree>
    <p:extLst>
      <p:ext uri="{BB962C8B-B14F-4D97-AF65-F5344CB8AC3E}">
        <p14:creationId xmlns:p14="http://schemas.microsoft.com/office/powerpoint/2010/main" val="1996312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fld id="{19D1CF0D-A0A1-450B-AB24-BB787F63667D}" type="slidenum">
              <a:rPr lang="en-US" sz="1400"/>
              <a:pPr>
                <a:spcBef>
                  <a:spcPct val="0"/>
                </a:spcBef>
                <a:buFontTx/>
                <a:buNone/>
              </a:pPr>
              <a:t>8</a:t>
            </a:fld>
            <a:endParaRPr lang="en-US" sz="1400"/>
          </a:p>
        </p:txBody>
      </p:sp>
      <p:sp>
        <p:nvSpPr>
          <p:cNvPr id="6149" name="Rectangle 2"/>
          <p:cNvSpPr>
            <a:spLocks noGrp="1" noChangeArrowheads="1"/>
          </p:cNvSpPr>
          <p:nvPr>
            <p:ph type="title"/>
          </p:nvPr>
        </p:nvSpPr>
        <p:spPr/>
        <p:txBody>
          <a:bodyPr>
            <a:normAutofit/>
          </a:bodyPr>
          <a:lstStyle/>
          <a:p>
            <a:pPr eaLnBrk="1" hangingPunct="1"/>
            <a:r>
              <a:rPr lang="en-US" dirty="0"/>
              <a:t>Program Tracing: Techniques and Challenges</a:t>
            </a:r>
          </a:p>
        </p:txBody>
      </p:sp>
      <p:sp>
        <p:nvSpPr>
          <p:cNvPr id="2" name="Rectangle 3"/>
          <p:cNvSpPr>
            <a:spLocks noGrp="1" noChangeArrowheads="1"/>
          </p:cNvSpPr>
          <p:nvPr>
            <p:ph type="body" idx="1"/>
          </p:nvPr>
        </p:nvSpPr>
        <p:spPr>
          <a:xfrm>
            <a:off x="6019800" y="4038600"/>
            <a:ext cx="4267200" cy="1371600"/>
          </a:xfrm>
          <a:solidFill>
            <a:srgbClr val="E2CFBC"/>
          </a:solidFill>
        </p:spPr>
        <p:txBody>
          <a:bodyPr/>
          <a:lstStyle/>
          <a:p>
            <a:pPr eaLnBrk="1" hangingPunct="1">
              <a:buFontTx/>
              <a:buNone/>
            </a:pPr>
            <a:r>
              <a:rPr lang="en-US"/>
              <a:t>Limited monitoring</a:t>
            </a:r>
          </a:p>
          <a:p>
            <a:pPr lvl="1" eaLnBrk="1" hangingPunct="1">
              <a:buFontTx/>
              <a:buNone/>
            </a:pPr>
            <a:r>
              <a:rPr lang="en-US"/>
              <a:t>Breakpoint limit imposed by debugger</a:t>
            </a:r>
          </a:p>
        </p:txBody>
      </p:sp>
      <p:sp>
        <p:nvSpPr>
          <p:cNvPr id="3" name="Rectangle 4"/>
          <p:cNvSpPr>
            <a:spLocks noChangeArrowheads="1"/>
          </p:cNvSpPr>
          <p:nvPr/>
        </p:nvSpPr>
        <p:spPr bwMode="auto">
          <a:xfrm>
            <a:off x="2057400" y="3886200"/>
            <a:ext cx="3810000" cy="915988"/>
          </a:xfrm>
          <a:prstGeom prst="rect">
            <a:avLst/>
          </a:prstGeom>
          <a:solidFill>
            <a:srgbClr val="E9F4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Debugger based collection</a:t>
            </a:r>
          </a:p>
          <a:p>
            <a:pPr lvl="1" eaLnBrk="1" hangingPunct="1">
              <a:spcBef>
                <a:spcPct val="0"/>
              </a:spcBef>
              <a:buFontTx/>
              <a:buNone/>
            </a:pPr>
            <a:r>
              <a:rPr lang="en-US" sz="1800"/>
              <a:t>  Gupta et al. TOSEM’97, </a:t>
            </a:r>
          </a:p>
          <a:p>
            <a:pPr lvl="1" eaLnBrk="1" hangingPunct="1">
              <a:spcBef>
                <a:spcPct val="0"/>
              </a:spcBef>
              <a:buFontTx/>
              <a:buNone/>
            </a:pPr>
            <a:r>
              <a:rPr lang="en-US" sz="1800"/>
              <a:t>	Xu et al. SCAM’02</a:t>
            </a:r>
          </a:p>
        </p:txBody>
      </p:sp>
      <p:sp>
        <p:nvSpPr>
          <p:cNvPr id="4" name="Rectangle 5"/>
          <p:cNvSpPr>
            <a:spLocks noChangeArrowheads="1"/>
          </p:cNvSpPr>
          <p:nvPr/>
        </p:nvSpPr>
        <p:spPr bwMode="auto">
          <a:xfrm>
            <a:off x="2057400" y="1524000"/>
            <a:ext cx="3810000" cy="641350"/>
          </a:xfrm>
          <a:prstGeom prst="rect">
            <a:avLst/>
          </a:prstGeom>
          <a:solidFill>
            <a:srgbClr val="E9F4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 Instrumentation of source code</a:t>
            </a:r>
          </a:p>
          <a:p>
            <a:pPr lvl="1" eaLnBrk="1" hangingPunct="1">
              <a:spcBef>
                <a:spcPct val="0"/>
              </a:spcBef>
              <a:buFontTx/>
              <a:buNone/>
            </a:pPr>
            <a:r>
              <a:rPr lang="en-US" sz="1800"/>
              <a:t>e.g. Emma, InsECTJ, Purify</a:t>
            </a:r>
          </a:p>
        </p:txBody>
      </p:sp>
      <p:sp>
        <p:nvSpPr>
          <p:cNvPr id="7174" name="Rectangle 6"/>
          <p:cNvSpPr>
            <a:spLocks noChangeArrowheads="1"/>
          </p:cNvSpPr>
          <p:nvPr/>
        </p:nvSpPr>
        <p:spPr bwMode="auto">
          <a:xfrm>
            <a:off x="1981200" y="2667000"/>
            <a:ext cx="3886200" cy="641350"/>
          </a:xfrm>
          <a:prstGeom prst="rect">
            <a:avLst/>
          </a:prstGeom>
          <a:solidFill>
            <a:srgbClr val="E9F4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t>Instrumentation of low level code      </a:t>
            </a:r>
          </a:p>
          <a:p>
            <a:pPr lvl="1" eaLnBrk="1" hangingPunct="1">
              <a:spcBef>
                <a:spcPct val="0"/>
              </a:spcBef>
              <a:buFontTx/>
              <a:buNone/>
            </a:pPr>
            <a:r>
              <a:rPr lang="en-US" sz="1800"/>
              <a:t> e.g. Pin, WET</a:t>
            </a:r>
          </a:p>
        </p:txBody>
      </p:sp>
      <p:sp>
        <p:nvSpPr>
          <p:cNvPr id="7197" name="Rectangle 29"/>
          <p:cNvSpPr>
            <a:spLocks noChangeArrowheads="1"/>
          </p:cNvSpPr>
          <p:nvPr/>
        </p:nvSpPr>
        <p:spPr bwMode="auto">
          <a:xfrm>
            <a:off x="6019800" y="1524001"/>
            <a:ext cx="4419600" cy="1006475"/>
          </a:xfrm>
          <a:prstGeom prst="rect">
            <a:avLst/>
          </a:prstGeom>
          <a:solidFill>
            <a:srgbClr val="E2CFB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000"/>
              <a:t>Non-instrumentation of source code or lower level code in production environments e.g. SAP-ERP</a:t>
            </a:r>
          </a:p>
        </p:txBody>
      </p:sp>
      <p:sp>
        <p:nvSpPr>
          <p:cNvPr id="7198" name="Rectangle 30"/>
          <p:cNvSpPr>
            <a:spLocks noChangeArrowheads="1"/>
          </p:cNvSpPr>
          <p:nvPr/>
        </p:nvSpPr>
        <p:spPr bwMode="auto">
          <a:xfrm>
            <a:off x="6019800" y="2971801"/>
            <a:ext cx="4419600" cy="854075"/>
          </a:xfrm>
          <a:prstGeom prst="rect">
            <a:avLst/>
          </a:prstGeom>
          <a:solidFill>
            <a:srgbClr val="E2CFB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a:t>Collection overhead</a:t>
            </a:r>
          </a:p>
          <a:p>
            <a:pPr eaLnBrk="1" hangingPunct="1">
              <a:spcBef>
                <a:spcPct val="50000"/>
              </a:spcBef>
              <a:buFontTx/>
              <a:buNone/>
            </a:pPr>
            <a:r>
              <a:rPr lang="en-US" sz="2000"/>
              <a:t>	</a:t>
            </a:r>
          </a:p>
        </p:txBody>
      </p:sp>
    </p:spTree>
    <p:custDataLst>
      <p:tags r:id="rId1"/>
    </p:custDataLst>
    <p:extLst>
      <p:ext uri="{BB962C8B-B14F-4D97-AF65-F5344CB8AC3E}">
        <p14:creationId xmlns:p14="http://schemas.microsoft.com/office/powerpoint/2010/main" val="1074498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174"/>
                                        </p:tgtEl>
                                        <p:attrNameLst>
                                          <p:attrName>style.visibility</p:attrName>
                                        </p:attrNameLst>
                                      </p:cBhvr>
                                      <p:to>
                                        <p:strVal val="visible"/>
                                      </p:to>
                                    </p:set>
                                    <p:anim calcmode="lin" valueType="num">
                                      <p:cBhvr additive="base">
                                        <p:cTn id="12" dur="500" fill="hold"/>
                                        <p:tgtEl>
                                          <p:spTgt spid="7174"/>
                                        </p:tgtEl>
                                        <p:attrNameLst>
                                          <p:attrName>ppt_x</p:attrName>
                                        </p:attrNameLst>
                                      </p:cBhvr>
                                      <p:tavLst>
                                        <p:tav tm="0">
                                          <p:val>
                                            <p:strVal val="0-#ppt_w/2"/>
                                          </p:val>
                                        </p:tav>
                                        <p:tav tm="100000">
                                          <p:val>
                                            <p:strVal val="#ppt_x"/>
                                          </p:val>
                                        </p:tav>
                                      </p:tavLst>
                                    </p:anim>
                                    <p:anim calcmode="lin" valueType="num">
                                      <p:cBhvr additive="base">
                                        <p:cTn id="13"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197"/>
                                        </p:tgtEl>
                                        <p:attrNameLst>
                                          <p:attrName>style.visibility</p:attrName>
                                        </p:attrNameLst>
                                      </p:cBhvr>
                                      <p:to>
                                        <p:strVal val="visible"/>
                                      </p:to>
                                    </p:set>
                                    <p:anim calcmode="lin" valueType="num">
                                      <p:cBhvr additive="base">
                                        <p:cTn id="18" dur="500" fill="hold"/>
                                        <p:tgtEl>
                                          <p:spTgt spid="7197"/>
                                        </p:tgtEl>
                                        <p:attrNameLst>
                                          <p:attrName>ppt_x</p:attrName>
                                        </p:attrNameLst>
                                      </p:cBhvr>
                                      <p:tavLst>
                                        <p:tav tm="0">
                                          <p:val>
                                            <p:strVal val="1+#ppt_w/2"/>
                                          </p:val>
                                        </p:tav>
                                        <p:tav tm="100000">
                                          <p:val>
                                            <p:strVal val="#ppt_x"/>
                                          </p:val>
                                        </p:tav>
                                      </p:tavLst>
                                    </p:anim>
                                    <p:anim calcmode="lin" valueType="num">
                                      <p:cBhvr additive="base">
                                        <p:cTn id="19" dur="500" fill="hold"/>
                                        <p:tgtEl>
                                          <p:spTgt spid="719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7198"/>
                                        </p:tgtEl>
                                        <p:attrNameLst>
                                          <p:attrName>style.visibility</p:attrName>
                                        </p:attrNameLst>
                                      </p:cBhvr>
                                      <p:to>
                                        <p:strVal val="visible"/>
                                      </p:to>
                                    </p:set>
                                    <p:anim calcmode="lin" valueType="num">
                                      <p:cBhvr additive="base">
                                        <p:cTn id="30" dur="500" fill="hold"/>
                                        <p:tgtEl>
                                          <p:spTgt spid="7198"/>
                                        </p:tgtEl>
                                        <p:attrNameLst>
                                          <p:attrName>ppt_x</p:attrName>
                                        </p:attrNameLst>
                                      </p:cBhvr>
                                      <p:tavLst>
                                        <p:tav tm="0">
                                          <p:val>
                                            <p:strVal val="1+#ppt_w/2"/>
                                          </p:val>
                                        </p:tav>
                                        <p:tav tm="100000">
                                          <p:val>
                                            <p:strVal val="#ppt_x"/>
                                          </p:val>
                                        </p:tav>
                                      </p:tavLst>
                                    </p:anim>
                                    <p:anim calcmode="lin" valueType="num">
                                      <p:cBhvr additive="base">
                                        <p:cTn id="31" dur="500" fill="hold"/>
                                        <p:tgtEl>
                                          <p:spTgt spid="7198"/>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2">
                                            <p:bg/>
                                          </p:spTgt>
                                        </p:tgtEl>
                                        <p:attrNameLst>
                                          <p:attrName>style.visibility</p:attrName>
                                        </p:attrNameLst>
                                      </p:cBhvr>
                                      <p:to>
                                        <p:strVal val="visible"/>
                                      </p:to>
                                    </p:set>
                                    <p:anim calcmode="lin" valueType="num">
                                      <p:cBhvr additive="base">
                                        <p:cTn id="36" dur="500" fill="hold"/>
                                        <p:tgtEl>
                                          <p:spTgt spid="2">
                                            <p:bg/>
                                          </p:spTgt>
                                        </p:tgtEl>
                                        <p:attrNameLst>
                                          <p:attrName>ppt_x</p:attrName>
                                        </p:attrNameLst>
                                      </p:cBhvr>
                                      <p:tavLst>
                                        <p:tav tm="0">
                                          <p:val>
                                            <p:strVal val="1+#ppt_w/2"/>
                                          </p:val>
                                        </p:tav>
                                        <p:tav tm="100000">
                                          <p:val>
                                            <p:strVal val="#ppt_x"/>
                                          </p:val>
                                        </p:tav>
                                      </p:tavLst>
                                    </p:anim>
                                    <p:anim calcmode="lin" valueType="num">
                                      <p:cBhvr additive="base">
                                        <p:cTn id="37" dur="500" fill="hold"/>
                                        <p:tgtEl>
                                          <p:spTgt spid="2">
                                            <p:bg/>
                                          </p:spTgt>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additive="base">
                                        <p:cTn id="40"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
                                            <p:txEl>
                                              <p:pRg st="0" end="0"/>
                                            </p:txEl>
                                          </p:spTgt>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 calcmode="lin" valueType="num">
                                      <p:cBhvr additive="base">
                                        <p:cTn id="44"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P spid="4" grpId="0" animBg="1"/>
      <p:bldP spid="7174" grpId="0" animBg="1"/>
      <p:bldP spid="7197" grpId="0" animBg="1"/>
      <p:bldP spid="719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lide Number Placeholder 3">
            <a:extLst>
              <a:ext uri="{FF2B5EF4-FFF2-40B4-BE49-F238E27FC236}">
                <a16:creationId xmlns:a16="http://schemas.microsoft.com/office/drawing/2014/main" id="{F373EC7D-BBB3-44AB-91DC-7F683D5E2614}"/>
              </a:ext>
            </a:extLst>
          </p:cNvPr>
          <p:cNvSpPr>
            <a:spLocks noGrp="1"/>
          </p:cNvSpPr>
          <p:nvPr>
            <p:ph type="sldNum" sz="quarter" idx="12"/>
          </p:nvPr>
        </p:nvSpPr>
        <p:spPr/>
        <p:txBody>
          <a:bodyPr/>
          <a:lstStyle/>
          <a:p>
            <a:fld id="{7534BF85-E3EF-4B60-B6FC-F6632041481F}" type="slidenum">
              <a:rPr lang="en-US" altLang="en-US"/>
              <a:pPr/>
              <a:t>9</a:t>
            </a:fld>
            <a:endParaRPr lang="en-US" altLang="en-US"/>
          </a:p>
        </p:txBody>
      </p:sp>
      <p:sp>
        <p:nvSpPr>
          <p:cNvPr id="9218" name="Title 1">
            <a:extLst>
              <a:ext uri="{FF2B5EF4-FFF2-40B4-BE49-F238E27FC236}">
                <a16:creationId xmlns:a16="http://schemas.microsoft.com/office/drawing/2014/main" id="{6815BA46-E002-46A2-BBD5-9102E8A71028}"/>
              </a:ext>
            </a:extLst>
          </p:cNvPr>
          <p:cNvSpPr>
            <a:spLocks noGrp="1"/>
          </p:cNvSpPr>
          <p:nvPr>
            <p:ph type="title" idx="4294967295"/>
          </p:nvPr>
        </p:nvSpPr>
        <p:spPr>
          <a:xfrm>
            <a:off x="1327151" y="127001"/>
            <a:ext cx="9601200" cy="1485900"/>
          </a:xfrm>
        </p:spPr>
        <p:txBody>
          <a:bodyPr/>
          <a:lstStyle/>
          <a:p>
            <a:r>
              <a:rPr lang="en-US" altLang="en-US" sz="2800" dirty="0"/>
              <a:t>Related Work: Taming Collection Overhead </a:t>
            </a:r>
            <a:br>
              <a:rPr lang="en-US" altLang="en-US" sz="2800" dirty="0"/>
            </a:br>
            <a:r>
              <a:rPr lang="en-US" altLang="en-US" sz="2800" dirty="0"/>
              <a:t>by Minimizing Witnesses</a:t>
            </a:r>
          </a:p>
        </p:txBody>
      </p:sp>
      <p:grpSp>
        <p:nvGrpSpPr>
          <p:cNvPr id="9500" name="Group 284">
            <a:extLst>
              <a:ext uri="{FF2B5EF4-FFF2-40B4-BE49-F238E27FC236}">
                <a16:creationId xmlns:a16="http://schemas.microsoft.com/office/drawing/2014/main" id="{18FB655C-9E83-49E6-A3E6-37CE5B504436}"/>
              </a:ext>
            </a:extLst>
          </p:cNvPr>
          <p:cNvGrpSpPr>
            <a:grpSpLocks/>
          </p:cNvGrpSpPr>
          <p:nvPr/>
        </p:nvGrpSpPr>
        <p:grpSpPr bwMode="auto">
          <a:xfrm>
            <a:off x="4800601" y="1371601"/>
            <a:ext cx="2132013" cy="4405313"/>
            <a:chOff x="672" y="816"/>
            <a:chExt cx="1343" cy="2775"/>
          </a:xfrm>
        </p:grpSpPr>
        <p:sp>
          <p:nvSpPr>
            <p:cNvPr id="9220" name="TextBox 23">
              <a:extLst>
                <a:ext uri="{FF2B5EF4-FFF2-40B4-BE49-F238E27FC236}">
                  <a16:creationId xmlns:a16="http://schemas.microsoft.com/office/drawing/2014/main" id="{38C836C9-5F92-4ED6-A331-8B938398C0C0}"/>
                </a:ext>
              </a:extLst>
            </p:cNvPr>
            <p:cNvSpPr txBox="1">
              <a:spLocks noChangeArrowheads="1"/>
            </p:cNvSpPr>
            <p:nvPr/>
          </p:nvSpPr>
          <p:spPr bwMode="auto">
            <a:xfrm>
              <a:off x="672" y="3360"/>
              <a:ext cx="11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Calibri" panose="020F0502020204030204" pitchFamily="34" charset="0"/>
                </a:rPr>
                <a:t>Vwit: Basic Blocks</a:t>
              </a:r>
            </a:p>
          </p:txBody>
        </p:sp>
        <p:cxnSp>
          <p:nvCxnSpPr>
            <p:cNvPr id="2" name="Straight Arrow Connector 128">
              <a:extLst>
                <a:ext uri="{FF2B5EF4-FFF2-40B4-BE49-F238E27FC236}">
                  <a16:creationId xmlns:a16="http://schemas.microsoft.com/office/drawing/2014/main" id="{F4792A02-CEE0-4791-8135-AF26007D14E3}"/>
                </a:ext>
              </a:extLst>
            </p:cNvPr>
            <p:cNvCxnSpPr>
              <a:stCxn id="141" idx="4"/>
              <a:endCxn id="140" idx="0"/>
            </p:cNvCxnSpPr>
            <p:nvPr/>
          </p:nvCxnSpPr>
          <p:spPr>
            <a:xfrm rot="5400000">
              <a:off x="888" y="1135"/>
              <a:ext cx="336" cy="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 name="Straight Arrow Connector 129">
              <a:extLst>
                <a:ext uri="{FF2B5EF4-FFF2-40B4-BE49-F238E27FC236}">
                  <a16:creationId xmlns:a16="http://schemas.microsoft.com/office/drawing/2014/main" id="{0FEF9D46-0DBD-4B17-A363-90827C2F98EB}"/>
                </a:ext>
              </a:extLst>
            </p:cNvPr>
            <p:cNvCxnSpPr>
              <a:stCxn id="140" idx="5"/>
              <a:endCxn id="145" idx="1"/>
            </p:cNvCxnSpPr>
            <p:nvPr/>
          </p:nvCxnSpPr>
          <p:spPr>
            <a:xfrm rot="16200000" flipH="1">
              <a:off x="1165" y="1310"/>
              <a:ext cx="165" cy="31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4" name="Freeform 130">
              <a:extLst>
                <a:ext uri="{FF2B5EF4-FFF2-40B4-BE49-F238E27FC236}">
                  <a16:creationId xmlns:a16="http://schemas.microsoft.com/office/drawing/2014/main" id="{CE622EDB-7E9C-4073-9FFD-C8D2548C03D7}"/>
                </a:ext>
              </a:extLst>
            </p:cNvPr>
            <p:cNvSpPr/>
            <p:nvPr/>
          </p:nvSpPr>
          <p:spPr>
            <a:xfrm>
              <a:off x="720" y="1399"/>
              <a:ext cx="384" cy="1673"/>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2" name="Oval 131">
              <a:extLst>
                <a:ext uri="{FF2B5EF4-FFF2-40B4-BE49-F238E27FC236}">
                  <a16:creationId xmlns:a16="http://schemas.microsoft.com/office/drawing/2014/main" id="{8AF77BA5-39EB-4AC5-810B-A23D9D4B5475}"/>
                </a:ext>
              </a:extLst>
            </p:cNvPr>
            <p:cNvSpPr/>
            <p:nvPr/>
          </p:nvSpPr>
          <p:spPr>
            <a:xfrm>
              <a:off x="1392" y="2112"/>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5" name="Oval 132">
              <a:extLst>
                <a:ext uri="{FF2B5EF4-FFF2-40B4-BE49-F238E27FC236}">
                  <a16:creationId xmlns:a16="http://schemas.microsoft.com/office/drawing/2014/main" id="{DCE8A7D9-1487-4AC9-8475-B796B6E1631A}"/>
                </a:ext>
              </a:extLst>
            </p:cNvPr>
            <p:cNvSpPr/>
            <p:nvPr/>
          </p:nvSpPr>
          <p:spPr>
            <a:xfrm>
              <a:off x="1697" y="2400"/>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6" name="Oval 133">
              <a:extLst>
                <a:ext uri="{FF2B5EF4-FFF2-40B4-BE49-F238E27FC236}">
                  <a16:creationId xmlns:a16="http://schemas.microsoft.com/office/drawing/2014/main" id="{83509A52-9B8B-47F3-8A1F-CCBA0CB2A654}"/>
                </a:ext>
              </a:extLst>
            </p:cNvPr>
            <p:cNvSpPr/>
            <p:nvPr/>
          </p:nvSpPr>
          <p:spPr>
            <a:xfrm>
              <a:off x="1104" y="3024"/>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230" name="TextBox 134">
              <a:extLst>
                <a:ext uri="{FF2B5EF4-FFF2-40B4-BE49-F238E27FC236}">
                  <a16:creationId xmlns:a16="http://schemas.microsoft.com/office/drawing/2014/main" id="{4EC4187D-D996-4D07-82FB-0154BC34E42D}"/>
                </a:ext>
              </a:extLst>
            </p:cNvPr>
            <p:cNvSpPr txBox="1">
              <a:spLocks noChangeArrowheads="1"/>
            </p:cNvSpPr>
            <p:nvPr/>
          </p:nvSpPr>
          <p:spPr bwMode="auto">
            <a:xfrm>
              <a:off x="1056" y="1207"/>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b1</a:t>
              </a:r>
            </a:p>
          </p:txBody>
        </p:sp>
        <p:sp>
          <p:nvSpPr>
            <p:cNvPr id="9231" name="TextBox 135">
              <a:extLst>
                <a:ext uri="{FF2B5EF4-FFF2-40B4-BE49-F238E27FC236}">
                  <a16:creationId xmlns:a16="http://schemas.microsoft.com/office/drawing/2014/main" id="{AF3AC6DE-AD91-41D6-8344-C14F164EAA3C}"/>
                </a:ext>
              </a:extLst>
            </p:cNvPr>
            <p:cNvSpPr txBox="1">
              <a:spLocks noChangeArrowheads="1"/>
            </p:cNvSpPr>
            <p:nvPr/>
          </p:nvSpPr>
          <p:spPr bwMode="auto">
            <a:xfrm>
              <a:off x="1447" y="143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b2</a:t>
              </a:r>
            </a:p>
          </p:txBody>
        </p:sp>
        <p:sp>
          <p:nvSpPr>
            <p:cNvPr id="9232" name="TextBox 136">
              <a:extLst>
                <a:ext uri="{FF2B5EF4-FFF2-40B4-BE49-F238E27FC236}">
                  <a16:creationId xmlns:a16="http://schemas.microsoft.com/office/drawing/2014/main" id="{80A6E83A-9F4F-4367-A50D-668CAB6F6236}"/>
                </a:ext>
              </a:extLst>
            </p:cNvPr>
            <p:cNvSpPr txBox="1">
              <a:spLocks noChangeArrowheads="1"/>
            </p:cNvSpPr>
            <p:nvPr/>
          </p:nvSpPr>
          <p:spPr bwMode="auto">
            <a:xfrm>
              <a:off x="1104" y="1783"/>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b3</a:t>
              </a:r>
            </a:p>
          </p:txBody>
        </p:sp>
        <p:sp>
          <p:nvSpPr>
            <p:cNvPr id="9233" name="TextBox 137">
              <a:extLst>
                <a:ext uri="{FF2B5EF4-FFF2-40B4-BE49-F238E27FC236}">
                  <a16:creationId xmlns:a16="http://schemas.microsoft.com/office/drawing/2014/main" id="{18022E2C-847D-4E49-948C-2E76D95A9779}"/>
                </a:ext>
              </a:extLst>
            </p:cNvPr>
            <p:cNvSpPr txBox="1">
              <a:spLocks noChangeArrowheads="1"/>
            </p:cNvSpPr>
            <p:nvPr/>
          </p:nvSpPr>
          <p:spPr bwMode="auto">
            <a:xfrm>
              <a:off x="1112" y="2352"/>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b7</a:t>
              </a:r>
            </a:p>
          </p:txBody>
        </p:sp>
        <p:sp>
          <p:nvSpPr>
            <p:cNvPr id="140" name="Oval 139">
              <a:extLst>
                <a:ext uri="{FF2B5EF4-FFF2-40B4-BE49-F238E27FC236}">
                  <a16:creationId xmlns:a16="http://schemas.microsoft.com/office/drawing/2014/main" id="{0AB6E42A-EB8C-47B0-AAF0-516574CED7AA}"/>
                </a:ext>
              </a:extLst>
            </p:cNvPr>
            <p:cNvSpPr/>
            <p:nvPr/>
          </p:nvSpPr>
          <p:spPr>
            <a:xfrm>
              <a:off x="1008" y="1303"/>
              <a:ext cx="96" cy="9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 name="Oval 140">
              <a:extLst>
                <a:ext uri="{FF2B5EF4-FFF2-40B4-BE49-F238E27FC236}">
                  <a16:creationId xmlns:a16="http://schemas.microsoft.com/office/drawing/2014/main" id="{CEC97A4C-DB03-48A8-A9EE-71DB2727CE3A}"/>
                </a:ext>
              </a:extLst>
            </p:cNvPr>
            <p:cNvSpPr/>
            <p:nvPr/>
          </p:nvSpPr>
          <p:spPr>
            <a:xfrm>
              <a:off x="1008" y="871"/>
              <a:ext cx="96" cy="9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2" name="Oval 141">
              <a:extLst>
                <a:ext uri="{FF2B5EF4-FFF2-40B4-BE49-F238E27FC236}">
                  <a16:creationId xmlns:a16="http://schemas.microsoft.com/office/drawing/2014/main" id="{DE5A84DE-F609-4477-916F-F75CC4C112F1}"/>
                </a:ext>
              </a:extLst>
            </p:cNvPr>
            <p:cNvSpPr/>
            <p:nvPr/>
          </p:nvSpPr>
          <p:spPr>
            <a:xfrm>
              <a:off x="1392" y="2640"/>
              <a:ext cx="96" cy="9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cxnSp>
          <p:nvCxnSpPr>
            <p:cNvPr id="8" name="Straight Arrow Connector 142">
              <a:extLst>
                <a:ext uri="{FF2B5EF4-FFF2-40B4-BE49-F238E27FC236}">
                  <a16:creationId xmlns:a16="http://schemas.microsoft.com/office/drawing/2014/main" id="{E88EB381-E459-4586-ABB0-77A532D27891}"/>
                </a:ext>
              </a:extLst>
            </p:cNvPr>
            <p:cNvCxnSpPr>
              <a:stCxn id="133" idx="4"/>
              <a:endCxn id="142" idx="7"/>
            </p:cNvCxnSpPr>
            <p:nvPr/>
          </p:nvCxnSpPr>
          <p:spPr>
            <a:xfrm rot="5400000">
              <a:off x="1530" y="2439"/>
              <a:ext cx="158" cy="27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143">
              <a:extLst>
                <a:ext uri="{FF2B5EF4-FFF2-40B4-BE49-F238E27FC236}">
                  <a16:creationId xmlns:a16="http://schemas.microsoft.com/office/drawing/2014/main" id="{AB1F5406-B0DF-4711-A9F0-C303FEB26B9E}"/>
                </a:ext>
              </a:extLst>
            </p:cNvPr>
            <p:cNvCxnSpPr>
              <a:stCxn id="132" idx="5"/>
              <a:endCxn id="133" idx="0"/>
            </p:cNvCxnSpPr>
            <p:nvPr/>
          </p:nvCxnSpPr>
          <p:spPr>
            <a:xfrm rot="16200000" flipH="1">
              <a:off x="1506" y="2161"/>
              <a:ext cx="206" cy="27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0" name="Oval 144">
              <a:extLst>
                <a:ext uri="{FF2B5EF4-FFF2-40B4-BE49-F238E27FC236}">
                  <a16:creationId xmlns:a16="http://schemas.microsoft.com/office/drawing/2014/main" id="{2D5DB56A-0CCC-4A28-A6A4-26FB0075E8D8}"/>
                </a:ext>
              </a:extLst>
            </p:cNvPr>
            <p:cNvSpPr/>
            <p:nvPr/>
          </p:nvSpPr>
          <p:spPr>
            <a:xfrm>
              <a:off x="1392" y="1536"/>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1" name="Oval 145">
              <a:extLst>
                <a:ext uri="{FF2B5EF4-FFF2-40B4-BE49-F238E27FC236}">
                  <a16:creationId xmlns:a16="http://schemas.microsoft.com/office/drawing/2014/main" id="{19FD1726-3EE1-4D7E-8ADD-6940A65D0BD7}"/>
                </a:ext>
              </a:extLst>
            </p:cNvPr>
            <p:cNvSpPr/>
            <p:nvPr/>
          </p:nvSpPr>
          <p:spPr>
            <a:xfrm>
              <a:off x="1056" y="1824"/>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2" name="Oval 146">
              <a:extLst>
                <a:ext uri="{FF2B5EF4-FFF2-40B4-BE49-F238E27FC236}">
                  <a16:creationId xmlns:a16="http://schemas.microsoft.com/office/drawing/2014/main" id="{06AB083D-03C6-48BA-8077-3F715357C29D}"/>
                </a:ext>
              </a:extLst>
            </p:cNvPr>
            <p:cNvSpPr/>
            <p:nvPr/>
          </p:nvSpPr>
          <p:spPr>
            <a:xfrm>
              <a:off x="1728" y="1824"/>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243" name="TextBox 147">
              <a:extLst>
                <a:ext uri="{FF2B5EF4-FFF2-40B4-BE49-F238E27FC236}">
                  <a16:creationId xmlns:a16="http://schemas.microsoft.com/office/drawing/2014/main" id="{427622CF-FD5C-4CD8-87B6-9FF5BC5B6C8F}"/>
                </a:ext>
              </a:extLst>
            </p:cNvPr>
            <p:cNvSpPr txBox="1">
              <a:spLocks noChangeArrowheads="1"/>
            </p:cNvSpPr>
            <p:nvPr/>
          </p:nvSpPr>
          <p:spPr bwMode="auto">
            <a:xfrm>
              <a:off x="1488" y="206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b5</a:t>
              </a:r>
            </a:p>
          </p:txBody>
        </p:sp>
        <p:sp>
          <p:nvSpPr>
            <p:cNvPr id="9244" name="TextBox 148">
              <a:extLst>
                <a:ext uri="{FF2B5EF4-FFF2-40B4-BE49-F238E27FC236}">
                  <a16:creationId xmlns:a16="http://schemas.microsoft.com/office/drawing/2014/main" id="{19D429F5-9C06-4C2C-BCE9-A9E532159C85}"/>
                </a:ext>
              </a:extLst>
            </p:cNvPr>
            <p:cNvSpPr txBox="1">
              <a:spLocks noChangeArrowheads="1"/>
            </p:cNvSpPr>
            <p:nvPr/>
          </p:nvSpPr>
          <p:spPr bwMode="auto">
            <a:xfrm>
              <a:off x="1776" y="2352"/>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b6</a:t>
              </a:r>
            </a:p>
          </p:txBody>
        </p:sp>
        <p:cxnSp>
          <p:nvCxnSpPr>
            <p:cNvPr id="13" name="Straight Arrow Connector 149">
              <a:extLst>
                <a:ext uri="{FF2B5EF4-FFF2-40B4-BE49-F238E27FC236}">
                  <a16:creationId xmlns:a16="http://schemas.microsoft.com/office/drawing/2014/main" id="{23E8CE9D-B04F-435C-913B-721533D2CFB9}"/>
                </a:ext>
              </a:extLst>
            </p:cNvPr>
            <p:cNvCxnSpPr>
              <a:stCxn id="145" idx="3"/>
              <a:endCxn id="146" idx="0"/>
            </p:cNvCxnSpPr>
            <p:nvPr/>
          </p:nvCxnSpPr>
          <p:spPr>
            <a:xfrm rot="5400000">
              <a:off x="1152" y="1570"/>
              <a:ext cx="206" cy="30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50">
              <a:extLst>
                <a:ext uri="{FF2B5EF4-FFF2-40B4-BE49-F238E27FC236}">
                  <a16:creationId xmlns:a16="http://schemas.microsoft.com/office/drawing/2014/main" id="{E1D4842B-39E3-4669-B3B7-32A89DF628A2}"/>
                </a:ext>
              </a:extLst>
            </p:cNvPr>
            <p:cNvCxnSpPr>
              <a:stCxn id="145" idx="5"/>
              <a:endCxn id="147" idx="0"/>
            </p:cNvCxnSpPr>
            <p:nvPr/>
          </p:nvCxnSpPr>
          <p:spPr>
            <a:xfrm rot="16200000" flipH="1">
              <a:off x="1522" y="1570"/>
              <a:ext cx="206" cy="30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51">
              <a:extLst>
                <a:ext uri="{FF2B5EF4-FFF2-40B4-BE49-F238E27FC236}">
                  <a16:creationId xmlns:a16="http://schemas.microsoft.com/office/drawing/2014/main" id="{94BAA1D8-9FB6-443B-A060-BFE43BDF07C4}"/>
                </a:ext>
              </a:extLst>
            </p:cNvPr>
            <p:cNvCxnSpPr>
              <a:stCxn id="146" idx="4"/>
              <a:endCxn id="132" idx="1"/>
            </p:cNvCxnSpPr>
            <p:nvPr/>
          </p:nvCxnSpPr>
          <p:spPr>
            <a:xfrm rot="16200000" flipH="1">
              <a:off x="1152" y="1872"/>
              <a:ext cx="206" cy="30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2">
              <a:extLst>
                <a:ext uri="{FF2B5EF4-FFF2-40B4-BE49-F238E27FC236}">
                  <a16:creationId xmlns:a16="http://schemas.microsoft.com/office/drawing/2014/main" id="{437CA6F6-FCD2-4619-8DFB-439F3640E0B8}"/>
                </a:ext>
              </a:extLst>
            </p:cNvPr>
            <p:cNvCxnSpPr>
              <a:stCxn id="147" idx="4"/>
              <a:endCxn id="132" idx="7"/>
            </p:cNvCxnSpPr>
            <p:nvPr/>
          </p:nvCxnSpPr>
          <p:spPr>
            <a:xfrm rot="5400000">
              <a:off x="1522" y="1872"/>
              <a:ext cx="206" cy="30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9249" name="TextBox 153">
              <a:extLst>
                <a:ext uri="{FF2B5EF4-FFF2-40B4-BE49-F238E27FC236}">
                  <a16:creationId xmlns:a16="http://schemas.microsoft.com/office/drawing/2014/main" id="{27D959C3-F278-4AEC-A56F-7488308912DE}"/>
                </a:ext>
              </a:extLst>
            </p:cNvPr>
            <p:cNvSpPr txBox="1">
              <a:spLocks noChangeArrowheads="1"/>
            </p:cNvSpPr>
            <p:nvPr/>
          </p:nvSpPr>
          <p:spPr bwMode="auto">
            <a:xfrm>
              <a:off x="1783" y="177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b4</a:t>
              </a:r>
            </a:p>
          </p:txBody>
        </p:sp>
        <p:sp>
          <p:nvSpPr>
            <p:cNvPr id="17" name="Freeform 154">
              <a:extLst>
                <a:ext uri="{FF2B5EF4-FFF2-40B4-BE49-F238E27FC236}">
                  <a16:creationId xmlns:a16="http://schemas.microsoft.com/office/drawing/2014/main" id="{38B1699C-F74A-418C-84FC-7E25AD5345E8}"/>
                </a:ext>
              </a:extLst>
            </p:cNvPr>
            <p:cNvSpPr/>
            <p:nvPr/>
          </p:nvSpPr>
          <p:spPr>
            <a:xfrm>
              <a:off x="949" y="1390"/>
              <a:ext cx="492" cy="1538"/>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251" name="TextBox 172">
              <a:extLst>
                <a:ext uri="{FF2B5EF4-FFF2-40B4-BE49-F238E27FC236}">
                  <a16:creationId xmlns:a16="http://schemas.microsoft.com/office/drawing/2014/main" id="{7D74882C-6941-40AE-9B20-111D25886C5E}"/>
                </a:ext>
              </a:extLst>
            </p:cNvPr>
            <p:cNvSpPr txBox="1">
              <a:spLocks noChangeArrowheads="1"/>
            </p:cNvSpPr>
            <p:nvPr/>
          </p:nvSpPr>
          <p:spPr bwMode="auto">
            <a:xfrm>
              <a:off x="1077" y="816"/>
              <a:ext cx="3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entry</a:t>
              </a:r>
            </a:p>
          </p:txBody>
        </p:sp>
        <p:sp>
          <p:nvSpPr>
            <p:cNvPr id="9252" name="TextBox 173">
              <a:extLst>
                <a:ext uri="{FF2B5EF4-FFF2-40B4-BE49-F238E27FC236}">
                  <a16:creationId xmlns:a16="http://schemas.microsoft.com/office/drawing/2014/main" id="{E429ECE9-8A2A-4DEC-BA56-6C7FC8AC60D8}"/>
                </a:ext>
              </a:extLst>
            </p:cNvPr>
            <p:cNvSpPr txBox="1">
              <a:spLocks noChangeArrowheads="1"/>
            </p:cNvSpPr>
            <p:nvPr/>
          </p:nvSpPr>
          <p:spPr bwMode="auto">
            <a:xfrm>
              <a:off x="1173" y="2983"/>
              <a:ext cx="2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exit</a:t>
              </a:r>
            </a:p>
          </p:txBody>
        </p:sp>
        <p:sp>
          <p:nvSpPr>
            <p:cNvPr id="18" name="Oval 145">
              <a:extLst>
                <a:ext uri="{FF2B5EF4-FFF2-40B4-BE49-F238E27FC236}">
                  <a16:creationId xmlns:a16="http://schemas.microsoft.com/office/drawing/2014/main" id="{409F6BD3-0B05-4577-B6B8-9A768E6A0AAE}"/>
                </a:ext>
              </a:extLst>
            </p:cNvPr>
            <p:cNvSpPr/>
            <p:nvPr/>
          </p:nvSpPr>
          <p:spPr>
            <a:xfrm>
              <a:off x="1056" y="1824"/>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cxnSp>
          <p:nvCxnSpPr>
            <p:cNvPr id="19" name="Straight Arrow Connector 149">
              <a:extLst>
                <a:ext uri="{FF2B5EF4-FFF2-40B4-BE49-F238E27FC236}">
                  <a16:creationId xmlns:a16="http://schemas.microsoft.com/office/drawing/2014/main" id="{183D3C28-60FB-4B51-A582-87B6D07CFEAA}"/>
                </a:ext>
              </a:extLst>
            </p:cNvPr>
            <p:cNvCxnSpPr>
              <a:stCxn id="145" idx="3"/>
              <a:endCxn id="146" idx="0"/>
            </p:cNvCxnSpPr>
            <p:nvPr/>
          </p:nvCxnSpPr>
          <p:spPr>
            <a:xfrm rot="5400000">
              <a:off x="1152" y="1562"/>
              <a:ext cx="206" cy="30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151">
              <a:extLst>
                <a:ext uri="{FF2B5EF4-FFF2-40B4-BE49-F238E27FC236}">
                  <a16:creationId xmlns:a16="http://schemas.microsoft.com/office/drawing/2014/main" id="{1B079536-724A-49A9-92EB-69B005916FB7}"/>
                </a:ext>
              </a:extLst>
            </p:cNvPr>
            <p:cNvCxnSpPr>
              <a:stCxn id="146" idx="4"/>
              <a:endCxn id="132" idx="1"/>
            </p:cNvCxnSpPr>
            <p:nvPr/>
          </p:nvCxnSpPr>
          <p:spPr>
            <a:xfrm rot="16200000" flipH="1">
              <a:off x="1152" y="1872"/>
              <a:ext cx="206" cy="30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22" name="Oval 145">
              <a:extLst>
                <a:ext uri="{FF2B5EF4-FFF2-40B4-BE49-F238E27FC236}">
                  <a16:creationId xmlns:a16="http://schemas.microsoft.com/office/drawing/2014/main" id="{E016208E-4FAD-4FE6-B4A6-0B1DE9DFEBA7}"/>
                </a:ext>
              </a:extLst>
            </p:cNvPr>
            <p:cNvSpPr/>
            <p:nvPr/>
          </p:nvSpPr>
          <p:spPr>
            <a:xfrm>
              <a:off x="1056" y="1824"/>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cxnSp>
          <p:nvCxnSpPr>
            <p:cNvPr id="23" name="Straight Arrow Connector 149">
              <a:extLst>
                <a:ext uri="{FF2B5EF4-FFF2-40B4-BE49-F238E27FC236}">
                  <a16:creationId xmlns:a16="http://schemas.microsoft.com/office/drawing/2014/main" id="{F8476128-2299-443F-AF10-05CB55409A5A}"/>
                </a:ext>
              </a:extLst>
            </p:cNvPr>
            <p:cNvCxnSpPr>
              <a:cxnSpLocks noChangeShapeType="1"/>
            </p:cNvCxnSpPr>
            <p:nvPr/>
          </p:nvCxnSpPr>
          <p:spPr bwMode="auto">
            <a:xfrm flipH="1">
              <a:off x="1138" y="2194"/>
              <a:ext cx="268" cy="186"/>
            </a:xfrm>
            <a:prstGeom prst="straightConnector1">
              <a:avLst/>
            </a:prstGeom>
            <a:ln>
              <a:headEnd/>
              <a:tailEnd type="triangle" w="lg" len="lg"/>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24" name="Straight Arrow Connector 151">
              <a:extLst>
                <a:ext uri="{FF2B5EF4-FFF2-40B4-BE49-F238E27FC236}">
                  <a16:creationId xmlns:a16="http://schemas.microsoft.com/office/drawing/2014/main" id="{6903AD06-5E89-4B18-8993-A841D0A23A5A}"/>
                </a:ext>
              </a:extLst>
            </p:cNvPr>
            <p:cNvCxnSpPr>
              <a:stCxn id="146" idx="4"/>
              <a:endCxn id="132" idx="1"/>
            </p:cNvCxnSpPr>
            <p:nvPr/>
          </p:nvCxnSpPr>
          <p:spPr>
            <a:xfrm rot="16200000" flipH="1">
              <a:off x="1152" y="2422"/>
              <a:ext cx="206" cy="30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25" name="Oval 145">
              <a:extLst>
                <a:ext uri="{FF2B5EF4-FFF2-40B4-BE49-F238E27FC236}">
                  <a16:creationId xmlns:a16="http://schemas.microsoft.com/office/drawing/2014/main" id="{A063ED0B-4B5D-4C29-8F63-A66E9563DDB8}"/>
                </a:ext>
              </a:extLst>
            </p:cNvPr>
            <p:cNvSpPr/>
            <p:nvPr/>
          </p:nvSpPr>
          <p:spPr>
            <a:xfrm>
              <a:off x="1056" y="2374"/>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498" name="TextBox 137">
              <a:extLst>
                <a:ext uri="{FF2B5EF4-FFF2-40B4-BE49-F238E27FC236}">
                  <a16:creationId xmlns:a16="http://schemas.microsoft.com/office/drawing/2014/main" id="{D0894911-A014-410A-805F-096D29A5A89C}"/>
                </a:ext>
              </a:extLst>
            </p:cNvPr>
            <p:cNvSpPr txBox="1">
              <a:spLocks noChangeArrowheads="1"/>
            </p:cNvSpPr>
            <p:nvPr/>
          </p:nvSpPr>
          <p:spPr bwMode="auto">
            <a:xfrm>
              <a:off x="1448" y="264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b8</a:t>
              </a:r>
            </a:p>
          </p:txBody>
        </p:sp>
      </p:grpSp>
      <p:grpSp>
        <p:nvGrpSpPr>
          <p:cNvPr id="9503" name="Group 287">
            <a:extLst>
              <a:ext uri="{FF2B5EF4-FFF2-40B4-BE49-F238E27FC236}">
                <a16:creationId xmlns:a16="http://schemas.microsoft.com/office/drawing/2014/main" id="{60E0DC9E-F3C1-480A-95EF-E24313B3973E}"/>
              </a:ext>
            </a:extLst>
          </p:cNvPr>
          <p:cNvGrpSpPr>
            <a:grpSpLocks/>
          </p:cNvGrpSpPr>
          <p:nvPr/>
        </p:nvGrpSpPr>
        <p:grpSpPr bwMode="auto">
          <a:xfrm>
            <a:off x="4876801" y="1371601"/>
            <a:ext cx="2513013" cy="4340225"/>
            <a:chOff x="2016" y="864"/>
            <a:chExt cx="1583" cy="2734"/>
          </a:xfrm>
        </p:grpSpPr>
        <p:sp>
          <p:nvSpPr>
            <p:cNvPr id="9221" name="TextBox 24">
              <a:extLst>
                <a:ext uri="{FF2B5EF4-FFF2-40B4-BE49-F238E27FC236}">
                  <a16:creationId xmlns:a16="http://schemas.microsoft.com/office/drawing/2014/main" id="{12CAAFBE-E516-4FF4-84B4-6BFDEA7C2FEB}"/>
                </a:ext>
              </a:extLst>
            </p:cNvPr>
            <p:cNvSpPr txBox="1">
              <a:spLocks noChangeArrowheads="1"/>
            </p:cNvSpPr>
            <p:nvPr/>
          </p:nvSpPr>
          <p:spPr bwMode="auto">
            <a:xfrm>
              <a:off x="2016" y="3367"/>
              <a:ext cx="14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Calibri" panose="020F0502020204030204" pitchFamily="34" charset="0"/>
                </a:rPr>
                <a:t>Vwit: Predicate Targets</a:t>
              </a:r>
            </a:p>
          </p:txBody>
        </p:sp>
        <p:grpSp>
          <p:nvGrpSpPr>
            <p:cNvPr id="9501" name="Group 285">
              <a:extLst>
                <a:ext uri="{FF2B5EF4-FFF2-40B4-BE49-F238E27FC236}">
                  <a16:creationId xmlns:a16="http://schemas.microsoft.com/office/drawing/2014/main" id="{163242BE-F9C7-45C9-B7A7-FA471A55A894}"/>
                </a:ext>
              </a:extLst>
            </p:cNvPr>
            <p:cNvGrpSpPr>
              <a:grpSpLocks/>
            </p:cNvGrpSpPr>
            <p:nvPr/>
          </p:nvGrpSpPr>
          <p:grpSpPr bwMode="auto">
            <a:xfrm>
              <a:off x="2304" y="864"/>
              <a:ext cx="1295" cy="2366"/>
              <a:chOff x="2304" y="857"/>
              <a:chExt cx="1295" cy="2366"/>
            </a:xfrm>
          </p:grpSpPr>
          <p:cxnSp>
            <p:nvCxnSpPr>
              <p:cNvPr id="129" name="Straight Arrow Connector 128">
                <a:extLst>
                  <a:ext uri="{FF2B5EF4-FFF2-40B4-BE49-F238E27FC236}">
                    <a16:creationId xmlns:a16="http://schemas.microsoft.com/office/drawing/2014/main" id="{583BB7A2-5F9E-4314-9530-A5A358778083}"/>
                  </a:ext>
                </a:extLst>
              </p:cNvPr>
              <p:cNvCxnSpPr>
                <a:cxnSpLocks noChangeShapeType="1"/>
              </p:cNvCxnSpPr>
              <p:nvPr/>
            </p:nvCxnSpPr>
            <p:spPr bwMode="auto">
              <a:xfrm>
                <a:off x="2640" y="1016"/>
                <a:ext cx="0" cy="320"/>
              </a:xfrm>
              <a:prstGeom prst="straightConnector1">
                <a:avLst/>
              </a:prstGeom>
              <a:ln>
                <a:headEnd/>
                <a:tailEnd type="triangle" w="lg" len="lg"/>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2E426870-D587-4B5F-B713-09189370D6D8}"/>
                  </a:ext>
                </a:extLst>
              </p:cNvPr>
              <p:cNvCxnSpPr>
                <a:cxnSpLocks noChangeShapeType="1"/>
                <a:endCxn id="145" idx="1"/>
              </p:cNvCxnSpPr>
              <p:nvPr/>
            </p:nvCxnSpPr>
            <p:spPr bwMode="auto">
              <a:xfrm>
                <a:off x="2674" y="1434"/>
                <a:ext cx="316" cy="156"/>
              </a:xfrm>
              <a:prstGeom prst="straightConnector1">
                <a:avLst/>
              </a:prstGeom>
              <a:ln>
                <a:headEnd/>
                <a:tailEnd type="triangle" w="lg" len="lg"/>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131" name="Freeform 130">
                <a:extLst>
                  <a:ext uri="{FF2B5EF4-FFF2-40B4-BE49-F238E27FC236}">
                    <a16:creationId xmlns:a16="http://schemas.microsoft.com/office/drawing/2014/main" id="{2248AAD0-F62E-4488-B4D0-BA1E946F8870}"/>
                  </a:ext>
                </a:extLst>
              </p:cNvPr>
              <p:cNvSpPr/>
              <p:nvPr/>
            </p:nvSpPr>
            <p:spPr>
              <a:xfrm>
                <a:off x="2304" y="1447"/>
                <a:ext cx="384" cy="1673"/>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3" name="Oval 132">
                <a:extLst>
                  <a:ext uri="{FF2B5EF4-FFF2-40B4-BE49-F238E27FC236}">
                    <a16:creationId xmlns:a16="http://schemas.microsoft.com/office/drawing/2014/main" id="{CD658663-D088-44BA-8C75-B539F773C92C}"/>
                  </a:ext>
                </a:extLst>
              </p:cNvPr>
              <p:cNvSpPr/>
              <p:nvPr/>
            </p:nvSpPr>
            <p:spPr>
              <a:xfrm>
                <a:off x="3281" y="2448"/>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34" name="Oval 133">
                <a:extLst>
                  <a:ext uri="{FF2B5EF4-FFF2-40B4-BE49-F238E27FC236}">
                    <a16:creationId xmlns:a16="http://schemas.microsoft.com/office/drawing/2014/main" id="{8A5339DF-E93E-469A-B692-8AAFFBFAE840}"/>
                  </a:ext>
                </a:extLst>
              </p:cNvPr>
              <p:cNvSpPr/>
              <p:nvPr/>
            </p:nvSpPr>
            <p:spPr>
              <a:xfrm>
                <a:off x="2688" y="3072"/>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441" name="TextBox 134">
                <a:extLst>
                  <a:ext uri="{FF2B5EF4-FFF2-40B4-BE49-F238E27FC236}">
                    <a16:creationId xmlns:a16="http://schemas.microsoft.com/office/drawing/2014/main" id="{A8B046E5-4E3A-45EB-930E-A8BDF583B7A4}"/>
                  </a:ext>
                </a:extLst>
              </p:cNvPr>
              <p:cNvSpPr txBox="1">
                <a:spLocks noChangeArrowheads="1"/>
              </p:cNvSpPr>
              <p:nvPr/>
            </p:nvSpPr>
            <p:spPr bwMode="auto">
              <a:xfrm>
                <a:off x="2640" y="1255"/>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b1</a:t>
                </a:r>
              </a:p>
            </p:txBody>
          </p:sp>
          <p:sp>
            <p:nvSpPr>
              <p:cNvPr id="9442" name="TextBox 135">
                <a:extLst>
                  <a:ext uri="{FF2B5EF4-FFF2-40B4-BE49-F238E27FC236}">
                    <a16:creationId xmlns:a16="http://schemas.microsoft.com/office/drawing/2014/main" id="{94D0F924-BDDC-44A9-B9D7-34B255FBA92A}"/>
                  </a:ext>
                </a:extLst>
              </p:cNvPr>
              <p:cNvSpPr txBox="1">
                <a:spLocks noChangeArrowheads="1"/>
              </p:cNvSpPr>
              <p:nvPr/>
            </p:nvSpPr>
            <p:spPr bwMode="auto">
              <a:xfrm>
                <a:off x="3031" y="1486"/>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b2</a:t>
                </a:r>
              </a:p>
            </p:txBody>
          </p:sp>
          <p:sp>
            <p:nvSpPr>
              <p:cNvPr id="9443" name="TextBox 136">
                <a:extLst>
                  <a:ext uri="{FF2B5EF4-FFF2-40B4-BE49-F238E27FC236}">
                    <a16:creationId xmlns:a16="http://schemas.microsoft.com/office/drawing/2014/main" id="{EED39010-F8CE-499E-BF31-6BA1A7AFB45D}"/>
                  </a:ext>
                </a:extLst>
              </p:cNvPr>
              <p:cNvSpPr txBox="1">
                <a:spLocks noChangeArrowheads="1"/>
              </p:cNvSpPr>
              <p:nvPr/>
            </p:nvSpPr>
            <p:spPr bwMode="auto">
              <a:xfrm>
                <a:off x="2688" y="1831"/>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b3</a:t>
                </a:r>
              </a:p>
            </p:txBody>
          </p:sp>
          <p:sp>
            <p:nvSpPr>
              <p:cNvPr id="9444" name="TextBox 137">
                <a:extLst>
                  <a:ext uri="{FF2B5EF4-FFF2-40B4-BE49-F238E27FC236}">
                    <a16:creationId xmlns:a16="http://schemas.microsoft.com/office/drawing/2014/main" id="{CA53B4A6-048A-450A-9CCD-FD1EAC88591F}"/>
                  </a:ext>
                </a:extLst>
              </p:cNvPr>
              <p:cNvSpPr txBox="1">
                <a:spLocks noChangeArrowheads="1"/>
              </p:cNvSpPr>
              <p:nvPr/>
            </p:nvSpPr>
            <p:spPr bwMode="auto">
              <a:xfrm>
                <a:off x="2736" y="240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b7</a:t>
                </a:r>
              </a:p>
            </p:txBody>
          </p:sp>
          <p:cxnSp>
            <p:nvCxnSpPr>
              <p:cNvPr id="143" name="Straight Arrow Connector 142">
                <a:extLst>
                  <a:ext uri="{FF2B5EF4-FFF2-40B4-BE49-F238E27FC236}">
                    <a16:creationId xmlns:a16="http://schemas.microsoft.com/office/drawing/2014/main" id="{F6F84834-A52C-45D3-93E7-9728D6F2EC9B}"/>
                  </a:ext>
                </a:extLst>
              </p:cNvPr>
              <p:cNvCxnSpPr>
                <a:stCxn id="133" idx="4"/>
                <a:endCxn id="142" idx="7"/>
              </p:cNvCxnSpPr>
              <p:nvPr/>
            </p:nvCxnSpPr>
            <p:spPr>
              <a:xfrm rot="5400000">
                <a:off x="3114" y="2488"/>
                <a:ext cx="158" cy="27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0CADD33D-5D9B-4650-895A-F90745BF3F52}"/>
                  </a:ext>
                </a:extLst>
              </p:cNvPr>
              <p:cNvCxnSpPr>
                <a:stCxn id="132" idx="5"/>
                <a:endCxn id="133" idx="0"/>
              </p:cNvCxnSpPr>
              <p:nvPr/>
            </p:nvCxnSpPr>
            <p:spPr>
              <a:xfrm rot="16200000" flipH="1">
                <a:off x="3090" y="2210"/>
                <a:ext cx="206" cy="27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145" name="Oval 144">
                <a:extLst>
                  <a:ext uri="{FF2B5EF4-FFF2-40B4-BE49-F238E27FC236}">
                    <a16:creationId xmlns:a16="http://schemas.microsoft.com/office/drawing/2014/main" id="{7A094B2A-2852-43F9-99C6-1EB39E132FCA}"/>
                  </a:ext>
                </a:extLst>
              </p:cNvPr>
              <p:cNvSpPr/>
              <p:nvPr/>
            </p:nvSpPr>
            <p:spPr>
              <a:xfrm>
                <a:off x="2976" y="1584"/>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6" name="Oval 145">
                <a:extLst>
                  <a:ext uri="{FF2B5EF4-FFF2-40B4-BE49-F238E27FC236}">
                    <a16:creationId xmlns:a16="http://schemas.microsoft.com/office/drawing/2014/main" id="{2A3E9492-1F46-4FCB-95D4-677EE1FCBB95}"/>
                  </a:ext>
                </a:extLst>
              </p:cNvPr>
              <p:cNvSpPr/>
              <p:nvPr/>
            </p:nvSpPr>
            <p:spPr>
              <a:xfrm>
                <a:off x="2640" y="1872"/>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7" name="Oval 146">
                <a:extLst>
                  <a:ext uri="{FF2B5EF4-FFF2-40B4-BE49-F238E27FC236}">
                    <a16:creationId xmlns:a16="http://schemas.microsoft.com/office/drawing/2014/main" id="{57320F9C-FC4C-41EB-8178-E1846417F933}"/>
                  </a:ext>
                </a:extLst>
              </p:cNvPr>
              <p:cNvSpPr/>
              <p:nvPr/>
            </p:nvSpPr>
            <p:spPr>
              <a:xfrm>
                <a:off x="3312" y="1872"/>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453" name="TextBox 147">
                <a:extLst>
                  <a:ext uri="{FF2B5EF4-FFF2-40B4-BE49-F238E27FC236}">
                    <a16:creationId xmlns:a16="http://schemas.microsoft.com/office/drawing/2014/main" id="{4F0A69B5-6D47-4FE7-A893-E3FC013529E8}"/>
                  </a:ext>
                </a:extLst>
              </p:cNvPr>
              <p:cNvSpPr txBox="1">
                <a:spLocks noChangeArrowheads="1"/>
              </p:cNvSpPr>
              <p:nvPr/>
            </p:nvSpPr>
            <p:spPr bwMode="auto">
              <a:xfrm>
                <a:off x="3072" y="2112"/>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b5</a:t>
                </a:r>
              </a:p>
            </p:txBody>
          </p:sp>
          <p:sp>
            <p:nvSpPr>
              <p:cNvPr id="9454" name="TextBox 148">
                <a:extLst>
                  <a:ext uri="{FF2B5EF4-FFF2-40B4-BE49-F238E27FC236}">
                    <a16:creationId xmlns:a16="http://schemas.microsoft.com/office/drawing/2014/main" id="{7311F991-2602-45E1-8C33-066EDA9039F2}"/>
                  </a:ext>
                </a:extLst>
              </p:cNvPr>
              <p:cNvSpPr txBox="1">
                <a:spLocks noChangeArrowheads="1"/>
              </p:cNvSpPr>
              <p:nvPr/>
            </p:nvSpPr>
            <p:spPr bwMode="auto">
              <a:xfrm>
                <a:off x="3360" y="240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b6</a:t>
                </a:r>
              </a:p>
            </p:txBody>
          </p:sp>
          <p:cxnSp>
            <p:nvCxnSpPr>
              <p:cNvPr id="150" name="Straight Arrow Connector 149">
                <a:extLst>
                  <a:ext uri="{FF2B5EF4-FFF2-40B4-BE49-F238E27FC236}">
                    <a16:creationId xmlns:a16="http://schemas.microsoft.com/office/drawing/2014/main" id="{0CFD964E-0539-407A-9081-B19C1EAFCA93}"/>
                  </a:ext>
                </a:extLst>
              </p:cNvPr>
              <p:cNvCxnSpPr>
                <a:stCxn id="145" idx="3"/>
                <a:endCxn id="146" idx="0"/>
              </p:cNvCxnSpPr>
              <p:nvPr/>
            </p:nvCxnSpPr>
            <p:spPr>
              <a:xfrm rot="5400000">
                <a:off x="2736" y="1618"/>
                <a:ext cx="206" cy="30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035D734E-DE29-4C58-AD6E-F205ADE8F958}"/>
                  </a:ext>
                </a:extLst>
              </p:cNvPr>
              <p:cNvCxnSpPr>
                <a:stCxn id="145" idx="5"/>
                <a:endCxn id="147" idx="0"/>
              </p:cNvCxnSpPr>
              <p:nvPr/>
            </p:nvCxnSpPr>
            <p:spPr>
              <a:xfrm rot="16200000" flipH="1">
                <a:off x="3106" y="1618"/>
                <a:ext cx="206" cy="30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1530A2C3-0B8C-4A7B-B86B-22C7D822821D}"/>
                  </a:ext>
                </a:extLst>
              </p:cNvPr>
              <p:cNvCxnSpPr>
                <a:stCxn id="146" idx="4"/>
                <a:endCxn id="132" idx="1"/>
              </p:cNvCxnSpPr>
              <p:nvPr/>
            </p:nvCxnSpPr>
            <p:spPr>
              <a:xfrm rot="16200000" flipH="1">
                <a:off x="2736" y="1920"/>
                <a:ext cx="206" cy="30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2FE50012-20B1-42A3-B432-D99CF3422DAE}"/>
                  </a:ext>
                </a:extLst>
              </p:cNvPr>
              <p:cNvCxnSpPr>
                <a:stCxn id="147" idx="4"/>
                <a:endCxn id="132" idx="7"/>
              </p:cNvCxnSpPr>
              <p:nvPr/>
            </p:nvCxnSpPr>
            <p:spPr>
              <a:xfrm rot="5400000">
                <a:off x="3106" y="1920"/>
                <a:ext cx="206" cy="30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9459" name="TextBox 153">
                <a:extLst>
                  <a:ext uri="{FF2B5EF4-FFF2-40B4-BE49-F238E27FC236}">
                    <a16:creationId xmlns:a16="http://schemas.microsoft.com/office/drawing/2014/main" id="{0EE60336-4265-4C0C-89A1-2BF5D0F352F0}"/>
                  </a:ext>
                </a:extLst>
              </p:cNvPr>
              <p:cNvSpPr txBox="1">
                <a:spLocks noChangeArrowheads="1"/>
              </p:cNvSpPr>
              <p:nvPr/>
            </p:nvSpPr>
            <p:spPr bwMode="auto">
              <a:xfrm>
                <a:off x="3367" y="1822"/>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b4</a:t>
                </a:r>
              </a:p>
            </p:txBody>
          </p:sp>
          <p:sp>
            <p:nvSpPr>
              <p:cNvPr id="155" name="Freeform 154">
                <a:extLst>
                  <a:ext uri="{FF2B5EF4-FFF2-40B4-BE49-F238E27FC236}">
                    <a16:creationId xmlns:a16="http://schemas.microsoft.com/office/drawing/2014/main" id="{1A3A5651-8FD2-4ED6-8ACD-FA148BFA065E}"/>
                  </a:ext>
                </a:extLst>
              </p:cNvPr>
              <p:cNvSpPr/>
              <p:nvPr/>
            </p:nvSpPr>
            <p:spPr>
              <a:xfrm>
                <a:off x="2533" y="1438"/>
                <a:ext cx="492" cy="1538"/>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461" name="TextBox 172">
                <a:extLst>
                  <a:ext uri="{FF2B5EF4-FFF2-40B4-BE49-F238E27FC236}">
                    <a16:creationId xmlns:a16="http://schemas.microsoft.com/office/drawing/2014/main" id="{FD9E8CC0-870C-4ECD-8E15-B563510BE5AC}"/>
                  </a:ext>
                </a:extLst>
              </p:cNvPr>
              <p:cNvSpPr txBox="1">
                <a:spLocks noChangeArrowheads="1"/>
              </p:cNvSpPr>
              <p:nvPr/>
            </p:nvSpPr>
            <p:spPr bwMode="auto">
              <a:xfrm>
                <a:off x="2661" y="864"/>
                <a:ext cx="3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entry</a:t>
                </a:r>
              </a:p>
            </p:txBody>
          </p:sp>
          <p:sp>
            <p:nvSpPr>
              <p:cNvPr id="9462" name="TextBox 173">
                <a:extLst>
                  <a:ext uri="{FF2B5EF4-FFF2-40B4-BE49-F238E27FC236}">
                    <a16:creationId xmlns:a16="http://schemas.microsoft.com/office/drawing/2014/main" id="{E595755E-DF6C-4357-A021-FA70505CB089}"/>
                  </a:ext>
                </a:extLst>
              </p:cNvPr>
              <p:cNvSpPr txBox="1">
                <a:spLocks noChangeArrowheads="1"/>
              </p:cNvSpPr>
              <p:nvPr/>
            </p:nvSpPr>
            <p:spPr bwMode="auto">
              <a:xfrm>
                <a:off x="2757" y="3031"/>
                <a:ext cx="2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exit</a:t>
                </a:r>
              </a:p>
            </p:txBody>
          </p:sp>
          <p:sp>
            <p:nvSpPr>
              <p:cNvPr id="26" name="Oval 145">
                <a:extLst>
                  <a:ext uri="{FF2B5EF4-FFF2-40B4-BE49-F238E27FC236}">
                    <a16:creationId xmlns:a16="http://schemas.microsoft.com/office/drawing/2014/main" id="{6EC982CA-3A83-40EA-AC40-4DC1C9D6D19B}"/>
                  </a:ext>
                </a:extLst>
              </p:cNvPr>
              <p:cNvSpPr/>
              <p:nvPr/>
            </p:nvSpPr>
            <p:spPr>
              <a:xfrm>
                <a:off x="2640" y="1872"/>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cxnSp>
            <p:nvCxnSpPr>
              <p:cNvPr id="27" name="Straight Arrow Connector 149">
                <a:extLst>
                  <a:ext uri="{FF2B5EF4-FFF2-40B4-BE49-F238E27FC236}">
                    <a16:creationId xmlns:a16="http://schemas.microsoft.com/office/drawing/2014/main" id="{98B951B4-DD53-47A6-A194-10C4DDAC6C0B}"/>
                  </a:ext>
                </a:extLst>
              </p:cNvPr>
              <p:cNvCxnSpPr>
                <a:stCxn id="145" idx="3"/>
                <a:endCxn id="146" idx="0"/>
              </p:cNvCxnSpPr>
              <p:nvPr/>
            </p:nvCxnSpPr>
            <p:spPr>
              <a:xfrm rot="5400000">
                <a:off x="2736" y="1610"/>
                <a:ext cx="206" cy="30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151">
                <a:extLst>
                  <a:ext uri="{FF2B5EF4-FFF2-40B4-BE49-F238E27FC236}">
                    <a16:creationId xmlns:a16="http://schemas.microsoft.com/office/drawing/2014/main" id="{A4B0F4C4-983E-40EB-BBA5-140903F1F4E3}"/>
                  </a:ext>
                </a:extLst>
              </p:cNvPr>
              <p:cNvCxnSpPr>
                <a:stCxn id="146" idx="4"/>
                <a:endCxn id="132" idx="1"/>
              </p:cNvCxnSpPr>
              <p:nvPr/>
            </p:nvCxnSpPr>
            <p:spPr>
              <a:xfrm rot="16200000" flipH="1">
                <a:off x="2736" y="1920"/>
                <a:ext cx="206" cy="30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29" name="Oval 145">
                <a:extLst>
                  <a:ext uri="{FF2B5EF4-FFF2-40B4-BE49-F238E27FC236}">
                    <a16:creationId xmlns:a16="http://schemas.microsoft.com/office/drawing/2014/main" id="{A0885BA6-D7F3-43F1-A118-C8F6F86D3DCC}"/>
                  </a:ext>
                </a:extLst>
              </p:cNvPr>
              <p:cNvSpPr/>
              <p:nvPr/>
            </p:nvSpPr>
            <p:spPr>
              <a:xfrm>
                <a:off x="2640" y="1872"/>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cxnSp>
            <p:nvCxnSpPr>
              <p:cNvPr id="30" name="Straight Arrow Connector 149">
                <a:extLst>
                  <a:ext uri="{FF2B5EF4-FFF2-40B4-BE49-F238E27FC236}">
                    <a16:creationId xmlns:a16="http://schemas.microsoft.com/office/drawing/2014/main" id="{5082ABC5-4230-4FFF-83A4-5C96EEFE48F0}"/>
                  </a:ext>
                </a:extLst>
              </p:cNvPr>
              <p:cNvCxnSpPr>
                <a:cxnSpLocks noChangeShapeType="1"/>
              </p:cNvCxnSpPr>
              <p:nvPr/>
            </p:nvCxnSpPr>
            <p:spPr bwMode="auto">
              <a:xfrm flipH="1">
                <a:off x="2722" y="2242"/>
                <a:ext cx="268" cy="186"/>
              </a:xfrm>
              <a:prstGeom prst="straightConnector1">
                <a:avLst/>
              </a:prstGeom>
              <a:ln>
                <a:headEnd/>
                <a:tailEnd type="triangle" w="lg" len="lg"/>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31" name="Straight Arrow Connector 151">
                <a:extLst>
                  <a:ext uri="{FF2B5EF4-FFF2-40B4-BE49-F238E27FC236}">
                    <a16:creationId xmlns:a16="http://schemas.microsoft.com/office/drawing/2014/main" id="{9FBC588F-B01A-4FD8-8EB8-18CD79BF9B60}"/>
                  </a:ext>
                </a:extLst>
              </p:cNvPr>
              <p:cNvCxnSpPr>
                <a:stCxn id="146" idx="4"/>
                <a:endCxn id="132" idx="1"/>
              </p:cNvCxnSpPr>
              <p:nvPr/>
            </p:nvCxnSpPr>
            <p:spPr>
              <a:xfrm rot="16200000" flipH="1">
                <a:off x="2736" y="2470"/>
                <a:ext cx="206" cy="30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9280" name="Oval 145">
                <a:extLst>
                  <a:ext uri="{FF2B5EF4-FFF2-40B4-BE49-F238E27FC236}">
                    <a16:creationId xmlns:a16="http://schemas.microsoft.com/office/drawing/2014/main" id="{A3898611-0C89-4B2A-9F4A-AB90C46E4958}"/>
                  </a:ext>
                </a:extLst>
              </p:cNvPr>
              <p:cNvSpPr/>
              <p:nvPr/>
            </p:nvSpPr>
            <p:spPr>
              <a:xfrm>
                <a:off x="2640" y="2422"/>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476" name="TextBox 172">
                <a:extLst>
                  <a:ext uri="{FF2B5EF4-FFF2-40B4-BE49-F238E27FC236}">
                    <a16:creationId xmlns:a16="http://schemas.microsoft.com/office/drawing/2014/main" id="{0AB210CE-8FB5-438F-A49E-5F0F35F0B0F5}"/>
                  </a:ext>
                </a:extLst>
              </p:cNvPr>
              <p:cNvSpPr txBox="1">
                <a:spLocks noChangeArrowheads="1"/>
              </p:cNvSpPr>
              <p:nvPr/>
            </p:nvSpPr>
            <p:spPr bwMode="auto">
              <a:xfrm>
                <a:off x="2661" y="857"/>
                <a:ext cx="3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entry</a:t>
                </a:r>
              </a:p>
            </p:txBody>
          </p:sp>
          <p:sp>
            <p:nvSpPr>
              <p:cNvPr id="9281" name="Oval 144">
                <a:extLst>
                  <a:ext uri="{FF2B5EF4-FFF2-40B4-BE49-F238E27FC236}">
                    <a16:creationId xmlns:a16="http://schemas.microsoft.com/office/drawing/2014/main" id="{E8D81683-33A4-4110-BC79-29D92F34ED60}"/>
                  </a:ext>
                </a:extLst>
              </p:cNvPr>
              <p:cNvSpPr/>
              <p:nvPr/>
            </p:nvSpPr>
            <p:spPr>
              <a:xfrm>
                <a:off x="2976" y="1584"/>
                <a:ext cx="96" cy="9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1" name="Oval 140">
                <a:extLst>
                  <a:ext uri="{FF2B5EF4-FFF2-40B4-BE49-F238E27FC236}">
                    <a16:creationId xmlns:a16="http://schemas.microsoft.com/office/drawing/2014/main" id="{86A0AB26-1109-4608-9625-D4D13E0FACCE}"/>
                  </a:ext>
                </a:extLst>
              </p:cNvPr>
              <p:cNvSpPr>
                <a:spLocks noChangeArrowheads="1"/>
              </p:cNvSpPr>
              <p:nvPr/>
            </p:nvSpPr>
            <p:spPr bwMode="auto">
              <a:xfrm>
                <a:off x="2592" y="912"/>
                <a:ext cx="96" cy="96"/>
              </a:xfrm>
              <a:prstGeom prst="ellipse">
                <a:avLst/>
              </a:prstGeom>
              <a:solidFill>
                <a:schemeClr val="accent1"/>
              </a:solidFill>
              <a:ln w="3175" algn="ctr">
                <a:solidFill>
                  <a:schemeClr val="accent2"/>
                </a:solidFill>
                <a:round/>
                <a:headEnd/>
                <a:tailEnd/>
              </a:ln>
            </p:spPr>
            <p:txBody>
              <a:bodyPr anchor="ctr"/>
              <a:lstStyle/>
              <a:p>
                <a:pPr algn="ctr">
                  <a:defRPr/>
                </a:pPr>
                <a:endParaRPr lang="en-US">
                  <a:solidFill>
                    <a:schemeClr val="lt1"/>
                  </a:solidFill>
                </a:endParaRPr>
              </a:p>
            </p:txBody>
          </p:sp>
          <p:sp>
            <p:nvSpPr>
              <p:cNvPr id="9282" name="Oval 239">
                <a:extLst>
                  <a:ext uri="{FF2B5EF4-FFF2-40B4-BE49-F238E27FC236}">
                    <a16:creationId xmlns:a16="http://schemas.microsoft.com/office/drawing/2014/main" id="{65ED12D6-7947-47B6-9D8B-32F009E39E49}"/>
                  </a:ext>
                </a:extLst>
              </p:cNvPr>
              <p:cNvSpPr/>
              <p:nvPr/>
            </p:nvSpPr>
            <p:spPr>
              <a:xfrm>
                <a:off x="2592" y="1344"/>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283" name="Oval 239">
                <a:extLst>
                  <a:ext uri="{FF2B5EF4-FFF2-40B4-BE49-F238E27FC236}">
                    <a16:creationId xmlns:a16="http://schemas.microsoft.com/office/drawing/2014/main" id="{6D6A47BC-9BF7-457F-80DC-351A3344B7C3}"/>
                  </a:ext>
                </a:extLst>
              </p:cNvPr>
              <p:cNvSpPr/>
              <p:nvPr/>
            </p:nvSpPr>
            <p:spPr>
              <a:xfrm>
                <a:off x="2976" y="2160"/>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284" name="Oval 239">
                <a:extLst>
                  <a:ext uri="{FF2B5EF4-FFF2-40B4-BE49-F238E27FC236}">
                    <a16:creationId xmlns:a16="http://schemas.microsoft.com/office/drawing/2014/main" id="{29C5A189-349D-4938-B11D-667FAFBF3ED3}"/>
                  </a:ext>
                </a:extLst>
              </p:cNvPr>
              <p:cNvSpPr/>
              <p:nvPr/>
            </p:nvSpPr>
            <p:spPr>
              <a:xfrm>
                <a:off x="2976" y="2688"/>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499" name="TextBox 137">
                <a:extLst>
                  <a:ext uri="{FF2B5EF4-FFF2-40B4-BE49-F238E27FC236}">
                    <a16:creationId xmlns:a16="http://schemas.microsoft.com/office/drawing/2014/main" id="{FB7B0A63-9A7A-4FD9-BD1B-D441133BECFA}"/>
                  </a:ext>
                </a:extLst>
              </p:cNvPr>
              <p:cNvSpPr txBox="1">
                <a:spLocks noChangeArrowheads="1"/>
              </p:cNvSpPr>
              <p:nvPr/>
            </p:nvSpPr>
            <p:spPr bwMode="auto">
              <a:xfrm>
                <a:off x="3072" y="268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b8</a:t>
                </a:r>
              </a:p>
            </p:txBody>
          </p:sp>
        </p:grpSp>
      </p:grpSp>
      <p:sp>
        <p:nvSpPr>
          <p:cNvPr id="9505" name="Text Box 289">
            <a:extLst>
              <a:ext uri="{FF2B5EF4-FFF2-40B4-BE49-F238E27FC236}">
                <a16:creationId xmlns:a16="http://schemas.microsoft.com/office/drawing/2014/main" id="{F8A03C34-4332-4CD0-B7A4-B9BAE7EB7D4B}"/>
              </a:ext>
            </a:extLst>
          </p:cNvPr>
          <p:cNvSpPr txBox="1">
            <a:spLocks noChangeArrowheads="1"/>
          </p:cNvSpPr>
          <p:nvPr/>
        </p:nvSpPr>
        <p:spPr bwMode="auto">
          <a:xfrm>
            <a:off x="7924800" y="2133600"/>
            <a:ext cx="26860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BC5332"/>
                </a:solidFill>
              </a:rPr>
              <a:t>The Edge Witnesses </a:t>
            </a:r>
          </a:p>
          <a:p>
            <a:r>
              <a:rPr lang="en-US" altLang="en-US" i="1">
                <a:solidFill>
                  <a:srgbClr val="BC5332"/>
                </a:solidFill>
              </a:rPr>
              <a:t>break</a:t>
            </a:r>
            <a:r>
              <a:rPr lang="en-US" altLang="en-US">
                <a:solidFill>
                  <a:srgbClr val="BC5332"/>
                </a:solidFill>
              </a:rPr>
              <a:t> all directed cycles </a:t>
            </a:r>
          </a:p>
          <a:p>
            <a:r>
              <a:rPr lang="en-US" altLang="en-US">
                <a:solidFill>
                  <a:srgbClr val="BC5332"/>
                </a:solidFill>
              </a:rPr>
              <a:t>and diamonds</a:t>
            </a:r>
          </a:p>
        </p:txBody>
      </p:sp>
      <p:sp>
        <p:nvSpPr>
          <p:cNvPr id="9506" name="Text Box 290">
            <a:extLst>
              <a:ext uri="{FF2B5EF4-FFF2-40B4-BE49-F238E27FC236}">
                <a16:creationId xmlns:a16="http://schemas.microsoft.com/office/drawing/2014/main" id="{BEC628B5-7793-42CF-BE75-2573FD3FB784}"/>
              </a:ext>
            </a:extLst>
          </p:cNvPr>
          <p:cNvSpPr txBox="1">
            <a:spLocks noChangeArrowheads="1"/>
          </p:cNvSpPr>
          <p:nvPr/>
        </p:nvSpPr>
        <p:spPr bwMode="auto">
          <a:xfrm>
            <a:off x="7435850" y="1295401"/>
            <a:ext cx="323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Non-witnessed vertices/edges</a:t>
            </a:r>
          </a:p>
        </p:txBody>
      </p:sp>
      <p:sp>
        <p:nvSpPr>
          <p:cNvPr id="20" name="Oval 19">
            <a:extLst>
              <a:ext uri="{FF2B5EF4-FFF2-40B4-BE49-F238E27FC236}">
                <a16:creationId xmlns:a16="http://schemas.microsoft.com/office/drawing/2014/main" id="{80A33311-10A3-4A47-AD95-43C5C19D89EB}"/>
              </a:ext>
            </a:extLst>
          </p:cNvPr>
          <p:cNvSpPr/>
          <p:nvPr/>
        </p:nvSpPr>
        <p:spPr>
          <a:xfrm>
            <a:off x="7239000" y="137160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547" name="Text Box 331">
            <a:extLst>
              <a:ext uri="{FF2B5EF4-FFF2-40B4-BE49-F238E27FC236}">
                <a16:creationId xmlns:a16="http://schemas.microsoft.com/office/drawing/2014/main" id="{47C62B85-1A8F-42AD-B2FD-E011B927F15C}"/>
              </a:ext>
            </a:extLst>
          </p:cNvPr>
          <p:cNvSpPr txBox="1">
            <a:spLocks noChangeArrowheads="1"/>
          </p:cNvSpPr>
          <p:nvPr/>
        </p:nvSpPr>
        <p:spPr bwMode="auto">
          <a:xfrm>
            <a:off x="7772400" y="1600201"/>
            <a:ext cx="278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Witnessed vertices/edges</a:t>
            </a:r>
          </a:p>
        </p:txBody>
      </p:sp>
      <p:sp>
        <p:nvSpPr>
          <p:cNvPr id="9285" name="Oval 19">
            <a:extLst>
              <a:ext uri="{FF2B5EF4-FFF2-40B4-BE49-F238E27FC236}">
                <a16:creationId xmlns:a16="http://schemas.microsoft.com/office/drawing/2014/main" id="{3DD94320-EBA5-4499-AE96-E925B07B8980}"/>
              </a:ext>
            </a:extLst>
          </p:cNvPr>
          <p:cNvSpPr>
            <a:spLocks noChangeArrowheads="1"/>
          </p:cNvSpPr>
          <p:nvPr/>
        </p:nvSpPr>
        <p:spPr bwMode="auto">
          <a:xfrm>
            <a:off x="7239000" y="1676400"/>
            <a:ext cx="152400" cy="152400"/>
          </a:xfrm>
          <a:prstGeom prst="ellipse">
            <a:avLst/>
          </a:prstGeom>
          <a:solidFill>
            <a:schemeClr val="tx1"/>
          </a:solidFill>
          <a:ln w="9525" algn="ctr">
            <a:solidFill>
              <a:schemeClr val="tx1"/>
            </a:solidFill>
            <a:round/>
            <a:headEnd/>
            <a:tailEnd/>
          </a:ln>
          <a:effectLst>
            <a:outerShdw dist="20000" dir="5400000" rotWithShape="0">
              <a:srgbClr val="000000">
                <a:alpha val="37999"/>
              </a:srgbClr>
            </a:outerShdw>
          </a:effectLst>
        </p:spPr>
        <p:txBody>
          <a:bodyPr anchor="ctr"/>
          <a:lstStyle/>
          <a:p>
            <a:pPr algn="ctr">
              <a:defRPr/>
            </a:pPr>
            <a:endParaRPr lang="en-US">
              <a:solidFill>
                <a:schemeClr val="dk1"/>
              </a:solidFill>
            </a:endParaRPr>
          </a:p>
        </p:txBody>
      </p:sp>
      <p:cxnSp>
        <p:nvCxnSpPr>
          <p:cNvPr id="224" name="Straight Arrow Connector 223">
            <a:extLst>
              <a:ext uri="{FF2B5EF4-FFF2-40B4-BE49-F238E27FC236}">
                <a16:creationId xmlns:a16="http://schemas.microsoft.com/office/drawing/2014/main" id="{9C6A9D78-D537-44E7-9274-F89169F6B5B6}"/>
              </a:ext>
            </a:extLst>
          </p:cNvPr>
          <p:cNvCxnSpPr>
            <a:stCxn id="236" idx="4"/>
            <a:endCxn id="235" idx="0"/>
          </p:cNvCxnSpPr>
          <p:nvPr/>
        </p:nvCxnSpPr>
        <p:spPr>
          <a:xfrm rot="5400000">
            <a:off x="7202488" y="1484313"/>
            <a:ext cx="533400" cy="317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94ACA2CA-7236-49B1-AEAC-4331895CE2EF}"/>
              </a:ext>
            </a:extLst>
          </p:cNvPr>
          <p:cNvCxnSpPr>
            <a:cxnSpLocks noChangeShapeType="1"/>
          </p:cNvCxnSpPr>
          <p:nvPr/>
        </p:nvCxnSpPr>
        <p:spPr bwMode="auto">
          <a:xfrm>
            <a:off x="7620000" y="1600200"/>
            <a:ext cx="0" cy="304800"/>
          </a:xfrm>
          <a:prstGeom prst="straightConnector1">
            <a:avLst/>
          </a:prstGeom>
          <a:noFill/>
          <a:ln w="25400" algn="ctr">
            <a:solidFill>
              <a:schemeClr val="tx1"/>
            </a:solidFill>
            <a:round/>
            <a:headEnd/>
            <a:tailEnd type="triangle" w="lg" len="lg"/>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9931" name="Group 715">
            <a:extLst>
              <a:ext uri="{FF2B5EF4-FFF2-40B4-BE49-F238E27FC236}">
                <a16:creationId xmlns:a16="http://schemas.microsoft.com/office/drawing/2014/main" id="{0A492039-AEBA-4201-8240-0832F8578531}"/>
              </a:ext>
            </a:extLst>
          </p:cNvPr>
          <p:cNvGrpSpPr>
            <a:grpSpLocks/>
          </p:cNvGrpSpPr>
          <p:nvPr/>
        </p:nvGrpSpPr>
        <p:grpSpPr bwMode="auto">
          <a:xfrm>
            <a:off x="5410200" y="1371600"/>
            <a:ext cx="2133600" cy="4603750"/>
            <a:chOff x="3888" y="1593"/>
            <a:chExt cx="1344" cy="2900"/>
          </a:xfrm>
        </p:grpSpPr>
        <p:sp>
          <p:nvSpPr>
            <p:cNvPr id="9222" name="TextBox 100">
              <a:extLst>
                <a:ext uri="{FF2B5EF4-FFF2-40B4-BE49-F238E27FC236}">
                  <a16:creationId xmlns:a16="http://schemas.microsoft.com/office/drawing/2014/main" id="{D1D94E2D-D233-43C7-AE9F-27357A909EC0}"/>
                </a:ext>
              </a:extLst>
            </p:cNvPr>
            <p:cNvSpPr txBox="1">
              <a:spLocks noChangeArrowheads="1"/>
            </p:cNvSpPr>
            <p:nvPr/>
          </p:nvSpPr>
          <p:spPr bwMode="auto">
            <a:xfrm>
              <a:off x="4320" y="4089"/>
              <a:ext cx="91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Calibri" panose="020F0502020204030204" pitchFamily="34" charset="0"/>
                </a:rPr>
                <a:t>Ewit: Optimal</a:t>
              </a:r>
            </a:p>
            <a:p>
              <a:r>
                <a:rPr lang="en-US" altLang="en-US">
                  <a:latin typeface="Calibri" panose="020F0502020204030204" pitchFamily="34" charset="0"/>
                </a:rPr>
                <a:t>Ball-Larus’94</a:t>
              </a:r>
            </a:p>
          </p:txBody>
        </p:sp>
        <p:cxnSp>
          <p:nvCxnSpPr>
            <p:cNvPr id="9286" name="Straight Arrow Connector 223">
              <a:extLst>
                <a:ext uri="{FF2B5EF4-FFF2-40B4-BE49-F238E27FC236}">
                  <a16:creationId xmlns:a16="http://schemas.microsoft.com/office/drawing/2014/main" id="{2BF38E42-5D6D-4761-87F7-CC8B086D13DB}"/>
                </a:ext>
              </a:extLst>
            </p:cNvPr>
            <p:cNvCxnSpPr>
              <a:cxnSpLocks noChangeShapeType="1"/>
            </p:cNvCxnSpPr>
            <p:nvPr/>
          </p:nvCxnSpPr>
          <p:spPr bwMode="auto">
            <a:xfrm>
              <a:off x="4272" y="1728"/>
              <a:ext cx="0" cy="352"/>
            </a:xfrm>
            <a:prstGeom prst="straightConnector1">
              <a:avLst/>
            </a:prstGeom>
            <a:ln>
              <a:headEnd/>
              <a:tailEnd type="triangle" w="lg" len="lg"/>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9287" name="Straight Arrow Connector 224">
              <a:extLst>
                <a:ext uri="{FF2B5EF4-FFF2-40B4-BE49-F238E27FC236}">
                  <a16:creationId xmlns:a16="http://schemas.microsoft.com/office/drawing/2014/main" id="{FB9C0A4E-406E-4CA8-94BD-C6BFB95616E1}"/>
                </a:ext>
              </a:extLst>
            </p:cNvPr>
            <p:cNvCxnSpPr>
              <a:cxnSpLocks noChangeShapeType="1"/>
            </p:cNvCxnSpPr>
            <p:nvPr/>
          </p:nvCxnSpPr>
          <p:spPr bwMode="auto">
            <a:xfrm>
              <a:off x="4306" y="2162"/>
              <a:ext cx="316" cy="165"/>
            </a:xfrm>
            <a:prstGeom prst="straightConnector1">
              <a:avLst/>
            </a:prstGeom>
            <a:ln>
              <a:headEnd/>
              <a:tailEnd type="triangle" w="lg" len="lg"/>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226" name="Freeform 225">
              <a:extLst>
                <a:ext uri="{FF2B5EF4-FFF2-40B4-BE49-F238E27FC236}">
                  <a16:creationId xmlns:a16="http://schemas.microsoft.com/office/drawing/2014/main" id="{B0D73C35-6D74-45F3-B61A-BC3D34E225B7}"/>
                </a:ext>
              </a:extLst>
            </p:cNvPr>
            <p:cNvSpPr/>
            <p:nvPr/>
          </p:nvSpPr>
          <p:spPr>
            <a:xfrm>
              <a:off x="3936" y="2176"/>
              <a:ext cx="384" cy="1673"/>
            </a:xfrm>
            <a:custGeom>
              <a:avLst/>
              <a:gdLst>
                <a:gd name="connsiteX0" fmla="*/ 758537 w 945573"/>
                <a:gd name="connsiteY0" fmla="*/ 0 h 2909454"/>
                <a:gd name="connsiteX1" fmla="*/ 31173 w 945573"/>
                <a:gd name="connsiteY1" fmla="*/ 1475509 h 2909454"/>
                <a:gd name="connsiteX2" fmla="*/ 945573 w 945573"/>
                <a:gd name="connsiteY2" fmla="*/ 2909454 h 2909454"/>
              </a:gdLst>
              <a:ahLst/>
              <a:cxnLst>
                <a:cxn ang="0">
                  <a:pos x="connsiteX0" y="connsiteY0"/>
                </a:cxn>
                <a:cxn ang="0">
                  <a:pos x="connsiteX1" y="connsiteY1"/>
                </a:cxn>
                <a:cxn ang="0">
                  <a:pos x="connsiteX2" y="connsiteY2"/>
                </a:cxn>
              </a:cxnLst>
              <a:rect l="l" t="t" r="r" b="b"/>
              <a:pathLst>
                <a:path w="945573" h="2909454">
                  <a:moveTo>
                    <a:pt x="758537" y="0"/>
                  </a:moveTo>
                  <a:cubicBezTo>
                    <a:pt x="379268" y="495300"/>
                    <a:pt x="0" y="990600"/>
                    <a:pt x="31173" y="1475509"/>
                  </a:cubicBezTo>
                  <a:cubicBezTo>
                    <a:pt x="62346" y="1960418"/>
                    <a:pt x="503959" y="2434936"/>
                    <a:pt x="945573" y="2909454"/>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292" name="Oval 228">
              <a:extLst>
                <a:ext uri="{FF2B5EF4-FFF2-40B4-BE49-F238E27FC236}">
                  <a16:creationId xmlns:a16="http://schemas.microsoft.com/office/drawing/2014/main" id="{E71C50C0-6A8E-4969-AB0B-0673F96D6167}"/>
                </a:ext>
              </a:extLst>
            </p:cNvPr>
            <p:cNvSpPr/>
            <p:nvPr/>
          </p:nvSpPr>
          <p:spPr>
            <a:xfrm>
              <a:off x="4320" y="3801"/>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288" name="TextBox 229">
              <a:extLst>
                <a:ext uri="{FF2B5EF4-FFF2-40B4-BE49-F238E27FC236}">
                  <a16:creationId xmlns:a16="http://schemas.microsoft.com/office/drawing/2014/main" id="{3E292D93-6546-4FE2-8451-BA6CA81E460A}"/>
                </a:ext>
              </a:extLst>
            </p:cNvPr>
            <p:cNvSpPr txBox="1">
              <a:spLocks noChangeArrowheads="1"/>
            </p:cNvSpPr>
            <p:nvPr/>
          </p:nvSpPr>
          <p:spPr bwMode="auto">
            <a:xfrm>
              <a:off x="4272" y="196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b1</a:t>
              </a:r>
            </a:p>
          </p:txBody>
        </p:sp>
        <p:sp>
          <p:nvSpPr>
            <p:cNvPr id="9289" name="TextBox 230">
              <a:extLst>
                <a:ext uri="{FF2B5EF4-FFF2-40B4-BE49-F238E27FC236}">
                  <a16:creationId xmlns:a16="http://schemas.microsoft.com/office/drawing/2014/main" id="{069AECE6-50F9-4D63-AD2B-77193AAB48A2}"/>
                </a:ext>
              </a:extLst>
            </p:cNvPr>
            <p:cNvSpPr txBox="1">
              <a:spLocks noChangeArrowheads="1"/>
            </p:cNvSpPr>
            <p:nvPr/>
          </p:nvSpPr>
          <p:spPr bwMode="auto">
            <a:xfrm>
              <a:off x="4663" y="2215"/>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b2</a:t>
              </a:r>
            </a:p>
          </p:txBody>
        </p:sp>
        <p:sp>
          <p:nvSpPr>
            <p:cNvPr id="9290" name="TextBox 231">
              <a:extLst>
                <a:ext uri="{FF2B5EF4-FFF2-40B4-BE49-F238E27FC236}">
                  <a16:creationId xmlns:a16="http://schemas.microsoft.com/office/drawing/2014/main" id="{86F5ABBD-EE05-4DA3-A031-52666C7F9AFF}"/>
                </a:ext>
              </a:extLst>
            </p:cNvPr>
            <p:cNvSpPr txBox="1">
              <a:spLocks noChangeArrowheads="1"/>
            </p:cNvSpPr>
            <p:nvPr/>
          </p:nvSpPr>
          <p:spPr bwMode="auto">
            <a:xfrm>
              <a:off x="4320" y="256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b3</a:t>
              </a:r>
            </a:p>
          </p:txBody>
        </p:sp>
        <p:sp>
          <p:nvSpPr>
            <p:cNvPr id="9291" name="TextBox 232">
              <a:extLst>
                <a:ext uri="{FF2B5EF4-FFF2-40B4-BE49-F238E27FC236}">
                  <a16:creationId xmlns:a16="http://schemas.microsoft.com/office/drawing/2014/main" id="{F38E44E8-5478-4B79-81D8-3D72219450F7}"/>
                </a:ext>
              </a:extLst>
            </p:cNvPr>
            <p:cNvSpPr txBox="1">
              <a:spLocks noChangeArrowheads="1"/>
            </p:cNvSpPr>
            <p:nvPr/>
          </p:nvSpPr>
          <p:spPr bwMode="auto">
            <a:xfrm>
              <a:off x="4656" y="3417"/>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b8</a:t>
              </a:r>
            </a:p>
          </p:txBody>
        </p:sp>
        <p:sp>
          <p:nvSpPr>
            <p:cNvPr id="9293" name="Oval 234">
              <a:extLst>
                <a:ext uri="{FF2B5EF4-FFF2-40B4-BE49-F238E27FC236}">
                  <a16:creationId xmlns:a16="http://schemas.microsoft.com/office/drawing/2014/main" id="{B12487BC-2D22-4760-B07E-81941C608677}"/>
                </a:ext>
              </a:extLst>
            </p:cNvPr>
            <p:cNvSpPr/>
            <p:nvPr/>
          </p:nvSpPr>
          <p:spPr>
            <a:xfrm>
              <a:off x="4224" y="2080"/>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36" name="Oval 235">
              <a:extLst>
                <a:ext uri="{FF2B5EF4-FFF2-40B4-BE49-F238E27FC236}">
                  <a16:creationId xmlns:a16="http://schemas.microsoft.com/office/drawing/2014/main" id="{97AE05F7-5118-47C9-BE49-ABD4215B2B8A}"/>
                </a:ext>
              </a:extLst>
            </p:cNvPr>
            <p:cNvSpPr/>
            <p:nvPr/>
          </p:nvSpPr>
          <p:spPr>
            <a:xfrm>
              <a:off x="4224" y="1632"/>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294" name="Oval 239">
              <a:extLst>
                <a:ext uri="{FF2B5EF4-FFF2-40B4-BE49-F238E27FC236}">
                  <a16:creationId xmlns:a16="http://schemas.microsoft.com/office/drawing/2014/main" id="{08B9F684-D373-4542-9A32-BC358DCB83EB}"/>
                </a:ext>
              </a:extLst>
            </p:cNvPr>
            <p:cNvSpPr/>
            <p:nvPr/>
          </p:nvSpPr>
          <p:spPr>
            <a:xfrm>
              <a:off x="4608" y="2313"/>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295" name="Oval 240">
              <a:extLst>
                <a:ext uri="{FF2B5EF4-FFF2-40B4-BE49-F238E27FC236}">
                  <a16:creationId xmlns:a16="http://schemas.microsoft.com/office/drawing/2014/main" id="{73E7B929-AABA-4290-B464-4EBA53E58B5F}"/>
                </a:ext>
              </a:extLst>
            </p:cNvPr>
            <p:cNvSpPr/>
            <p:nvPr/>
          </p:nvSpPr>
          <p:spPr>
            <a:xfrm>
              <a:off x="4272" y="2601"/>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296" name="Oval 241">
              <a:extLst>
                <a:ext uri="{FF2B5EF4-FFF2-40B4-BE49-F238E27FC236}">
                  <a16:creationId xmlns:a16="http://schemas.microsoft.com/office/drawing/2014/main" id="{5C147601-C78B-4035-9AD6-B1AE8EAECA34}"/>
                </a:ext>
              </a:extLst>
            </p:cNvPr>
            <p:cNvSpPr/>
            <p:nvPr/>
          </p:nvSpPr>
          <p:spPr>
            <a:xfrm>
              <a:off x="4944" y="2601"/>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301" name="TextBox 242">
              <a:extLst>
                <a:ext uri="{FF2B5EF4-FFF2-40B4-BE49-F238E27FC236}">
                  <a16:creationId xmlns:a16="http://schemas.microsoft.com/office/drawing/2014/main" id="{AD701FCE-8658-4074-BD28-229257A1EA53}"/>
                </a:ext>
              </a:extLst>
            </p:cNvPr>
            <p:cNvSpPr txBox="1">
              <a:spLocks noChangeArrowheads="1"/>
            </p:cNvSpPr>
            <p:nvPr/>
          </p:nvSpPr>
          <p:spPr bwMode="auto">
            <a:xfrm>
              <a:off x="4704" y="2841"/>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b5</a:t>
              </a:r>
            </a:p>
          </p:txBody>
        </p:sp>
        <p:sp>
          <p:nvSpPr>
            <p:cNvPr id="9302" name="TextBox 243">
              <a:extLst>
                <a:ext uri="{FF2B5EF4-FFF2-40B4-BE49-F238E27FC236}">
                  <a16:creationId xmlns:a16="http://schemas.microsoft.com/office/drawing/2014/main" id="{CE217CB6-1055-4F96-95EC-4198630BAD15}"/>
                </a:ext>
              </a:extLst>
            </p:cNvPr>
            <p:cNvSpPr txBox="1">
              <a:spLocks noChangeArrowheads="1"/>
            </p:cNvSpPr>
            <p:nvPr/>
          </p:nvSpPr>
          <p:spPr bwMode="auto">
            <a:xfrm>
              <a:off x="5000" y="3081"/>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b6</a:t>
              </a:r>
            </a:p>
          </p:txBody>
        </p:sp>
        <p:cxnSp>
          <p:nvCxnSpPr>
            <p:cNvPr id="9297" name="Straight Arrow Connector 244">
              <a:extLst>
                <a:ext uri="{FF2B5EF4-FFF2-40B4-BE49-F238E27FC236}">
                  <a16:creationId xmlns:a16="http://schemas.microsoft.com/office/drawing/2014/main" id="{80ED4B16-5872-4108-A74A-8CF144E391C8}"/>
                </a:ext>
              </a:extLst>
            </p:cNvPr>
            <p:cNvCxnSpPr>
              <a:cxnSpLocks noChangeShapeType="1"/>
            </p:cNvCxnSpPr>
            <p:nvPr/>
          </p:nvCxnSpPr>
          <p:spPr bwMode="auto">
            <a:xfrm flipH="1">
              <a:off x="4320" y="2395"/>
              <a:ext cx="302" cy="206"/>
            </a:xfrm>
            <a:prstGeom prst="straightConnector1">
              <a:avLst/>
            </a:prstGeom>
            <a:noFill/>
            <a:ln w="25400" algn="ctr">
              <a:solidFill>
                <a:schemeClr val="tx1"/>
              </a:solidFill>
              <a:round/>
              <a:headEnd/>
              <a:tailEnd type="triangle" w="lg" len="lg"/>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298" name="Straight Arrow Connector 245">
              <a:extLst>
                <a:ext uri="{FF2B5EF4-FFF2-40B4-BE49-F238E27FC236}">
                  <a16:creationId xmlns:a16="http://schemas.microsoft.com/office/drawing/2014/main" id="{E8EF09A6-5C39-4E9F-BCE4-1B7F73F41FC2}"/>
                </a:ext>
              </a:extLst>
            </p:cNvPr>
            <p:cNvCxnSpPr>
              <a:cxnSpLocks noChangeShapeType="1"/>
            </p:cNvCxnSpPr>
            <p:nvPr/>
          </p:nvCxnSpPr>
          <p:spPr bwMode="auto">
            <a:xfrm>
              <a:off x="4690" y="2395"/>
              <a:ext cx="302" cy="206"/>
            </a:xfrm>
            <a:prstGeom prst="straightConnector1">
              <a:avLst/>
            </a:prstGeom>
            <a:noFill/>
            <a:ln w="25400" algn="ctr">
              <a:solidFill>
                <a:schemeClr val="tx1"/>
              </a:solidFill>
              <a:round/>
              <a:headEnd/>
              <a:tailEnd type="triangle" w="lg" len="lg"/>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299" name="Straight Arrow Connector 246">
              <a:extLst>
                <a:ext uri="{FF2B5EF4-FFF2-40B4-BE49-F238E27FC236}">
                  <a16:creationId xmlns:a16="http://schemas.microsoft.com/office/drawing/2014/main" id="{1A7B4545-77C1-497C-A7FA-6AC2B1F280F6}"/>
                </a:ext>
              </a:extLst>
            </p:cNvPr>
            <p:cNvCxnSpPr>
              <a:cxnSpLocks noChangeShapeType="1"/>
            </p:cNvCxnSpPr>
            <p:nvPr/>
          </p:nvCxnSpPr>
          <p:spPr bwMode="auto">
            <a:xfrm>
              <a:off x="4320" y="2697"/>
              <a:ext cx="302" cy="206"/>
            </a:xfrm>
            <a:prstGeom prst="straightConnector1">
              <a:avLst/>
            </a:prstGeom>
            <a:ln>
              <a:headEnd/>
              <a:tailEnd type="triangle" w="lg" len="lg"/>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9300" name="Straight Arrow Connector 247">
              <a:extLst>
                <a:ext uri="{FF2B5EF4-FFF2-40B4-BE49-F238E27FC236}">
                  <a16:creationId xmlns:a16="http://schemas.microsoft.com/office/drawing/2014/main" id="{016CE357-850F-4DBC-BCC5-28A85FD09F37}"/>
                </a:ext>
              </a:extLst>
            </p:cNvPr>
            <p:cNvCxnSpPr>
              <a:cxnSpLocks noChangeShapeType="1"/>
            </p:cNvCxnSpPr>
            <p:nvPr/>
          </p:nvCxnSpPr>
          <p:spPr bwMode="auto">
            <a:xfrm flipH="1">
              <a:off x="4690" y="2697"/>
              <a:ext cx="302" cy="206"/>
            </a:xfrm>
            <a:prstGeom prst="straightConnector1">
              <a:avLst/>
            </a:prstGeom>
            <a:ln>
              <a:headEnd/>
              <a:tailEnd type="triangle" w="lg" len="lg"/>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9307" name="TextBox 248">
              <a:extLst>
                <a:ext uri="{FF2B5EF4-FFF2-40B4-BE49-F238E27FC236}">
                  <a16:creationId xmlns:a16="http://schemas.microsoft.com/office/drawing/2014/main" id="{BCCBE531-01F0-4E2D-99B2-B55919E5E2C2}"/>
                </a:ext>
              </a:extLst>
            </p:cNvPr>
            <p:cNvSpPr txBox="1">
              <a:spLocks noChangeArrowheads="1"/>
            </p:cNvSpPr>
            <p:nvPr/>
          </p:nvSpPr>
          <p:spPr bwMode="auto">
            <a:xfrm>
              <a:off x="4999" y="2551"/>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b4</a:t>
              </a:r>
            </a:p>
          </p:txBody>
        </p:sp>
        <p:sp>
          <p:nvSpPr>
            <p:cNvPr id="9303" name="Freeform 249">
              <a:extLst>
                <a:ext uri="{FF2B5EF4-FFF2-40B4-BE49-F238E27FC236}">
                  <a16:creationId xmlns:a16="http://schemas.microsoft.com/office/drawing/2014/main" id="{67E5811E-8DE9-49BF-AFA5-5211D411D75D}"/>
                </a:ext>
              </a:extLst>
            </p:cNvPr>
            <p:cNvSpPr/>
            <p:nvPr/>
          </p:nvSpPr>
          <p:spPr>
            <a:xfrm>
              <a:off x="4165" y="2167"/>
              <a:ext cx="492" cy="1538"/>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309" name="TextBox 250">
              <a:extLst>
                <a:ext uri="{FF2B5EF4-FFF2-40B4-BE49-F238E27FC236}">
                  <a16:creationId xmlns:a16="http://schemas.microsoft.com/office/drawing/2014/main" id="{893A6799-5F36-4DE9-BC21-F6657B30C903}"/>
                </a:ext>
              </a:extLst>
            </p:cNvPr>
            <p:cNvSpPr txBox="1">
              <a:spLocks noChangeArrowheads="1"/>
            </p:cNvSpPr>
            <p:nvPr/>
          </p:nvSpPr>
          <p:spPr bwMode="auto">
            <a:xfrm>
              <a:off x="4293" y="1593"/>
              <a:ext cx="3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entry</a:t>
              </a:r>
            </a:p>
          </p:txBody>
        </p:sp>
        <p:sp>
          <p:nvSpPr>
            <p:cNvPr id="9310" name="TextBox 251">
              <a:extLst>
                <a:ext uri="{FF2B5EF4-FFF2-40B4-BE49-F238E27FC236}">
                  <a16:creationId xmlns:a16="http://schemas.microsoft.com/office/drawing/2014/main" id="{F65E661E-053A-4476-9959-A73957A37ACF}"/>
                </a:ext>
              </a:extLst>
            </p:cNvPr>
            <p:cNvSpPr txBox="1">
              <a:spLocks noChangeArrowheads="1"/>
            </p:cNvSpPr>
            <p:nvPr/>
          </p:nvSpPr>
          <p:spPr bwMode="auto">
            <a:xfrm>
              <a:off x="4467" y="3801"/>
              <a:ext cx="2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exit</a:t>
              </a:r>
            </a:p>
          </p:txBody>
        </p:sp>
        <p:sp>
          <p:nvSpPr>
            <p:cNvPr id="9304" name="Oval 240">
              <a:extLst>
                <a:ext uri="{FF2B5EF4-FFF2-40B4-BE49-F238E27FC236}">
                  <a16:creationId xmlns:a16="http://schemas.microsoft.com/office/drawing/2014/main" id="{CB122A32-B84E-4CCA-9327-9D2CF5705FE8}"/>
                </a:ext>
              </a:extLst>
            </p:cNvPr>
            <p:cNvSpPr/>
            <p:nvPr/>
          </p:nvSpPr>
          <p:spPr>
            <a:xfrm>
              <a:off x="4272" y="2601"/>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305" name="Oval 240">
              <a:extLst>
                <a:ext uri="{FF2B5EF4-FFF2-40B4-BE49-F238E27FC236}">
                  <a16:creationId xmlns:a16="http://schemas.microsoft.com/office/drawing/2014/main" id="{5462459F-3FE2-404A-A939-24526ACDC858}"/>
                </a:ext>
              </a:extLst>
            </p:cNvPr>
            <p:cNvSpPr/>
            <p:nvPr/>
          </p:nvSpPr>
          <p:spPr>
            <a:xfrm>
              <a:off x="4272" y="2601"/>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382" name="TextBox 231">
              <a:extLst>
                <a:ext uri="{FF2B5EF4-FFF2-40B4-BE49-F238E27FC236}">
                  <a16:creationId xmlns:a16="http://schemas.microsoft.com/office/drawing/2014/main" id="{9B411831-5923-42BE-B63C-7212CBCCE9EF}"/>
                </a:ext>
              </a:extLst>
            </p:cNvPr>
            <p:cNvSpPr txBox="1">
              <a:spLocks noChangeArrowheads="1"/>
            </p:cNvSpPr>
            <p:nvPr/>
          </p:nvSpPr>
          <p:spPr bwMode="auto">
            <a:xfrm>
              <a:off x="4320" y="3122"/>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b7</a:t>
              </a:r>
            </a:p>
          </p:txBody>
        </p:sp>
        <p:sp>
          <p:nvSpPr>
            <p:cNvPr id="9306" name="Oval 239">
              <a:extLst>
                <a:ext uri="{FF2B5EF4-FFF2-40B4-BE49-F238E27FC236}">
                  <a16:creationId xmlns:a16="http://schemas.microsoft.com/office/drawing/2014/main" id="{AC796C71-F321-4D52-9338-2F51535256DA}"/>
                </a:ext>
              </a:extLst>
            </p:cNvPr>
            <p:cNvSpPr/>
            <p:nvPr/>
          </p:nvSpPr>
          <p:spPr>
            <a:xfrm>
              <a:off x="4608" y="2875"/>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308" name="Oval 240">
              <a:extLst>
                <a:ext uri="{FF2B5EF4-FFF2-40B4-BE49-F238E27FC236}">
                  <a16:creationId xmlns:a16="http://schemas.microsoft.com/office/drawing/2014/main" id="{A7EC6C38-1B7C-4C8C-BB44-57D70583F505}"/>
                </a:ext>
              </a:extLst>
            </p:cNvPr>
            <p:cNvSpPr/>
            <p:nvPr/>
          </p:nvSpPr>
          <p:spPr>
            <a:xfrm>
              <a:off x="4272" y="3163"/>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311" name="Oval 241">
              <a:extLst>
                <a:ext uri="{FF2B5EF4-FFF2-40B4-BE49-F238E27FC236}">
                  <a16:creationId xmlns:a16="http://schemas.microsoft.com/office/drawing/2014/main" id="{F7CA29AF-B37D-4515-9DAD-19BAE5CAA020}"/>
                </a:ext>
              </a:extLst>
            </p:cNvPr>
            <p:cNvSpPr/>
            <p:nvPr/>
          </p:nvSpPr>
          <p:spPr>
            <a:xfrm>
              <a:off x="4944" y="3163"/>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9376" name="Straight Arrow Connector 244">
              <a:extLst>
                <a:ext uri="{FF2B5EF4-FFF2-40B4-BE49-F238E27FC236}">
                  <a16:creationId xmlns:a16="http://schemas.microsoft.com/office/drawing/2014/main" id="{286F18AD-C4A9-4143-9786-4DD36E9471C8}"/>
                </a:ext>
              </a:extLst>
            </p:cNvPr>
            <p:cNvCxnSpPr>
              <a:stCxn id="240" idx="3"/>
              <a:endCxn id="241" idx="0"/>
            </p:cNvCxnSpPr>
            <p:nvPr/>
          </p:nvCxnSpPr>
          <p:spPr>
            <a:xfrm rot="5400000">
              <a:off x="4368" y="2909"/>
              <a:ext cx="206" cy="302"/>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9377" name="Straight Arrow Connector 246">
              <a:extLst>
                <a:ext uri="{FF2B5EF4-FFF2-40B4-BE49-F238E27FC236}">
                  <a16:creationId xmlns:a16="http://schemas.microsoft.com/office/drawing/2014/main" id="{10ED98D3-CAC8-4081-B036-F8A54794BE31}"/>
                </a:ext>
              </a:extLst>
            </p:cNvPr>
            <p:cNvCxnSpPr>
              <a:cxnSpLocks noChangeShapeType="1"/>
            </p:cNvCxnSpPr>
            <p:nvPr/>
          </p:nvCxnSpPr>
          <p:spPr bwMode="auto">
            <a:xfrm>
              <a:off x="4320" y="3259"/>
              <a:ext cx="302" cy="206"/>
            </a:xfrm>
            <a:prstGeom prst="straightConnector1">
              <a:avLst/>
            </a:prstGeom>
            <a:ln>
              <a:headEnd/>
              <a:tailEnd type="triangle" w="lg" len="lg"/>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9378" name="Straight Arrow Connector 247">
              <a:extLst>
                <a:ext uri="{FF2B5EF4-FFF2-40B4-BE49-F238E27FC236}">
                  <a16:creationId xmlns:a16="http://schemas.microsoft.com/office/drawing/2014/main" id="{0CD80425-7F4B-45BF-BD6F-17742FD3970B}"/>
                </a:ext>
              </a:extLst>
            </p:cNvPr>
            <p:cNvCxnSpPr>
              <a:cxnSpLocks noChangeShapeType="1"/>
            </p:cNvCxnSpPr>
            <p:nvPr/>
          </p:nvCxnSpPr>
          <p:spPr bwMode="auto">
            <a:xfrm flipH="1">
              <a:off x="4690" y="3259"/>
              <a:ext cx="302" cy="206"/>
            </a:xfrm>
            <a:prstGeom prst="straightConnector1">
              <a:avLst/>
            </a:prstGeom>
            <a:ln>
              <a:headEnd/>
              <a:tailEnd type="triangle" w="lg" len="lg"/>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9379" name="Oval 240">
              <a:extLst>
                <a:ext uri="{FF2B5EF4-FFF2-40B4-BE49-F238E27FC236}">
                  <a16:creationId xmlns:a16="http://schemas.microsoft.com/office/drawing/2014/main" id="{55AC5409-C19C-4E14-B503-16D5CA915089}"/>
                </a:ext>
              </a:extLst>
            </p:cNvPr>
            <p:cNvSpPr/>
            <p:nvPr/>
          </p:nvSpPr>
          <p:spPr>
            <a:xfrm>
              <a:off x="4272" y="3163"/>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9380" name="Straight Arrow Connector 244">
              <a:extLst>
                <a:ext uri="{FF2B5EF4-FFF2-40B4-BE49-F238E27FC236}">
                  <a16:creationId xmlns:a16="http://schemas.microsoft.com/office/drawing/2014/main" id="{93B812E4-0EE2-4BB3-A2E3-6D56F4EF4D43}"/>
                </a:ext>
              </a:extLst>
            </p:cNvPr>
            <p:cNvCxnSpPr>
              <a:stCxn id="240" idx="3"/>
              <a:endCxn id="241" idx="0"/>
            </p:cNvCxnSpPr>
            <p:nvPr/>
          </p:nvCxnSpPr>
          <p:spPr>
            <a:xfrm rot="5400000">
              <a:off x="4368" y="2909"/>
              <a:ext cx="206" cy="302"/>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9381" name="Oval 240">
              <a:extLst>
                <a:ext uri="{FF2B5EF4-FFF2-40B4-BE49-F238E27FC236}">
                  <a16:creationId xmlns:a16="http://schemas.microsoft.com/office/drawing/2014/main" id="{34031150-ED79-4524-9823-EB0DB805BCB9}"/>
                </a:ext>
              </a:extLst>
            </p:cNvPr>
            <p:cNvSpPr/>
            <p:nvPr/>
          </p:nvSpPr>
          <p:spPr>
            <a:xfrm>
              <a:off x="4272" y="3163"/>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9383" name="Straight Arrow Connector 191">
              <a:extLst>
                <a:ext uri="{FF2B5EF4-FFF2-40B4-BE49-F238E27FC236}">
                  <a16:creationId xmlns:a16="http://schemas.microsoft.com/office/drawing/2014/main" id="{35957405-D6CD-4197-811E-A967E27EA649}"/>
                </a:ext>
              </a:extLst>
            </p:cNvPr>
            <p:cNvCxnSpPr>
              <a:cxnSpLocks noChangeShapeType="1"/>
            </p:cNvCxnSpPr>
            <p:nvPr/>
          </p:nvCxnSpPr>
          <p:spPr bwMode="auto">
            <a:xfrm>
              <a:off x="4690" y="2957"/>
              <a:ext cx="268" cy="220"/>
            </a:xfrm>
            <a:prstGeom prst="straightConnector1">
              <a:avLst/>
            </a:prstGeom>
            <a:ln>
              <a:headEnd/>
              <a:tailEnd type="triangle" w="lg" len="lg"/>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9384" name="Oval 228">
              <a:extLst>
                <a:ext uri="{FF2B5EF4-FFF2-40B4-BE49-F238E27FC236}">
                  <a16:creationId xmlns:a16="http://schemas.microsoft.com/office/drawing/2014/main" id="{92BDBC0A-EBED-4AC6-9764-438E51BBF486}"/>
                </a:ext>
              </a:extLst>
            </p:cNvPr>
            <p:cNvSpPr/>
            <p:nvPr/>
          </p:nvSpPr>
          <p:spPr>
            <a:xfrm>
              <a:off x="4608" y="3417"/>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588" name="Text Box 372">
              <a:extLst>
                <a:ext uri="{FF2B5EF4-FFF2-40B4-BE49-F238E27FC236}">
                  <a16:creationId xmlns:a16="http://schemas.microsoft.com/office/drawing/2014/main" id="{8C812D72-B1A4-4EAB-B9E7-4A03EB44675F}"/>
                </a:ext>
              </a:extLst>
            </p:cNvPr>
            <p:cNvSpPr txBox="1">
              <a:spLocks noChangeArrowheads="1"/>
            </p:cNvSpPr>
            <p:nvPr/>
          </p:nvSpPr>
          <p:spPr bwMode="auto">
            <a:xfrm>
              <a:off x="4238" y="1728"/>
              <a:ext cx="18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1</a:t>
              </a:r>
            </a:p>
          </p:txBody>
        </p:sp>
        <p:sp>
          <p:nvSpPr>
            <p:cNvPr id="9589" name="Text Box 373">
              <a:extLst>
                <a:ext uri="{FF2B5EF4-FFF2-40B4-BE49-F238E27FC236}">
                  <a16:creationId xmlns:a16="http://schemas.microsoft.com/office/drawing/2014/main" id="{79D39855-8FCA-40B2-9735-21DD48303EF6}"/>
                </a:ext>
              </a:extLst>
            </p:cNvPr>
            <p:cNvSpPr txBox="1">
              <a:spLocks noChangeArrowheads="1"/>
            </p:cNvSpPr>
            <p:nvPr/>
          </p:nvSpPr>
          <p:spPr bwMode="auto">
            <a:xfrm>
              <a:off x="4420" y="2096"/>
              <a:ext cx="18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4</a:t>
              </a:r>
            </a:p>
          </p:txBody>
        </p:sp>
        <p:sp>
          <p:nvSpPr>
            <p:cNvPr id="9590" name="Text Box 374">
              <a:extLst>
                <a:ext uri="{FF2B5EF4-FFF2-40B4-BE49-F238E27FC236}">
                  <a16:creationId xmlns:a16="http://schemas.microsoft.com/office/drawing/2014/main" id="{ABC796E0-147D-43A6-B32E-6875C84D9409}"/>
                </a:ext>
              </a:extLst>
            </p:cNvPr>
            <p:cNvSpPr txBox="1">
              <a:spLocks noChangeArrowheads="1"/>
            </p:cNvSpPr>
            <p:nvPr/>
          </p:nvSpPr>
          <p:spPr bwMode="auto">
            <a:xfrm>
              <a:off x="4320" y="2352"/>
              <a:ext cx="18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2</a:t>
              </a:r>
            </a:p>
          </p:txBody>
        </p:sp>
        <p:sp>
          <p:nvSpPr>
            <p:cNvPr id="9591" name="Text Box 375">
              <a:extLst>
                <a:ext uri="{FF2B5EF4-FFF2-40B4-BE49-F238E27FC236}">
                  <a16:creationId xmlns:a16="http://schemas.microsoft.com/office/drawing/2014/main" id="{664DC206-FDE6-4D74-8ABB-ED5CB6E547CE}"/>
                </a:ext>
              </a:extLst>
            </p:cNvPr>
            <p:cNvSpPr txBox="1">
              <a:spLocks noChangeArrowheads="1"/>
            </p:cNvSpPr>
            <p:nvPr/>
          </p:nvSpPr>
          <p:spPr bwMode="auto">
            <a:xfrm>
              <a:off x="4800" y="2928"/>
              <a:ext cx="18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3</a:t>
              </a:r>
            </a:p>
          </p:txBody>
        </p:sp>
        <p:sp>
          <p:nvSpPr>
            <p:cNvPr id="9592" name="Text Box 376">
              <a:extLst>
                <a:ext uri="{FF2B5EF4-FFF2-40B4-BE49-F238E27FC236}">
                  <a16:creationId xmlns:a16="http://schemas.microsoft.com/office/drawing/2014/main" id="{260993AD-1BF1-4AE7-B333-3A108E54730E}"/>
                </a:ext>
              </a:extLst>
            </p:cNvPr>
            <p:cNvSpPr txBox="1">
              <a:spLocks noChangeArrowheads="1"/>
            </p:cNvSpPr>
            <p:nvPr/>
          </p:nvSpPr>
          <p:spPr bwMode="auto">
            <a:xfrm>
              <a:off x="4334" y="2880"/>
              <a:ext cx="18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1</a:t>
              </a:r>
            </a:p>
          </p:txBody>
        </p:sp>
        <p:sp>
          <p:nvSpPr>
            <p:cNvPr id="9594" name="Text Box 378">
              <a:extLst>
                <a:ext uri="{FF2B5EF4-FFF2-40B4-BE49-F238E27FC236}">
                  <a16:creationId xmlns:a16="http://schemas.microsoft.com/office/drawing/2014/main" id="{ED04D1F9-848E-4731-9CF4-317CB96DBC25}"/>
                </a:ext>
              </a:extLst>
            </p:cNvPr>
            <p:cNvSpPr txBox="1">
              <a:spLocks noChangeArrowheads="1"/>
            </p:cNvSpPr>
            <p:nvPr/>
          </p:nvSpPr>
          <p:spPr bwMode="auto">
            <a:xfrm>
              <a:off x="3888" y="2480"/>
              <a:ext cx="18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1</a:t>
              </a:r>
            </a:p>
          </p:txBody>
        </p:sp>
        <p:sp>
          <p:nvSpPr>
            <p:cNvPr id="9595" name="Text Box 379">
              <a:extLst>
                <a:ext uri="{FF2B5EF4-FFF2-40B4-BE49-F238E27FC236}">
                  <a16:creationId xmlns:a16="http://schemas.microsoft.com/office/drawing/2014/main" id="{0F76CDB9-E077-431E-9A97-53B7B7CB75C9}"/>
                </a:ext>
              </a:extLst>
            </p:cNvPr>
            <p:cNvSpPr txBox="1">
              <a:spLocks noChangeArrowheads="1"/>
            </p:cNvSpPr>
            <p:nvPr/>
          </p:nvSpPr>
          <p:spPr bwMode="auto">
            <a:xfrm>
              <a:off x="4804" y="2336"/>
              <a:ext cx="18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2</a:t>
              </a:r>
            </a:p>
          </p:txBody>
        </p:sp>
        <p:sp>
          <p:nvSpPr>
            <p:cNvPr id="9597" name="Text Box 381">
              <a:extLst>
                <a:ext uri="{FF2B5EF4-FFF2-40B4-BE49-F238E27FC236}">
                  <a16:creationId xmlns:a16="http://schemas.microsoft.com/office/drawing/2014/main" id="{8450CA11-AB6F-4E21-BA12-8AA1325059EC}"/>
                </a:ext>
              </a:extLst>
            </p:cNvPr>
            <p:cNvSpPr txBox="1">
              <a:spLocks noChangeArrowheads="1"/>
            </p:cNvSpPr>
            <p:nvPr/>
          </p:nvSpPr>
          <p:spPr bwMode="auto">
            <a:xfrm>
              <a:off x="4420" y="3584"/>
              <a:ext cx="18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4</a:t>
              </a:r>
            </a:p>
          </p:txBody>
        </p:sp>
      </p:grpSp>
      <p:grpSp>
        <p:nvGrpSpPr>
          <p:cNvPr id="9992" name="Group 776">
            <a:extLst>
              <a:ext uri="{FF2B5EF4-FFF2-40B4-BE49-F238E27FC236}">
                <a16:creationId xmlns:a16="http://schemas.microsoft.com/office/drawing/2014/main" id="{46B3FF58-3927-4F9E-A1F7-6998371CEDCA}"/>
              </a:ext>
            </a:extLst>
          </p:cNvPr>
          <p:cNvGrpSpPr>
            <a:grpSpLocks/>
          </p:cNvGrpSpPr>
          <p:nvPr/>
        </p:nvGrpSpPr>
        <p:grpSpPr bwMode="auto">
          <a:xfrm>
            <a:off x="8077200" y="3429000"/>
            <a:ext cx="2355850" cy="1752600"/>
            <a:chOff x="4128" y="2160"/>
            <a:chExt cx="1484" cy="1104"/>
          </a:xfrm>
        </p:grpSpPr>
        <p:sp>
          <p:nvSpPr>
            <p:cNvPr id="9932" name="Rectangle 716">
              <a:extLst>
                <a:ext uri="{FF2B5EF4-FFF2-40B4-BE49-F238E27FC236}">
                  <a16:creationId xmlns:a16="http://schemas.microsoft.com/office/drawing/2014/main" id="{087ACFC3-0287-41FA-94E4-15635126C3D9}"/>
                </a:ext>
              </a:extLst>
            </p:cNvPr>
            <p:cNvSpPr>
              <a:spLocks noChangeArrowheads="1"/>
            </p:cNvSpPr>
            <p:nvPr/>
          </p:nvSpPr>
          <p:spPr bwMode="auto">
            <a:xfrm>
              <a:off x="4128" y="2160"/>
              <a:ext cx="1440" cy="1104"/>
            </a:xfrm>
            <a:prstGeom prst="rect">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848" name="Group 632">
              <a:extLst>
                <a:ext uri="{FF2B5EF4-FFF2-40B4-BE49-F238E27FC236}">
                  <a16:creationId xmlns:a16="http://schemas.microsoft.com/office/drawing/2014/main" id="{3226D4AD-255A-435B-BE32-C6D5F19B0FF0}"/>
                </a:ext>
              </a:extLst>
            </p:cNvPr>
            <p:cNvGrpSpPr>
              <a:grpSpLocks/>
            </p:cNvGrpSpPr>
            <p:nvPr/>
          </p:nvGrpSpPr>
          <p:grpSpPr bwMode="auto">
            <a:xfrm>
              <a:off x="4176" y="2160"/>
              <a:ext cx="1436" cy="1056"/>
              <a:chOff x="0" y="2736"/>
              <a:chExt cx="1436" cy="1056"/>
            </a:xfrm>
          </p:grpSpPr>
          <p:sp>
            <p:nvSpPr>
              <p:cNvPr id="9830" name="TextBox 232">
                <a:extLst>
                  <a:ext uri="{FF2B5EF4-FFF2-40B4-BE49-F238E27FC236}">
                    <a16:creationId xmlns:a16="http://schemas.microsoft.com/office/drawing/2014/main" id="{92DCDC53-68AB-4014-8C0C-4B30C1BA3897}"/>
                  </a:ext>
                </a:extLst>
              </p:cNvPr>
              <p:cNvSpPr txBox="1">
                <a:spLocks noChangeArrowheads="1"/>
              </p:cNvSpPr>
              <p:nvPr/>
            </p:nvSpPr>
            <p:spPr bwMode="auto">
              <a:xfrm>
                <a:off x="624" y="3600"/>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b8</a:t>
                </a:r>
              </a:p>
            </p:txBody>
          </p:sp>
          <p:sp>
            <p:nvSpPr>
              <p:cNvPr id="9831" name="TextBox 242">
                <a:extLst>
                  <a:ext uri="{FF2B5EF4-FFF2-40B4-BE49-F238E27FC236}">
                    <a16:creationId xmlns:a16="http://schemas.microsoft.com/office/drawing/2014/main" id="{19E5616F-B48B-4313-BBE5-BBA73144EF36}"/>
                  </a:ext>
                </a:extLst>
              </p:cNvPr>
              <p:cNvSpPr txBox="1">
                <a:spLocks noChangeArrowheads="1"/>
              </p:cNvSpPr>
              <p:nvPr/>
            </p:nvSpPr>
            <p:spPr bwMode="auto">
              <a:xfrm>
                <a:off x="672" y="302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b5</a:t>
                </a:r>
              </a:p>
            </p:txBody>
          </p:sp>
          <p:sp>
            <p:nvSpPr>
              <p:cNvPr id="9832" name="TextBox 243">
                <a:extLst>
                  <a:ext uri="{FF2B5EF4-FFF2-40B4-BE49-F238E27FC236}">
                    <a16:creationId xmlns:a16="http://schemas.microsoft.com/office/drawing/2014/main" id="{EABB8042-3C6E-4318-BA44-C276DA794EBC}"/>
                  </a:ext>
                </a:extLst>
              </p:cNvPr>
              <p:cNvSpPr txBox="1">
                <a:spLocks noChangeArrowheads="1"/>
              </p:cNvSpPr>
              <p:nvPr/>
            </p:nvSpPr>
            <p:spPr bwMode="auto">
              <a:xfrm>
                <a:off x="968" y="326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b6</a:t>
                </a:r>
              </a:p>
            </p:txBody>
          </p:sp>
          <p:sp>
            <p:nvSpPr>
              <p:cNvPr id="9833" name="TextBox 231">
                <a:extLst>
                  <a:ext uri="{FF2B5EF4-FFF2-40B4-BE49-F238E27FC236}">
                    <a16:creationId xmlns:a16="http://schemas.microsoft.com/office/drawing/2014/main" id="{EF944A64-627B-4BE7-A90C-FCD6359F0888}"/>
                  </a:ext>
                </a:extLst>
              </p:cNvPr>
              <p:cNvSpPr txBox="1">
                <a:spLocks noChangeArrowheads="1"/>
              </p:cNvSpPr>
              <p:nvPr/>
            </p:nvSpPr>
            <p:spPr bwMode="auto">
              <a:xfrm>
                <a:off x="288" y="3305"/>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b7</a:t>
                </a:r>
              </a:p>
            </p:txBody>
          </p:sp>
          <p:sp>
            <p:nvSpPr>
              <p:cNvPr id="9385" name="Oval 239">
                <a:extLst>
                  <a:ext uri="{FF2B5EF4-FFF2-40B4-BE49-F238E27FC236}">
                    <a16:creationId xmlns:a16="http://schemas.microsoft.com/office/drawing/2014/main" id="{BDF0CCEB-38D5-4543-8EA0-F003BCDA9486}"/>
                  </a:ext>
                </a:extLst>
              </p:cNvPr>
              <p:cNvSpPr/>
              <p:nvPr/>
            </p:nvSpPr>
            <p:spPr>
              <a:xfrm>
                <a:off x="576" y="3058"/>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41" name="Oval 240">
                <a:extLst>
                  <a:ext uri="{FF2B5EF4-FFF2-40B4-BE49-F238E27FC236}">
                    <a16:creationId xmlns:a16="http://schemas.microsoft.com/office/drawing/2014/main" id="{C73042FD-1901-403D-891B-07BA34E4DFE9}"/>
                  </a:ext>
                </a:extLst>
              </p:cNvPr>
              <p:cNvSpPr/>
              <p:nvPr/>
            </p:nvSpPr>
            <p:spPr>
              <a:xfrm>
                <a:off x="240" y="3346"/>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386" name="Oval 241">
                <a:extLst>
                  <a:ext uri="{FF2B5EF4-FFF2-40B4-BE49-F238E27FC236}">
                    <a16:creationId xmlns:a16="http://schemas.microsoft.com/office/drawing/2014/main" id="{8510376C-6463-46A5-B51F-83D136AC75D6}"/>
                  </a:ext>
                </a:extLst>
              </p:cNvPr>
              <p:cNvSpPr/>
              <p:nvPr/>
            </p:nvSpPr>
            <p:spPr>
              <a:xfrm>
                <a:off x="912" y="3346"/>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9387" name="Straight Arrow Connector 244">
                <a:extLst>
                  <a:ext uri="{FF2B5EF4-FFF2-40B4-BE49-F238E27FC236}">
                    <a16:creationId xmlns:a16="http://schemas.microsoft.com/office/drawing/2014/main" id="{4BC1DA1F-6FDA-4F00-AE7A-7D812BE01162}"/>
                  </a:ext>
                </a:extLst>
              </p:cNvPr>
              <p:cNvCxnSpPr>
                <a:stCxn id="240" idx="3"/>
                <a:endCxn id="241" idx="0"/>
              </p:cNvCxnSpPr>
              <p:nvPr/>
            </p:nvCxnSpPr>
            <p:spPr>
              <a:xfrm rot="5400000">
                <a:off x="336" y="3092"/>
                <a:ext cx="206" cy="302"/>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247" name="Straight Arrow Connector 246">
                <a:extLst>
                  <a:ext uri="{FF2B5EF4-FFF2-40B4-BE49-F238E27FC236}">
                    <a16:creationId xmlns:a16="http://schemas.microsoft.com/office/drawing/2014/main" id="{418383EC-FF29-44C6-9AFE-D9C4953FB4EA}"/>
                  </a:ext>
                </a:extLst>
              </p:cNvPr>
              <p:cNvCxnSpPr>
                <a:cxnSpLocks noChangeShapeType="1"/>
                <a:stCxn id="241" idx="4"/>
              </p:cNvCxnSpPr>
              <p:nvPr/>
            </p:nvCxnSpPr>
            <p:spPr bwMode="auto">
              <a:xfrm>
                <a:off x="288" y="3442"/>
                <a:ext cx="302" cy="206"/>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9388" name="Straight Arrow Connector 247">
                <a:extLst>
                  <a:ext uri="{FF2B5EF4-FFF2-40B4-BE49-F238E27FC236}">
                    <a16:creationId xmlns:a16="http://schemas.microsoft.com/office/drawing/2014/main" id="{62D62526-18F3-47F0-BC94-E7A83198C645}"/>
                  </a:ext>
                </a:extLst>
              </p:cNvPr>
              <p:cNvCxnSpPr>
                <a:cxnSpLocks noChangeShapeType="1"/>
              </p:cNvCxnSpPr>
              <p:nvPr/>
            </p:nvCxnSpPr>
            <p:spPr bwMode="auto">
              <a:xfrm flipH="1">
                <a:off x="658" y="3442"/>
                <a:ext cx="302" cy="206"/>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9389" name="Oval 240">
                <a:extLst>
                  <a:ext uri="{FF2B5EF4-FFF2-40B4-BE49-F238E27FC236}">
                    <a16:creationId xmlns:a16="http://schemas.microsoft.com/office/drawing/2014/main" id="{4F5FC171-2839-42B4-814E-0C3F221C8102}"/>
                  </a:ext>
                </a:extLst>
              </p:cNvPr>
              <p:cNvSpPr/>
              <p:nvPr/>
            </p:nvSpPr>
            <p:spPr>
              <a:xfrm>
                <a:off x="240" y="3346"/>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9390" name="Straight Arrow Connector 244">
                <a:extLst>
                  <a:ext uri="{FF2B5EF4-FFF2-40B4-BE49-F238E27FC236}">
                    <a16:creationId xmlns:a16="http://schemas.microsoft.com/office/drawing/2014/main" id="{B14ED458-032A-406D-96AB-1BBB4C21B426}"/>
                  </a:ext>
                </a:extLst>
              </p:cNvPr>
              <p:cNvCxnSpPr>
                <a:stCxn id="240" idx="3"/>
                <a:endCxn id="241" idx="0"/>
              </p:cNvCxnSpPr>
              <p:nvPr/>
            </p:nvCxnSpPr>
            <p:spPr>
              <a:xfrm rot="5400000">
                <a:off x="336" y="3092"/>
                <a:ext cx="206" cy="302"/>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9391" name="Oval 240">
                <a:extLst>
                  <a:ext uri="{FF2B5EF4-FFF2-40B4-BE49-F238E27FC236}">
                    <a16:creationId xmlns:a16="http://schemas.microsoft.com/office/drawing/2014/main" id="{2034D5B3-D981-40AD-9E3B-D01DF8830F27}"/>
                  </a:ext>
                </a:extLst>
              </p:cNvPr>
              <p:cNvSpPr/>
              <p:nvPr/>
            </p:nvSpPr>
            <p:spPr>
              <a:xfrm>
                <a:off x="240" y="3346"/>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9392" name="Straight Arrow Connector 191">
                <a:extLst>
                  <a:ext uri="{FF2B5EF4-FFF2-40B4-BE49-F238E27FC236}">
                    <a16:creationId xmlns:a16="http://schemas.microsoft.com/office/drawing/2014/main" id="{44690219-1165-4DC6-97AB-008BE52C7E88}"/>
                  </a:ext>
                </a:extLst>
              </p:cNvPr>
              <p:cNvCxnSpPr>
                <a:cxnSpLocks noChangeShapeType="1"/>
              </p:cNvCxnSpPr>
              <p:nvPr/>
            </p:nvCxnSpPr>
            <p:spPr bwMode="auto">
              <a:xfrm>
                <a:off x="658" y="3140"/>
                <a:ext cx="268" cy="220"/>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9393" name="Oval 228">
                <a:extLst>
                  <a:ext uri="{FF2B5EF4-FFF2-40B4-BE49-F238E27FC236}">
                    <a16:creationId xmlns:a16="http://schemas.microsoft.com/office/drawing/2014/main" id="{BC25617B-2730-4E0C-8B1C-1433107A87C2}"/>
                  </a:ext>
                </a:extLst>
              </p:cNvPr>
              <p:cNvSpPr/>
              <p:nvPr/>
            </p:nvSpPr>
            <p:spPr>
              <a:xfrm>
                <a:off x="576" y="3600"/>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845" name="Text Box 629">
                <a:extLst>
                  <a:ext uri="{FF2B5EF4-FFF2-40B4-BE49-F238E27FC236}">
                    <a16:creationId xmlns:a16="http://schemas.microsoft.com/office/drawing/2014/main" id="{D887297E-E073-4B04-B653-816C52FB969D}"/>
                  </a:ext>
                </a:extLst>
              </p:cNvPr>
              <p:cNvSpPr txBox="1">
                <a:spLocks noChangeArrowheads="1"/>
              </p:cNvSpPr>
              <p:nvPr/>
            </p:nvSpPr>
            <p:spPr bwMode="auto">
              <a:xfrm>
                <a:off x="768" y="3111"/>
                <a:ext cx="18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3</a:t>
                </a:r>
              </a:p>
            </p:txBody>
          </p:sp>
          <p:sp>
            <p:nvSpPr>
              <p:cNvPr id="9846" name="Text Box 630">
                <a:extLst>
                  <a:ext uri="{FF2B5EF4-FFF2-40B4-BE49-F238E27FC236}">
                    <a16:creationId xmlns:a16="http://schemas.microsoft.com/office/drawing/2014/main" id="{4EEA274C-F42C-4BF3-AC4A-58A7575C6273}"/>
                  </a:ext>
                </a:extLst>
              </p:cNvPr>
              <p:cNvSpPr txBox="1">
                <a:spLocks noChangeArrowheads="1"/>
              </p:cNvSpPr>
              <p:nvPr/>
            </p:nvSpPr>
            <p:spPr bwMode="auto">
              <a:xfrm>
                <a:off x="302" y="3063"/>
                <a:ext cx="18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1</a:t>
                </a:r>
              </a:p>
            </p:txBody>
          </p:sp>
          <p:sp>
            <p:nvSpPr>
              <p:cNvPr id="9847" name="Text Box 631">
                <a:extLst>
                  <a:ext uri="{FF2B5EF4-FFF2-40B4-BE49-F238E27FC236}">
                    <a16:creationId xmlns:a16="http://schemas.microsoft.com/office/drawing/2014/main" id="{62E90F63-49D1-4187-8C34-C492277DC29B}"/>
                  </a:ext>
                </a:extLst>
              </p:cNvPr>
              <p:cNvSpPr txBox="1">
                <a:spLocks noChangeArrowheads="1"/>
              </p:cNvSpPr>
              <p:nvPr/>
            </p:nvSpPr>
            <p:spPr bwMode="auto">
              <a:xfrm>
                <a:off x="0" y="2736"/>
                <a:ext cx="1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Breaking a diamond.</a:t>
                </a:r>
              </a:p>
            </p:txBody>
          </p:sp>
        </p:grpSp>
      </p:grpSp>
      <p:grpSp>
        <p:nvGrpSpPr>
          <p:cNvPr id="9994" name="Group 778">
            <a:extLst>
              <a:ext uri="{FF2B5EF4-FFF2-40B4-BE49-F238E27FC236}">
                <a16:creationId xmlns:a16="http://schemas.microsoft.com/office/drawing/2014/main" id="{43961410-C458-4A6F-B966-B8F68B606FE7}"/>
              </a:ext>
            </a:extLst>
          </p:cNvPr>
          <p:cNvGrpSpPr>
            <a:grpSpLocks/>
          </p:cNvGrpSpPr>
          <p:nvPr/>
        </p:nvGrpSpPr>
        <p:grpSpPr bwMode="auto">
          <a:xfrm>
            <a:off x="2133600" y="2057400"/>
            <a:ext cx="2286000" cy="3581400"/>
            <a:chOff x="-192" y="1920"/>
            <a:chExt cx="1440" cy="2256"/>
          </a:xfrm>
        </p:grpSpPr>
        <p:sp>
          <p:nvSpPr>
            <p:cNvPr id="9993" name="Rectangle 777">
              <a:extLst>
                <a:ext uri="{FF2B5EF4-FFF2-40B4-BE49-F238E27FC236}">
                  <a16:creationId xmlns:a16="http://schemas.microsoft.com/office/drawing/2014/main" id="{844073B8-BA43-4666-AA7B-C56D5AAF626D}"/>
                </a:ext>
              </a:extLst>
            </p:cNvPr>
            <p:cNvSpPr>
              <a:spLocks noChangeArrowheads="1"/>
            </p:cNvSpPr>
            <p:nvPr/>
          </p:nvSpPr>
          <p:spPr bwMode="auto">
            <a:xfrm>
              <a:off x="-192" y="1920"/>
              <a:ext cx="1440" cy="2256"/>
            </a:xfrm>
            <a:prstGeom prst="rect">
              <a:avLst/>
            </a:prstGeom>
            <a:solidFill>
              <a:srgbClr val="F9FC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908" name="Group 692">
              <a:extLst>
                <a:ext uri="{FF2B5EF4-FFF2-40B4-BE49-F238E27FC236}">
                  <a16:creationId xmlns:a16="http://schemas.microsoft.com/office/drawing/2014/main" id="{9357B74B-C76B-4BA3-94A9-3E17E7BD4ADF}"/>
                </a:ext>
              </a:extLst>
            </p:cNvPr>
            <p:cNvGrpSpPr>
              <a:grpSpLocks/>
            </p:cNvGrpSpPr>
            <p:nvPr/>
          </p:nvGrpSpPr>
          <p:grpSpPr bwMode="auto">
            <a:xfrm>
              <a:off x="10" y="2384"/>
              <a:ext cx="1067" cy="1737"/>
              <a:chOff x="1381" y="2775"/>
              <a:chExt cx="1067" cy="1737"/>
            </a:xfrm>
          </p:grpSpPr>
          <p:cxnSp>
            <p:nvCxnSpPr>
              <p:cNvPr id="225" name="Straight Arrow Connector 224">
                <a:extLst>
                  <a:ext uri="{FF2B5EF4-FFF2-40B4-BE49-F238E27FC236}">
                    <a16:creationId xmlns:a16="http://schemas.microsoft.com/office/drawing/2014/main" id="{BA2822C0-8278-44CA-94AE-A5985C0B9F8D}"/>
                  </a:ext>
                </a:extLst>
              </p:cNvPr>
              <p:cNvCxnSpPr>
                <a:cxnSpLocks noChangeShapeType="1"/>
                <a:stCxn id="235" idx="5"/>
                <a:endCxn id="240" idx="1"/>
              </p:cNvCxnSpPr>
              <p:nvPr/>
            </p:nvCxnSpPr>
            <p:spPr bwMode="auto">
              <a:xfrm>
                <a:off x="1522" y="2969"/>
                <a:ext cx="316" cy="165"/>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9867" name="TextBox 229">
                <a:extLst>
                  <a:ext uri="{FF2B5EF4-FFF2-40B4-BE49-F238E27FC236}">
                    <a16:creationId xmlns:a16="http://schemas.microsoft.com/office/drawing/2014/main" id="{F577D378-D7A1-4DD5-BF07-9C130A341F40}"/>
                  </a:ext>
                </a:extLst>
              </p:cNvPr>
              <p:cNvSpPr txBox="1">
                <a:spLocks noChangeArrowheads="1"/>
              </p:cNvSpPr>
              <p:nvPr/>
            </p:nvSpPr>
            <p:spPr bwMode="auto">
              <a:xfrm>
                <a:off x="1488" y="2775"/>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b1</a:t>
                </a:r>
              </a:p>
            </p:txBody>
          </p:sp>
          <p:sp>
            <p:nvSpPr>
              <p:cNvPr id="9868" name="TextBox 230">
                <a:extLst>
                  <a:ext uri="{FF2B5EF4-FFF2-40B4-BE49-F238E27FC236}">
                    <a16:creationId xmlns:a16="http://schemas.microsoft.com/office/drawing/2014/main" id="{441BA656-4836-4CDA-B8E8-D09D667774B8}"/>
                  </a:ext>
                </a:extLst>
              </p:cNvPr>
              <p:cNvSpPr txBox="1">
                <a:spLocks noChangeArrowheads="1"/>
              </p:cNvSpPr>
              <p:nvPr/>
            </p:nvSpPr>
            <p:spPr bwMode="auto">
              <a:xfrm>
                <a:off x="1879" y="3022"/>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b2</a:t>
                </a:r>
              </a:p>
            </p:txBody>
          </p:sp>
          <p:sp>
            <p:nvSpPr>
              <p:cNvPr id="9870" name="TextBox 232">
                <a:extLst>
                  <a:ext uri="{FF2B5EF4-FFF2-40B4-BE49-F238E27FC236}">
                    <a16:creationId xmlns:a16="http://schemas.microsoft.com/office/drawing/2014/main" id="{46C53CCC-676F-4171-A411-F1A91DC929B9}"/>
                  </a:ext>
                </a:extLst>
              </p:cNvPr>
              <p:cNvSpPr txBox="1">
                <a:spLocks noChangeArrowheads="1"/>
              </p:cNvSpPr>
              <p:nvPr/>
            </p:nvSpPr>
            <p:spPr bwMode="auto">
              <a:xfrm>
                <a:off x="1872" y="4224"/>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b8</a:t>
                </a:r>
              </a:p>
            </p:txBody>
          </p:sp>
          <p:sp>
            <p:nvSpPr>
              <p:cNvPr id="235" name="Oval 234">
                <a:extLst>
                  <a:ext uri="{FF2B5EF4-FFF2-40B4-BE49-F238E27FC236}">
                    <a16:creationId xmlns:a16="http://schemas.microsoft.com/office/drawing/2014/main" id="{DDD26048-DA0C-4DC9-BCD4-B73F3DFBB62F}"/>
                  </a:ext>
                </a:extLst>
              </p:cNvPr>
              <p:cNvSpPr/>
              <p:nvPr/>
            </p:nvSpPr>
            <p:spPr>
              <a:xfrm>
                <a:off x="1440" y="2887"/>
                <a:ext cx="96" cy="9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40" name="Oval 239">
                <a:extLst>
                  <a:ext uri="{FF2B5EF4-FFF2-40B4-BE49-F238E27FC236}">
                    <a16:creationId xmlns:a16="http://schemas.microsoft.com/office/drawing/2014/main" id="{09683B9E-675C-42CE-9A43-905699660B2C}"/>
                  </a:ext>
                </a:extLst>
              </p:cNvPr>
              <p:cNvSpPr/>
              <p:nvPr/>
            </p:nvSpPr>
            <p:spPr>
              <a:xfrm>
                <a:off x="1824" y="3120"/>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42" name="Oval 241">
                <a:extLst>
                  <a:ext uri="{FF2B5EF4-FFF2-40B4-BE49-F238E27FC236}">
                    <a16:creationId xmlns:a16="http://schemas.microsoft.com/office/drawing/2014/main" id="{E845FD52-E119-4B22-8E80-2838BDE35AD2}"/>
                  </a:ext>
                </a:extLst>
              </p:cNvPr>
              <p:cNvSpPr/>
              <p:nvPr/>
            </p:nvSpPr>
            <p:spPr>
              <a:xfrm>
                <a:off x="2160" y="3408"/>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876" name="TextBox 242">
                <a:extLst>
                  <a:ext uri="{FF2B5EF4-FFF2-40B4-BE49-F238E27FC236}">
                    <a16:creationId xmlns:a16="http://schemas.microsoft.com/office/drawing/2014/main" id="{205B048F-5AF1-436D-8349-2A12BE1A731E}"/>
                  </a:ext>
                </a:extLst>
              </p:cNvPr>
              <p:cNvSpPr txBox="1">
                <a:spLocks noChangeArrowheads="1"/>
              </p:cNvSpPr>
              <p:nvPr/>
            </p:nvSpPr>
            <p:spPr bwMode="auto">
              <a:xfrm>
                <a:off x="1920" y="364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b5</a:t>
                </a:r>
              </a:p>
            </p:txBody>
          </p:sp>
          <p:sp>
            <p:nvSpPr>
              <p:cNvPr id="9877" name="TextBox 243">
                <a:extLst>
                  <a:ext uri="{FF2B5EF4-FFF2-40B4-BE49-F238E27FC236}">
                    <a16:creationId xmlns:a16="http://schemas.microsoft.com/office/drawing/2014/main" id="{3F6767D9-B991-48EB-8824-DEA4AC2779A3}"/>
                  </a:ext>
                </a:extLst>
              </p:cNvPr>
              <p:cNvSpPr txBox="1">
                <a:spLocks noChangeArrowheads="1"/>
              </p:cNvSpPr>
              <p:nvPr/>
            </p:nvSpPr>
            <p:spPr bwMode="auto">
              <a:xfrm>
                <a:off x="2216" y="388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b6</a:t>
                </a:r>
              </a:p>
            </p:txBody>
          </p:sp>
          <p:cxnSp>
            <p:nvCxnSpPr>
              <p:cNvPr id="246" name="Straight Arrow Connector 245">
                <a:extLst>
                  <a:ext uri="{FF2B5EF4-FFF2-40B4-BE49-F238E27FC236}">
                    <a16:creationId xmlns:a16="http://schemas.microsoft.com/office/drawing/2014/main" id="{F50667D4-265F-41E7-9932-47509DE87B10}"/>
                  </a:ext>
                </a:extLst>
              </p:cNvPr>
              <p:cNvCxnSpPr>
                <a:cxnSpLocks noChangeShapeType="1"/>
                <a:stCxn id="240" idx="5"/>
                <a:endCxn id="242" idx="0"/>
              </p:cNvCxnSpPr>
              <p:nvPr/>
            </p:nvCxnSpPr>
            <p:spPr bwMode="auto">
              <a:xfrm>
                <a:off x="1906" y="3202"/>
                <a:ext cx="302" cy="206"/>
              </a:xfrm>
              <a:prstGeom prst="straightConnector1">
                <a:avLst/>
              </a:prstGeom>
              <a:noFill/>
              <a:ln w="25400" algn="ctr">
                <a:solidFill>
                  <a:schemeClr val="tx1"/>
                </a:solidFill>
                <a:round/>
                <a:headEnd/>
                <a:tailEnd type="triangle" w="lg" len="lg"/>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8" name="Straight Arrow Connector 247">
                <a:extLst>
                  <a:ext uri="{FF2B5EF4-FFF2-40B4-BE49-F238E27FC236}">
                    <a16:creationId xmlns:a16="http://schemas.microsoft.com/office/drawing/2014/main" id="{78F8D4F5-6AFD-4E3B-B8E3-5FAC59DF5213}"/>
                  </a:ext>
                </a:extLst>
              </p:cNvPr>
              <p:cNvCxnSpPr>
                <a:cxnSpLocks noChangeShapeType="1"/>
                <a:stCxn id="242" idx="4"/>
              </p:cNvCxnSpPr>
              <p:nvPr/>
            </p:nvCxnSpPr>
            <p:spPr bwMode="auto">
              <a:xfrm flipH="1">
                <a:off x="1906" y="3504"/>
                <a:ext cx="302" cy="206"/>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9882" name="TextBox 248">
                <a:extLst>
                  <a:ext uri="{FF2B5EF4-FFF2-40B4-BE49-F238E27FC236}">
                    <a16:creationId xmlns:a16="http://schemas.microsoft.com/office/drawing/2014/main" id="{8DDFD6BF-8ABF-47A7-91F7-4467559D89AF}"/>
                  </a:ext>
                </a:extLst>
              </p:cNvPr>
              <p:cNvSpPr txBox="1">
                <a:spLocks noChangeArrowheads="1"/>
              </p:cNvSpPr>
              <p:nvPr/>
            </p:nvSpPr>
            <p:spPr bwMode="auto">
              <a:xfrm>
                <a:off x="2215" y="3358"/>
                <a:ext cx="2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Calibri" panose="020F0502020204030204" pitchFamily="34" charset="0"/>
                  </a:rPr>
                  <a:t>b4</a:t>
                </a:r>
              </a:p>
            </p:txBody>
          </p:sp>
          <p:sp>
            <p:nvSpPr>
              <p:cNvPr id="250" name="Freeform 249">
                <a:extLst>
                  <a:ext uri="{FF2B5EF4-FFF2-40B4-BE49-F238E27FC236}">
                    <a16:creationId xmlns:a16="http://schemas.microsoft.com/office/drawing/2014/main" id="{8EE8548B-4F90-42FE-A279-17A199AD2B3D}"/>
                  </a:ext>
                </a:extLst>
              </p:cNvPr>
              <p:cNvSpPr/>
              <p:nvPr/>
            </p:nvSpPr>
            <p:spPr>
              <a:xfrm>
                <a:off x="1381" y="2974"/>
                <a:ext cx="492" cy="1538"/>
              </a:xfrm>
              <a:custGeom>
                <a:avLst/>
                <a:gdLst>
                  <a:gd name="connsiteX0" fmla="*/ 781538 w 781538"/>
                  <a:gd name="connsiteY0" fmla="*/ 2969846 h 3354103"/>
                  <a:gd name="connsiteX1" fmla="*/ 234461 w 781538"/>
                  <a:gd name="connsiteY1" fmla="*/ 3118339 h 3354103"/>
                  <a:gd name="connsiteX2" fmla="*/ 7815 w 781538"/>
                  <a:gd name="connsiteY2" fmla="*/ 1555262 h 3354103"/>
                  <a:gd name="connsiteX3" fmla="*/ 187569 w 781538"/>
                  <a:gd name="connsiteY3" fmla="*/ 0 h 3354103"/>
                  <a:gd name="connsiteX4" fmla="*/ 187569 w 781538"/>
                  <a:gd name="connsiteY4" fmla="*/ 0 h 33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 h="3354103">
                    <a:moveTo>
                      <a:pt x="781538" y="2969846"/>
                    </a:moveTo>
                    <a:cubicBezTo>
                      <a:pt x="572476" y="3161974"/>
                      <a:pt x="363415" y="3354103"/>
                      <a:pt x="234461" y="3118339"/>
                    </a:cubicBezTo>
                    <a:cubicBezTo>
                      <a:pt x="105507" y="2882575"/>
                      <a:pt x="15630" y="2074985"/>
                      <a:pt x="7815" y="1555262"/>
                    </a:cubicBezTo>
                    <a:cubicBezTo>
                      <a:pt x="0" y="1035539"/>
                      <a:pt x="187569" y="0"/>
                      <a:pt x="187569" y="0"/>
                    </a:cubicBezTo>
                    <a:lnTo>
                      <a:pt x="187569" y="0"/>
                    </a:lnTo>
                  </a:path>
                </a:pathLst>
              </a:custGeom>
              <a:ln w="1270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394" name="Oval 239">
                <a:extLst>
                  <a:ext uri="{FF2B5EF4-FFF2-40B4-BE49-F238E27FC236}">
                    <a16:creationId xmlns:a16="http://schemas.microsoft.com/office/drawing/2014/main" id="{CF347738-AE9A-4C20-A718-848787522037}"/>
                  </a:ext>
                </a:extLst>
              </p:cNvPr>
              <p:cNvSpPr/>
              <p:nvPr/>
            </p:nvSpPr>
            <p:spPr>
              <a:xfrm>
                <a:off x="1824" y="3682"/>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395" name="Oval 241">
                <a:extLst>
                  <a:ext uri="{FF2B5EF4-FFF2-40B4-BE49-F238E27FC236}">
                    <a16:creationId xmlns:a16="http://schemas.microsoft.com/office/drawing/2014/main" id="{8A5F0BBF-04C9-411F-BA4E-6A7AA87FF569}"/>
                  </a:ext>
                </a:extLst>
              </p:cNvPr>
              <p:cNvSpPr/>
              <p:nvPr/>
            </p:nvSpPr>
            <p:spPr>
              <a:xfrm>
                <a:off x="2160" y="3970"/>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cxnSp>
            <p:nvCxnSpPr>
              <p:cNvPr id="9396" name="Straight Arrow Connector 247">
                <a:extLst>
                  <a:ext uri="{FF2B5EF4-FFF2-40B4-BE49-F238E27FC236}">
                    <a16:creationId xmlns:a16="http://schemas.microsoft.com/office/drawing/2014/main" id="{E148DB4A-A7DC-4433-AE24-1ABABF7F8153}"/>
                  </a:ext>
                </a:extLst>
              </p:cNvPr>
              <p:cNvCxnSpPr>
                <a:cxnSpLocks noChangeShapeType="1"/>
              </p:cNvCxnSpPr>
              <p:nvPr/>
            </p:nvCxnSpPr>
            <p:spPr bwMode="auto">
              <a:xfrm flipH="1">
                <a:off x="1906" y="4066"/>
                <a:ext cx="302" cy="206"/>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cxnSp>
            <p:nvCxnSpPr>
              <p:cNvPr id="192" name="Straight Arrow Connector 191">
                <a:extLst>
                  <a:ext uri="{FF2B5EF4-FFF2-40B4-BE49-F238E27FC236}">
                    <a16:creationId xmlns:a16="http://schemas.microsoft.com/office/drawing/2014/main" id="{E51EBD62-3445-4234-AC1D-46ABDEEE2AD5}"/>
                  </a:ext>
                </a:extLst>
              </p:cNvPr>
              <p:cNvCxnSpPr>
                <a:cxnSpLocks noChangeShapeType="1"/>
                <a:stCxn id="4294967295" idx="5"/>
                <a:endCxn id="4294967295" idx="1"/>
              </p:cNvCxnSpPr>
              <p:nvPr/>
            </p:nvCxnSpPr>
            <p:spPr bwMode="auto">
              <a:xfrm>
                <a:off x="1906" y="3764"/>
                <a:ext cx="268" cy="220"/>
              </a:xfrm>
              <a:prstGeom prst="straightConnector1">
                <a:avLst/>
              </a:prstGeom>
              <a:noFill/>
              <a:ln w="12700" algn="ctr">
                <a:solidFill>
                  <a:srgbClr val="4A7EBB"/>
                </a:solidFill>
                <a:round/>
                <a:headEnd/>
                <a:tailEnd type="triangle" w="lg" len="lg"/>
              </a:ln>
              <a:extLst>
                <a:ext uri="{909E8E84-426E-40DD-AFC4-6F175D3DCCD1}">
                  <a14:hiddenFill xmlns:a14="http://schemas.microsoft.com/office/drawing/2010/main">
                    <a:noFill/>
                  </a14:hiddenFill>
                </a:ext>
              </a:extLst>
            </p:spPr>
          </p:cxnSp>
          <p:sp>
            <p:nvSpPr>
              <p:cNvPr id="229" name="Oval 228">
                <a:extLst>
                  <a:ext uri="{FF2B5EF4-FFF2-40B4-BE49-F238E27FC236}">
                    <a16:creationId xmlns:a16="http://schemas.microsoft.com/office/drawing/2014/main" id="{5565D02C-934D-4A6B-9F5A-6BEE31B9DB1F}"/>
                  </a:ext>
                </a:extLst>
              </p:cNvPr>
              <p:cNvSpPr/>
              <p:nvPr/>
            </p:nvSpPr>
            <p:spPr>
              <a:xfrm>
                <a:off x="1824" y="4224"/>
                <a:ext cx="96" cy="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grpSp>
        <p:sp>
          <p:nvSpPr>
            <p:cNvPr id="9909" name="Text Box 693">
              <a:extLst>
                <a:ext uri="{FF2B5EF4-FFF2-40B4-BE49-F238E27FC236}">
                  <a16:creationId xmlns:a16="http://schemas.microsoft.com/office/drawing/2014/main" id="{C85FE14B-A3AE-49F2-B140-AF88EC04E4CB}"/>
                </a:ext>
              </a:extLst>
            </p:cNvPr>
            <p:cNvSpPr txBox="1">
              <a:spLocks noChangeArrowheads="1"/>
            </p:cNvSpPr>
            <p:nvPr/>
          </p:nvSpPr>
          <p:spPr bwMode="auto">
            <a:xfrm>
              <a:off x="-192" y="1968"/>
              <a:ext cx="13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Breaking a directed </a:t>
              </a:r>
            </a:p>
            <a:p>
              <a:r>
                <a:rPr lang="en-US" altLang="en-US"/>
                <a:t>cycle</a:t>
              </a:r>
            </a:p>
          </p:txBody>
        </p:sp>
      </p:grpSp>
    </p:spTree>
    <p:custDataLst>
      <p:tags r:id="rId1"/>
    </p:custDataLst>
    <p:extLst>
      <p:ext uri="{BB962C8B-B14F-4D97-AF65-F5344CB8AC3E}">
        <p14:creationId xmlns:p14="http://schemas.microsoft.com/office/powerpoint/2010/main" val="4230281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503"/>
                                        </p:tgtEl>
                                        <p:attrNameLst>
                                          <p:attrName>style.visibility</p:attrName>
                                        </p:attrNameLst>
                                      </p:cBhvr>
                                      <p:to>
                                        <p:strVal val="visible"/>
                                      </p:to>
                                    </p:set>
                                    <p:anim calcmode="lin" valueType="num">
                                      <p:cBhvr additive="base">
                                        <p:cTn id="7" dur="500" fill="hold"/>
                                        <p:tgtEl>
                                          <p:spTgt spid="9503"/>
                                        </p:tgtEl>
                                        <p:attrNameLst>
                                          <p:attrName>ppt_x</p:attrName>
                                        </p:attrNameLst>
                                      </p:cBhvr>
                                      <p:tavLst>
                                        <p:tav tm="0">
                                          <p:val>
                                            <p:strVal val="1+#ppt_w/2"/>
                                          </p:val>
                                        </p:tav>
                                        <p:tav tm="100000">
                                          <p:val>
                                            <p:strVal val="#ppt_x"/>
                                          </p:val>
                                        </p:tav>
                                      </p:tavLst>
                                    </p:anim>
                                    <p:anim calcmode="lin" valueType="num">
                                      <p:cBhvr additive="base">
                                        <p:cTn id="8" dur="500" fill="hold"/>
                                        <p:tgtEl>
                                          <p:spTgt spid="9503"/>
                                        </p:tgtEl>
                                        <p:attrNameLst>
                                          <p:attrName>ppt_y</p:attrName>
                                        </p:attrNameLst>
                                      </p:cBhvr>
                                      <p:tavLst>
                                        <p:tav tm="0">
                                          <p:val>
                                            <p:strVal val="#ppt_y"/>
                                          </p:val>
                                        </p:tav>
                                        <p:tav tm="100000">
                                          <p:val>
                                            <p:strVal val="#ppt_y"/>
                                          </p:val>
                                        </p:tav>
                                      </p:tavLst>
                                    </p:anim>
                                  </p:childTnLst>
                                </p:cTn>
                              </p:par>
                              <p:par>
                                <p:cTn id="9" presetID="35" presetClass="path" presetSubtype="0" accel="50000" decel="50000" fill="hold" nodeType="withEffect">
                                  <p:stCondLst>
                                    <p:cond delay="0"/>
                                  </p:stCondLst>
                                  <p:childTnLst>
                                    <p:animMotion origin="layout" path="M 0 0  L -0.25 0  E" pathEditMode="relative" ptsTypes="">
                                      <p:cBhvr>
                                        <p:cTn id="10" dur="2000" fill="hold"/>
                                        <p:tgtEl>
                                          <p:spTgt spid="9500"/>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nodeType="clickEffect">
                                  <p:stCondLst>
                                    <p:cond delay="0"/>
                                  </p:stCondLst>
                                  <p:childTnLst>
                                    <p:animMotion origin="layout" path="M 3.61111E-6 3.20148E-6 L -0.31233 0.00578 " pathEditMode="relative" rAng="0" ptsTypes="AA">
                                      <p:cBhvr>
                                        <p:cTn id="14" dur="2000" fill="hold"/>
                                        <p:tgtEl>
                                          <p:spTgt spid="9503"/>
                                        </p:tgtEl>
                                        <p:attrNameLst>
                                          <p:attrName>ppt_x</p:attrName>
                                          <p:attrName>ppt_y</p:attrName>
                                        </p:attrNameLst>
                                      </p:cBhvr>
                                      <p:rCtr x="-15625" y="278"/>
                                    </p:animMotion>
                                  </p:childTnLst>
                                </p:cTn>
                              </p:par>
                              <p:par>
                                <p:cTn id="15" presetID="2" presetClass="exit" presetSubtype="8" fill="hold" nodeType="withEffect">
                                  <p:stCondLst>
                                    <p:cond delay="0"/>
                                  </p:stCondLst>
                                  <p:childTnLst>
                                    <p:anim calcmode="lin" valueType="num">
                                      <p:cBhvr additive="base">
                                        <p:cTn id="16" dur="500"/>
                                        <p:tgtEl>
                                          <p:spTgt spid="9500"/>
                                        </p:tgtEl>
                                        <p:attrNameLst>
                                          <p:attrName>ppt_x</p:attrName>
                                        </p:attrNameLst>
                                      </p:cBhvr>
                                      <p:tavLst>
                                        <p:tav tm="0">
                                          <p:val>
                                            <p:strVal val="ppt_x"/>
                                          </p:val>
                                        </p:tav>
                                        <p:tav tm="100000">
                                          <p:val>
                                            <p:strVal val="0-ppt_w/2"/>
                                          </p:val>
                                        </p:tav>
                                      </p:tavLst>
                                    </p:anim>
                                    <p:anim calcmode="lin" valueType="num">
                                      <p:cBhvr additive="base">
                                        <p:cTn id="17" dur="500"/>
                                        <p:tgtEl>
                                          <p:spTgt spid="9500"/>
                                        </p:tgtEl>
                                        <p:attrNameLst>
                                          <p:attrName>ppt_y</p:attrName>
                                        </p:attrNameLst>
                                      </p:cBhvr>
                                      <p:tavLst>
                                        <p:tav tm="0">
                                          <p:val>
                                            <p:strVal val="ppt_y"/>
                                          </p:val>
                                        </p:tav>
                                        <p:tav tm="100000">
                                          <p:val>
                                            <p:strVal val="ppt_y"/>
                                          </p:val>
                                        </p:tav>
                                      </p:tavLst>
                                    </p:anim>
                                    <p:set>
                                      <p:cBhvr>
                                        <p:cTn id="18" dur="1" fill="hold">
                                          <p:stCondLst>
                                            <p:cond delay="499"/>
                                          </p:stCondLst>
                                        </p:cTn>
                                        <p:tgtEl>
                                          <p:spTgt spid="9500"/>
                                        </p:tgtEl>
                                        <p:attrNameLst>
                                          <p:attrName>style.visibility</p:attrName>
                                        </p:attrNameLst>
                                      </p:cBhvr>
                                      <p:to>
                                        <p:strVal val="hidden"/>
                                      </p:to>
                                    </p:set>
                                  </p:childTnLst>
                                </p:cTn>
                              </p:par>
                              <p:par>
                                <p:cTn id="19" presetID="2" presetClass="entr" presetSubtype="2" fill="hold" nodeType="withEffect">
                                  <p:stCondLst>
                                    <p:cond delay="0"/>
                                  </p:stCondLst>
                                  <p:childTnLst>
                                    <p:set>
                                      <p:cBhvr>
                                        <p:cTn id="20" dur="1" fill="hold">
                                          <p:stCondLst>
                                            <p:cond delay="0"/>
                                          </p:stCondLst>
                                        </p:cTn>
                                        <p:tgtEl>
                                          <p:spTgt spid="9931"/>
                                        </p:tgtEl>
                                        <p:attrNameLst>
                                          <p:attrName>style.visibility</p:attrName>
                                        </p:attrNameLst>
                                      </p:cBhvr>
                                      <p:to>
                                        <p:strVal val="visible"/>
                                      </p:to>
                                    </p:set>
                                    <p:anim calcmode="lin" valueType="num">
                                      <p:cBhvr additive="base">
                                        <p:cTn id="21" dur="500" fill="hold"/>
                                        <p:tgtEl>
                                          <p:spTgt spid="9931"/>
                                        </p:tgtEl>
                                        <p:attrNameLst>
                                          <p:attrName>ppt_x</p:attrName>
                                        </p:attrNameLst>
                                      </p:cBhvr>
                                      <p:tavLst>
                                        <p:tav tm="0">
                                          <p:val>
                                            <p:strVal val="1+#ppt_w/2"/>
                                          </p:val>
                                        </p:tav>
                                        <p:tav tm="100000">
                                          <p:val>
                                            <p:strVal val="#ppt_x"/>
                                          </p:val>
                                        </p:tav>
                                      </p:tavLst>
                                    </p:anim>
                                    <p:anim calcmode="lin" valueType="num">
                                      <p:cBhvr additive="base">
                                        <p:cTn id="22" dur="500" fill="hold"/>
                                        <p:tgtEl>
                                          <p:spTgt spid="993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505"/>
                                        </p:tgtEl>
                                        <p:attrNameLst>
                                          <p:attrName>style.visibility</p:attrName>
                                        </p:attrNameLst>
                                      </p:cBhvr>
                                      <p:to>
                                        <p:strVal val="visible"/>
                                      </p:to>
                                    </p:set>
                                    <p:animEffect transition="in" filter="blinds(horizontal)">
                                      <p:cBhvr>
                                        <p:cTn id="27" dur="500"/>
                                        <p:tgtEl>
                                          <p:spTgt spid="95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992"/>
                                        </p:tgtEl>
                                        <p:attrNameLst>
                                          <p:attrName>style.visibility</p:attrName>
                                        </p:attrNameLst>
                                      </p:cBhvr>
                                      <p:to>
                                        <p:strVal val="visible"/>
                                      </p:to>
                                    </p:set>
                                    <p:animEffect transition="in" filter="blinds(horizontal)">
                                      <p:cBhvr>
                                        <p:cTn id="32" dur="500"/>
                                        <p:tgtEl>
                                          <p:spTgt spid="999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nodeType="clickEffect">
                                  <p:stCondLst>
                                    <p:cond delay="0"/>
                                  </p:stCondLst>
                                  <p:childTnLst>
                                    <p:animEffect transition="out" filter="blinds(horizontal)">
                                      <p:cBhvr>
                                        <p:cTn id="36" dur="500"/>
                                        <p:tgtEl>
                                          <p:spTgt spid="9503"/>
                                        </p:tgtEl>
                                      </p:cBhvr>
                                    </p:animEffect>
                                    <p:set>
                                      <p:cBhvr>
                                        <p:cTn id="37" dur="1" fill="hold">
                                          <p:stCondLst>
                                            <p:cond delay="499"/>
                                          </p:stCondLst>
                                        </p:cTn>
                                        <p:tgtEl>
                                          <p:spTgt spid="9503"/>
                                        </p:tgtEl>
                                        <p:attrNameLst>
                                          <p:attrName>style.visibility</p:attrName>
                                        </p:attrNameLst>
                                      </p:cBhvr>
                                      <p:to>
                                        <p:strVal val="hidden"/>
                                      </p:to>
                                    </p:set>
                                  </p:childTnLst>
                                </p:cTn>
                              </p:par>
                              <p:par>
                                <p:cTn id="38" presetID="3" presetClass="entr" presetSubtype="10" fill="hold" nodeType="withEffect">
                                  <p:stCondLst>
                                    <p:cond delay="0"/>
                                  </p:stCondLst>
                                  <p:childTnLst>
                                    <p:set>
                                      <p:cBhvr>
                                        <p:cTn id="39" dur="1" fill="hold">
                                          <p:stCondLst>
                                            <p:cond delay="0"/>
                                          </p:stCondLst>
                                        </p:cTn>
                                        <p:tgtEl>
                                          <p:spTgt spid="9994"/>
                                        </p:tgtEl>
                                        <p:attrNameLst>
                                          <p:attrName>style.visibility</p:attrName>
                                        </p:attrNameLst>
                                      </p:cBhvr>
                                      <p:to>
                                        <p:strVal val="visible"/>
                                      </p:to>
                                    </p:set>
                                    <p:animEffect transition="in" filter="blinds(horizontal)">
                                      <p:cBhvr>
                                        <p:cTn id="40" dur="500"/>
                                        <p:tgtEl>
                                          <p:spTgt spid="9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7.8|22.1|21.5|12.9"/>
</p:tagLst>
</file>

<file path=ppt/tags/tag10.xml><?xml version="1.0" encoding="utf-8"?>
<p:tagLst xmlns:a="http://schemas.openxmlformats.org/drawingml/2006/main" xmlns:r="http://schemas.openxmlformats.org/officeDocument/2006/relationships" xmlns:p="http://schemas.openxmlformats.org/presentationml/2006/main">
  <p:tag name="TIMING" val="|59|38.1|21.1|57.1"/>
</p:tagLst>
</file>

<file path=ppt/tags/tag11.xml><?xml version="1.0" encoding="utf-8"?>
<p:tagLst xmlns:a="http://schemas.openxmlformats.org/drawingml/2006/main" xmlns:r="http://schemas.openxmlformats.org/officeDocument/2006/relationships" xmlns:p="http://schemas.openxmlformats.org/presentationml/2006/main">
  <p:tag name="TIMING" val="|21.7"/>
</p:tagLst>
</file>

<file path=ppt/tags/tag12.xml><?xml version="1.0" encoding="utf-8"?>
<p:tagLst xmlns:a="http://schemas.openxmlformats.org/drawingml/2006/main" xmlns:r="http://schemas.openxmlformats.org/officeDocument/2006/relationships" xmlns:p="http://schemas.openxmlformats.org/presentationml/2006/main">
  <p:tag name="TIMING" val="|20|10.2|8.3|4.8"/>
</p:tagLst>
</file>

<file path=ppt/tags/tag13.xml><?xml version="1.0" encoding="utf-8"?>
<p:tagLst xmlns:a="http://schemas.openxmlformats.org/drawingml/2006/main" xmlns:r="http://schemas.openxmlformats.org/officeDocument/2006/relationships" xmlns:p="http://schemas.openxmlformats.org/presentationml/2006/main">
  <p:tag name="TIMING" val="|67.4|8.9|7.6"/>
</p:tagLst>
</file>

<file path=ppt/tags/tag14.xml><?xml version="1.0" encoding="utf-8"?>
<p:tagLst xmlns:a="http://schemas.openxmlformats.org/drawingml/2006/main" xmlns:r="http://schemas.openxmlformats.org/officeDocument/2006/relationships" xmlns:p="http://schemas.openxmlformats.org/presentationml/2006/main">
  <p:tag name="TIMING" val="|5.3|21.9"/>
</p:tagLst>
</file>

<file path=ppt/tags/tag15.xml><?xml version="1.0" encoding="utf-8"?>
<p:tagLst xmlns:a="http://schemas.openxmlformats.org/drawingml/2006/main" xmlns:r="http://schemas.openxmlformats.org/officeDocument/2006/relationships" xmlns:p="http://schemas.openxmlformats.org/presentationml/2006/main">
  <p:tag name="TIMING" val="|12.7|12.8|4.5|20"/>
</p:tagLst>
</file>

<file path=ppt/tags/tag2.xml><?xml version="1.0" encoding="utf-8"?>
<p:tagLst xmlns:a="http://schemas.openxmlformats.org/drawingml/2006/main" xmlns:r="http://schemas.openxmlformats.org/officeDocument/2006/relationships" xmlns:p="http://schemas.openxmlformats.org/presentationml/2006/main">
  <p:tag name="TIMING" val="|19.8|15.2|9.8"/>
</p:tagLst>
</file>

<file path=ppt/tags/tag3.xml><?xml version="1.0" encoding="utf-8"?>
<p:tagLst xmlns:a="http://schemas.openxmlformats.org/drawingml/2006/main" xmlns:r="http://schemas.openxmlformats.org/officeDocument/2006/relationships" xmlns:p="http://schemas.openxmlformats.org/presentationml/2006/main">
  <p:tag name="TIMING" val="|8.3|10.8|4.2|13.1|11.5"/>
</p:tagLst>
</file>

<file path=ppt/tags/tag4.xml><?xml version="1.0" encoding="utf-8"?>
<p:tagLst xmlns:a="http://schemas.openxmlformats.org/drawingml/2006/main" xmlns:r="http://schemas.openxmlformats.org/officeDocument/2006/relationships" xmlns:p="http://schemas.openxmlformats.org/presentationml/2006/main">
  <p:tag name="TIMING" val="|36.3|14.1"/>
</p:tagLst>
</file>

<file path=ppt/tags/tag5.xml><?xml version="1.0" encoding="utf-8"?>
<p:tagLst xmlns:a="http://schemas.openxmlformats.org/drawingml/2006/main" xmlns:r="http://schemas.openxmlformats.org/officeDocument/2006/relationships" xmlns:p="http://schemas.openxmlformats.org/presentationml/2006/main">
  <p:tag name="TIMING" val="|10.5|30.6|18.2|5.4|45.1"/>
</p:tagLst>
</file>

<file path=ppt/tags/tag6.xml><?xml version="1.0" encoding="utf-8"?>
<p:tagLst xmlns:a="http://schemas.openxmlformats.org/drawingml/2006/main" xmlns:r="http://schemas.openxmlformats.org/officeDocument/2006/relationships" xmlns:p="http://schemas.openxmlformats.org/presentationml/2006/main">
  <p:tag name="TIMING" val="|24.3|13.7|23.6|51.8"/>
</p:tagLst>
</file>

<file path=ppt/tags/tag7.xml><?xml version="1.0" encoding="utf-8"?>
<p:tagLst xmlns:a="http://schemas.openxmlformats.org/drawingml/2006/main" xmlns:r="http://schemas.openxmlformats.org/officeDocument/2006/relationships" xmlns:p="http://schemas.openxmlformats.org/presentationml/2006/main">
  <p:tag name="TIMING" val="|37.6"/>
</p:tagLst>
</file>

<file path=ppt/tags/tag8.xml><?xml version="1.0" encoding="utf-8"?>
<p:tagLst xmlns:a="http://schemas.openxmlformats.org/drawingml/2006/main" xmlns:r="http://schemas.openxmlformats.org/officeDocument/2006/relationships" xmlns:p="http://schemas.openxmlformats.org/presentationml/2006/main">
  <p:tag name="TIMING" val="|87.9|12.9|10.3"/>
</p:tagLst>
</file>

<file path=ppt/tags/tag9.xml><?xml version="1.0" encoding="utf-8"?>
<p:tagLst xmlns:a="http://schemas.openxmlformats.org/drawingml/2006/main" xmlns:r="http://schemas.openxmlformats.org/officeDocument/2006/relationships" xmlns:p="http://schemas.openxmlformats.org/presentationml/2006/main">
  <p:tag name="TIMING" val="|37.6"/>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692</TotalTime>
  <Words>7976</Words>
  <Application>Microsoft Office PowerPoint</Application>
  <PresentationFormat>Widescreen</PresentationFormat>
  <Paragraphs>2567</Paragraphs>
  <Slides>68</Slides>
  <Notes>23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Calibri</vt:lpstr>
      <vt:lpstr>Franklin Gothic Book</vt:lpstr>
      <vt:lpstr>Monaco</vt:lpstr>
      <vt:lpstr>msam10</vt:lpstr>
      <vt:lpstr>Times New Roman</vt:lpstr>
      <vt:lpstr>Crop</vt:lpstr>
      <vt:lpstr>Automated Tracing, Debugging and Repairing Data-Centric Programs</vt:lpstr>
      <vt:lpstr>Data-Centric Programs</vt:lpstr>
      <vt:lpstr>Motivation</vt:lpstr>
      <vt:lpstr>Fault Localization of SAP-ABAP Programs</vt:lpstr>
      <vt:lpstr>Today’s Menu</vt:lpstr>
      <vt:lpstr>Trace</vt:lpstr>
      <vt:lpstr>A Trivial Technique for Program Tracing</vt:lpstr>
      <vt:lpstr>Program Tracing: Techniques and Challenges</vt:lpstr>
      <vt:lpstr>Related Work: Taming Collection Overhead  by Minimizing Witnesses</vt:lpstr>
      <vt:lpstr>Distributed Program Tracing</vt:lpstr>
      <vt:lpstr>Divide-and-Conquer</vt:lpstr>
      <vt:lpstr>Arbitrary Distribution cannot guarantee Realizability</vt:lpstr>
      <vt:lpstr>Realizable Distribution</vt:lpstr>
      <vt:lpstr>Effective Parallel Distribution</vt:lpstr>
      <vt:lpstr>Optimal Parallel Distribution</vt:lpstr>
      <vt:lpstr>Distribution Strategies</vt:lpstr>
      <vt:lpstr>Distribution Strategies</vt:lpstr>
      <vt:lpstr>Path Reconstruction</vt:lpstr>
      <vt:lpstr>Tracing ABAP Programs using Breakpoints: Optimal Vertex Witnesses</vt:lpstr>
      <vt:lpstr>Experimental Results: Cost of Collection vs. Number of Machines</vt:lpstr>
      <vt:lpstr>Comparing Parallel Distribution Strategies</vt:lpstr>
      <vt:lpstr>Recap</vt:lpstr>
      <vt:lpstr>Path Profiling</vt:lpstr>
      <vt:lpstr>Naive Parallelization: Parallel Ball-Larus (PBL)</vt:lpstr>
      <vt:lpstr>PBL Drawback: Uneven distribution  and New Idea</vt:lpstr>
      <vt:lpstr>Partitioned Path Profiling: Goal</vt:lpstr>
      <vt:lpstr>P3: Overview and Challenges</vt:lpstr>
      <vt:lpstr>C2: Precise &amp; Efficient Profiling of Subset of  Intra-Procedural Paths</vt:lpstr>
      <vt:lpstr>Selective Path Profiling (PASTE’02)</vt:lpstr>
      <vt:lpstr>Selective Path Profiling (PASTE’02)</vt:lpstr>
      <vt:lpstr>Motivation: Precise Selective Path Profiling</vt:lpstr>
      <vt:lpstr>PSPP Algorithm</vt:lpstr>
      <vt:lpstr>C3: Partitioning Paths of a Procedure</vt:lpstr>
      <vt:lpstr>An Effective Partitioning</vt:lpstr>
      <vt:lpstr>Partitioning Algorithm</vt:lpstr>
      <vt:lpstr>C4: Parallel Distribution</vt:lpstr>
      <vt:lpstr>Experimental Results: P3 vs PBL vs SBL</vt:lpstr>
      <vt:lpstr>Practical constraints often present the scope for solving interesting problems which otherwise is not well-motivated </vt:lpstr>
      <vt:lpstr>PowerPoint Presentation</vt:lpstr>
      <vt:lpstr>Fault Localization</vt:lpstr>
      <vt:lpstr>Technique Overview</vt:lpstr>
      <vt:lpstr>PowerPoint Presentation</vt:lpstr>
      <vt:lpstr>Example 1: Differencing of Slices</vt:lpstr>
      <vt:lpstr>Example 2: Motivation for Improvement in Slicing</vt:lpstr>
      <vt:lpstr>Need for a more Precise Slicing</vt:lpstr>
      <vt:lpstr>PowerPoint Presentation</vt:lpstr>
      <vt:lpstr>Key-based Slicing</vt:lpstr>
      <vt:lpstr>Example 3: Motivation for Advanced Differencing</vt:lpstr>
      <vt:lpstr>Semantic Differencing</vt:lpstr>
      <vt:lpstr>Corner-case Differencing</vt:lpstr>
      <vt:lpstr>Corner-case Differencing</vt:lpstr>
      <vt:lpstr>Mutability Differencing</vt:lpstr>
      <vt:lpstr>Mutability Differencing</vt:lpstr>
      <vt:lpstr>Experimental Results</vt:lpstr>
      <vt:lpstr>PowerPoint Presentation</vt:lpstr>
      <vt:lpstr>Program Repair Overview</vt:lpstr>
      <vt:lpstr>Example ABAP program</vt:lpstr>
      <vt:lpstr>Program Repair challenges</vt:lpstr>
      <vt:lpstr>Insight 1: Search in data-space should be faster than search in program-space </vt:lpstr>
      <vt:lpstr>Background: Classifiers</vt:lpstr>
      <vt:lpstr>Decision Tree Learning</vt:lpstr>
      <vt:lpstr>Decision Tree for our example</vt:lpstr>
      <vt:lpstr>How to find correct labels?</vt:lpstr>
      <vt:lpstr>PowerPoint Presentation</vt:lpstr>
      <vt:lpstr>SVM based predictions on our example</vt:lpstr>
      <vt:lpstr>Iterative SAT solving </vt:lpstr>
      <vt:lpstr>Tool Chain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Dipti</dc:creator>
  <cp:lastModifiedBy>Dipti</cp:lastModifiedBy>
  <cp:revision>114</cp:revision>
  <cp:lastPrinted>2017-12-14T12:08:14Z</cp:lastPrinted>
  <dcterms:created xsi:type="dcterms:W3CDTF">2017-12-13T12:40:25Z</dcterms:created>
  <dcterms:modified xsi:type="dcterms:W3CDTF">2017-12-15T08:30:26Z</dcterms:modified>
</cp:coreProperties>
</file>